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handoutMasterIdLst>
    <p:handoutMasterId r:id="rId80"/>
  </p:handoutMasterIdLst>
  <p:sldIdLst>
    <p:sldId id="360" r:id="rId2"/>
    <p:sldId id="579" r:id="rId3"/>
    <p:sldId id="527" r:id="rId4"/>
    <p:sldId id="261" r:id="rId5"/>
    <p:sldId id="271" r:id="rId6"/>
    <p:sldId id="528" r:id="rId7"/>
    <p:sldId id="529" r:id="rId8"/>
    <p:sldId id="282" r:id="rId9"/>
    <p:sldId id="530" r:id="rId10"/>
    <p:sldId id="257" r:id="rId11"/>
    <p:sldId id="581" r:id="rId12"/>
    <p:sldId id="531" r:id="rId13"/>
    <p:sldId id="582" r:id="rId14"/>
    <p:sldId id="533" r:id="rId15"/>
    <p:sldId id="283" r:id="rId16"/>
    <p:sldId id="532" r:id="rId17"/>
    <p:sldId id="264" r:id="rId18"/>
    <p:sldId id="534" r:id="rId19"/>
    <p:sldId id="535" r:id="rId20"/>
    <p:sldId id="548" r:id="rId21"/>
    <p:sldId id="539" r:id="rId22"/>
    <p:sldId id="540" r:id="rId23"/>
    <p:sldId id="544" r:id="rId24"/>
    <p:sldId id="542" r:id="rId25"/>
    <p:sldId id="538" r:id="rId26"/>
    <p:sldId id="536" r:id="rId27"/>
    <p:sldId id="541" r:id="rId28"/>
    <p:sldId id="545" r:id="rId29"/>
    <p:sldId id="284" r:id="rId30"/>
    <p:sldId id="546" r:id="rId31"/>
    <p:sldId id="547" r:id="rId32"/>
    <p:sldId id="276" r:id="rId33"/>
    <p:sldId id="537" r:id="rId34"/>
    <p:sldId id="549" r:id="rId35"/>
    <p:sldId id="550" r:id="rId36"/>
    <p:sldId id="584" r:id="rId37"/>
    <p:sldId id="585" r:id="rId38"/>
    <p:sldId id="551" r:id="rId39"/>
    <p:sldId id="552" r:id="rId40"/>
    <p:sldId id="553" r:id="rId41"/>
    <p:sldId id="302" r:id="rId42"/>
    <p:sldId id="554" r:id="rId43"/>
    <p:sldId id="555" r:id="rId44"/>
    <p:sldId id="556" r:id="rId45"/>
    <p:sldId id="499" r:id="rId46"/>
    <p:sldId id="575" r:id="rId47"/>
    <p:sldId id="314" r:id="rId48"/>
    <p:sldId id="296" r:id="rId49"/>
    <p:sldId id="557" r:id="rId50"/>
    <p:sldId id="333" r:id="rId51"/>
    <p:sldId id="560" r:id="rId52"/>
    <p:sldId id="564" r:id="rId53"/>
    <p:sldId id="565" r:id="rId54"/>
    <p:sldId id="574" r:id="rId55"/>
    <p:sldId id="374" r:id="rId56"/>
    <p:sldId id="375" r:id="rId57"/>
    <p:sldId id="383" r:id="rId58"/>
    <p:sldId id="566" r:id="rId59"/>
    <p:sldId id="388" r:id="rId60"/>
    <p:sldId id="561" r:id="rId61"/>
    <p:sldId id="558" r:id="rId62"/>
    <p:sldId id="567" r:id="rId63"/>
    <p:sldId id="518" r:id="rId64"/>
    <p:sldId id="568" r:id="rId65"/>
    <p:sldId id="467" r:id="rId66"/>
    <p:sldId id="586" r:id="rId67"/>
    <p:sldId id="587" r:id="rId68"/>
    <p:sldId id="576" r:id="rId69"/>
    <p:sldId id="573" r:id="rId70"/>
    <p:sldId id="580" r:id="rId71"/>
    <p:sldId id="569" r:id="rId72"/>
    <p:sldId id="570" r:id="rId73"/>
    <p:sldId id="571" r:id="rId74"/>
    <p:sldId id="572" r:id="rId75"/>
    <p:sldId id="475" r:id="rId76"/>
    <p:sldId id="474" r:id="rId77"/>
    <p:sldId id="363" r:id="rId7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79384" autoAdjust="0"/>
  </p:normalViewPr>
  <p:slideViewPr>
    <p:cSldViewPr snapToGrid="0" showGuides="1">
      <p:cViewPr varScale="1">
        <p:scale>
          <a:sx n="54" d="100"/>
          <a:sy n="54" d="100"/>
        </p:scale>
        <p:origin x="1120" y="5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B3B3316C-D022-4CD8-B128-4E0E6D277D42}" type="datetimeFigureOut">
              <a:rPr lang="en-US" smtClean="0"/>
              <a:t>9/10/2024</a:t>
            </a:fld>
            <a:endParaRPr lang="en-US"/>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159A838E-8942-497B-8EA6-A21124D39647}" type="datetimeFigureOut">
              <a:rPr lang="en-US" smtClean="0"/>
              <a:t>9/10/2024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72024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989813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4279605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932121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12</a:t>
            </a:fld>
            <a:endParaRPr lang="en-US"/>
          </a:p>
        </p:txBody>
      </p:sp>
    </p:spTree>
    <p:extLst>
      <p:ext uri="{BB962C8B-B14F-4D97-AF65-F5344CB8AC3E}">
        <p14:creationId xmlns:p14="http://schemas.microsoft.com/office/powerpoint/2010/main" val="104477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14</a:t>
            </a:fld>
            <a:endParaRPr lang="en-US"/>
          </a:p>
        </p:txBody>
      </p:sp>
    </p:spTree>
    <p:extLst>
      <p:ext uri="{BB962C8B-B14F-4D97-AF65-F5344CB8AC3E}">
        <p14:creationId xmlns:p14="http://schemas.microsoft.com/office/powerpoint/2010/main" val="1476447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451597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18</a:t>
            </a:fld>
            <a:endParaRPr lang="en-US"/>
          </a:p>
        </p:txBody>
      </p:sp>
    </p:spTree>
    <p:extLst>
      <p:ext uri="{BB962C8B-B14F-4D97-AF65-F5344CB8AC3E}">
        <p14:creationId xmlns:p14="http://schemas.microsoft.com/office/powerpoint/2010/main" val="2400309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94342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00"/>
              </a:spcBef>
              <a:spcAft>
                <a:spcPts val="100"/>
              </a:spcAft>
              <a:buFont typeface="Arial" panose="020B0604020202020204" pitchFamily="34" charset="0"/>
              <a:buChar char="•"/>
            </a:pPr>
            <a:r>
              <a:rPr lang="en-US" sz="1200" dirty="0">
                <a:solidFill>
                  <a:schemeClr val="accent1"/>
                </a:solidFill>
              </a:rPr>
              <a:t>From the northern parts of Iran emerged a powerful </a:t>
            </a:r>
            <a:r>
              <a:rPr lang="en-US" sz="1200" dirty="0" err="1">
                <a:solidFill>
                  <a:schemeClr val="accent1"/>
                </a:solidFill>
              </a:rPr>
              <a:t>shi’a</a:t>
            </a:r>
            <a:r>
              <a:rPr lang="en-US" sz="1200" dirty="0">
                <a:solidFill>
                  <a:schemeClr val="accent1"/>
                </a:solidFill>
              </a:rPr>
              <a:t> family who managed to capture some western parts of Iran.</a:t>
            </a:r>
          </a:p>
          <a:p>
            <a:pPr marL="342900" indent="-342900">
              <a:spcBef>
                <a:spcPts val="100"/>
              </a:spcBef>
              <a:spcAft>
                <a:spcPts val="100"/>
              </a:spcAft>
              <a:buFont typeface="Arial" panose="020B0604020202020204" pitchFamily="34" charset="0"/>
              <a:buChar char="•"/>
            </a:pPr>
            <a:r>
              <a:rPr lang="en-US" sz="1200" dirty="0">
                <a:solidFill>
                  <a:schemeClr val="accent1"/>
                </a:solidFill>
              </a:rPr>
              <a:t>Then in 945 a Buyid prince led his army to Baghdad and took control.</a:t>
            </a:r>
          </a:p>
          <a:p>
            <a:pPr marL="342900" indent="-342900">
              <a:spcBef>
                <a:spcPts val="100"/>
              </a:spcBef>
              <a:spcAft>
                <a:spcPts val="100"/>
              </a:spcAft>
              <a:buFont typeface="Arial" panose="020B0604020202020204" pitchFamily="34" charset="0"/>
              <a:buChar char="•"/>
            </a:pPr>
            <a:r>
              <a:rPr lang="en-US" sz="1200" dirty="0">
                <a:solidFill>
                  <a:schemeClr val="accent1"/>
                </a:solidFill>
              </a:rPr>
              <a:t>The Khalifahs were kept in place, but they were nothing more than figure heads and puppets. </a:t>
            </a:r>
          </a:p>
          <a:p>
            <a:pPr marL="342900" indent="-342900">
              <a:spcBef>
                <a:spcPts val="100"/>
              </a:spcBef>
              <a:spcAft>
                <a:spcPts val="100"/>
              </a:spcAft>
              <a:buFont typeface="Arial" panose="020B0604020202020204" pitchFamily="34" charset="0"/>
              <a:buChar char="•"/>
            </a:pPr>
            <a:r>
              <a:rPr lang="en-US" sz="1200" dirty="0">
                <a:solidFill>
                  <a:schemeClr val="accent1"/>
                </a:solidFill>
              </a:rPr>
              <a:t>They ruled over Baghdad and surrounding areas for 100 years from 945-1055. </a:t>
            </a:r>
          </a:p>
          <a:p>
            <a:pPr marL="342900" indent="-342900">
              <a:spcBef>
                <a:spcPts val="100"/>
              </a:spcBef>
              <a:spcAft>
                <a:spcPts val="100"/>
              </a:spcAft>
              <a:buFont typeface="Arial" panose="020B0604020202020204" pitchFamily="34" charset="0"/>
              <a:buChar char="•"/>
            </a:pPr>
            <a:r>
              <a:rPr lang="en-US" sz="1200" dirty="0">
                <a:solidFill>
                  <a:schemeClr val="accent1"/>
                </a:solidFill>
              </a:rPr>
              <a:t>The </a:t>
            </a:r>
            <a:r>
              <a:rPr lang="en-US" sz="1200" dirty="0" err="1">
                <a:solidFill>
                  <a:schemeClr val="accent1"/>
                </a:solidFill>
              </a:rPr>
              <a:t>Buyids</a:t>
            </a:r>
            <a:r>
              <a:rPr lang="en-US" sz="1200" dirty="0">
                <a:solidFill>
                  <a:schemeClr val="accent1"/>
                </a:solidFill>
              </a:rPr>
              <a:t> introduced the 10th of Muharram as an official holiday.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22</a:t>
            </a:fld>
            <a:endParaRPr lang="en-US"/>
          </a:p>
        </p:txBody>
      </p:sp>
    </p:spTree>
    <p:extLst>
      <p:ext uri="{BB962C8B-B14F-4D97-AF65-F5344CB8AC3E}">
        <p14:creationId xmlns:p14="http://schemas.microsoft.com/office/powerpoint/2010/main" val="681944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00"/>
              </a:spcBef>
              <a:spcAft>
                <a:spcPts val="100"/>
              </a:spcAft>
              <a:buFont typeface="Arial" panose="020B0604020202020204" pitchFamily="34" charset="0"/>
              <a:buChar char="•"/>
            </a:pPr>
            <a:r>
              <a:rPr lang="en-US" sz="1200" dirty="0">
                <a:solidFill>
                  <a:schemeClr val="accent1"/>
                </a:solidFill>
              </a:rPr>
              <a:t>The </a:t>
            </a:r>
            <a:r>
              <a:rPr lang="en-US" sz="1200" dirty="0" err="1">
                <a:solidFill>
                  <a:schemeClr val="accent1"/>
                </a:solidFill>
              </a:rPr>
              <a:t>Qaramatians</a:t>
            </a:r>
            <a:r>
              <a:rPr lang="en-US" sz="1200" dirty="0">
                <a:solidFill>
                  <a:schemeClr val="accent1"/>
                </a:solidFill>
              </a:rPr>
              <a:t> were a small extremist Shi’a group. </a:t>
            </a:r>
          </a:p>
          <a:p>
            <a:pPr marL="342900" indent="-342900">
              <a:spcBef>
                <a:spcPts val="100"/>
              </a:spcBef>
              <a:spcAft>
                <a:spcPts val="100"/>
              </a:spcAft>
              <a:buFont typeface="Arial" panose="020B0604020202020204" pitchFamily="34" charset="0"/>
              <a:buChar char="•"/>
            </a:pPr>
            <a:r>
              <a:rPr lang="en-US" sz="1200" dirty="0">
                <a:solidFill>
                  <a:schemeClr val="accent1"/>
                </a:solidFill>
              </a:rPr>
              <a:t>They were a menace and source of fear for the Muslim world. </a:t>
            </a:r>
          </a:p>
          <a:p>
            <a:pPr marL="342900" indent="-342900">
              <a:spcBef>
                <a:spcPts val="100"/>
              </a:spcBef>
              <a:spcAft>
                <a:spcPts val="100"/>
              </a:spcAft>
              <a:buFont typeface="Arial" panose="020B0604020202020204" pitchFamily="34" charset="0"/>
              <a:buChar char="•"/>
            </a:pPr>
            <a:r>
              <a:rPr lang="en-US" sz="1200" dirty="0">
                <a:solidFill>
                  <a:schemeClr val="accent1"/>
                </a:solidFill>
              </a:rPr>
              <a:t>The </a:t>
            </a:r>
            <a:r>
              <a:rPr lang="en-US" sz="1200" dirty="0" err="1">
                <a:solidFill>
                  <a:schemeClr val="accent1"/>
                </a:solidFill>
              </a:rPr>
              <a:t>Qaramatians</a:t>
            </a:r>
            <a:r>
              <a:rPr lang="en-US" sz="1200" dirty="0">
                <a:solidFill>
                  <a:schemeClr val="accent1"/>
                </a:solidFill>
              </a:rPr>
              <a:t> were located in Eastern Arabic and despised as heretics by both Sunni and Shi’a Muslims. </a:t>
            </a:r>
          </a:p>
          <a:p>
            <a:pPr marL="342900" indent="-342900">
              <a:spcBef>
                <a:spcPts val="100"/>
              </a:spcBef>
              <a:spcAft>
                <a:spcPts val="100"/>
              </a:spcAft>
              <a:buFont typeface="Arial" panose="020B0604020202020204" pitchFamily="34" charset="0"/>
              <a:buChar char="•"/>
            </a:pPr>
            <a:r>
              <a:rPr lang="en-US" sz="1200" dirty="0">
                <a:solidFill>
                  <a:schemeClr val="accent1"/>
                </a:solidFill>
              </a:rPr>
              <a:t>In the year 930 CE, the Qarmatians launched an attack on Makkah during the Hajj pilgrimage season.</a:t>
            </a:r>
          </a:p>
          <a:p>
            <a:pPr marL="342900" indent="-342900">
              <a:spcBef>
                <a:spcPts val="100"/>
              </a:spcBef>
              <a:spcAft>
                <a:spcPts val="100"/>
              </a:spcAft>
              <a:buFont typeface="Arial" panose="020B0604020202020204" pitchFamily="34" charset="0"/>
              <a:buChar char="•"/>
            </a:pPr>
            <a:r>
              <a:rPr lang="en-US" sz="1200" dirty="0">
                <a:solidFill>
                  <a:schemeClr val="accent1"/>
                </a:solidFill>
              </a:rPr>
              <a:t>Tens of thousands of Muslims were massacred, and bodies were thrown into the well of Zam </a:t>
            </a:r>
            <a:r>
              <a:rPr lang="en-US" sz="1200" dirty="0" err="1">
                <a:solidFill>
                  <a:schemeClr val="accent1"/>
                </a:solidFill>
              </a:rPr>
              <a:t>Zam</a:t>
            </a:r>
            <a:r>
              <a:rPr lang="en-US" sz="1200" dirty="0">
                <a:solidFill>
                  <a:schemeClr val="accent1"/>
                </a:solidFill>
              </a:rPr>
              <a:t>. </a:t>
            </a:r>
          </a:p>
          <a:p>
            <a:pPr marL="342900" indent="-342900">
              <a:spcBef>
                <a:spcPts val="100"/>
              </a:spcBef>
              <a:spcAft>
                <a:spcPts val="100"/>
              </a:spcAft>
              <a:buFont typeface="Arial" panose="020B0604020202020204" pitchFamily="34" charset="0"/>
              <a:buChar char="•"/>
            </a:pPr>
            <a:r>
              <a:rPr lang="en-US" sz="1200" dirty="0">
                <a:solidFill>
                  <a:schemeClr val="accent1"/>
                </a:solidFill>
              </a:rPr>
              <a:t>The </a:t>
            </a:r>
            <a:r>
              <a:rPr lang="en-US" sz="1200" dirty="0" err="1">
                <a:solidFill>
                  <a:schemeClr val="accent1"/>
                </a:solidFill>
              </a:rPr>
              <a:t>Qaramatians</a:t>
            </a:r>
            <a:r>
              <a:rPr lang="en-US" sz="1200" dirty="0">
                <a:solidFill>
                  <a:schemeClr val="accent1"/>
                </a:solidFill>
              </a:rPr>
              <a:t> also stole Al-</a:t>
            </a:r>
            <a:r>
              <a:rPr lang="en-US" sz="1200" dirty="0" err="1">
                <a:solidFill>
                  <a:schemeClr val="accent1"/>
                </a:solidFill>
              </a:rPr>
              <a:t>Hajrul</a:t>
            </a:r>
            <a:r>
              <a:rPr lang="en-US" sz="1200" dirty="0">
                <a:solidFill>
                  <a:schemeClr val="accent1"/>
                </a:solidFill>
              </a:rPr>
              <a:t> Aswad (the black stone) from the </a:t>
            </a:r>
            <a:r>
              <a:rPr lang="en-US" sz="1200" dirty="0" err="1">
                <a:solidFill>
                  <a:schemeClr val="accent1"/>
                </a:solidFill>
              </a:rPr>
              <a:t>Kabah</a:t>
            </a:r>
            <a:r>
              <a:rPr lang="en-US" sz="1200" dirty="0">
                <a:solidFill>
                  <a:schemeClr val="accent1"/>
                </a:solidFill>
              </a:rPr>
              <a:t>. They kept it for 20 years and returned it in 951 after receiving a huge ransom from the Abbasid Khalifah.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4287686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00"/>
              </a:spcBef>
              <a:spcAft>
                <a:spcPts val="100"/>
              </a:spcAft>
              <a:buFont typeface="Arial" panose="020B0604020202020204" pitchFamily="34" charset="0"/>
              <a:buChar char="•"/>
            </a:pPr>
            <a:r>
              <a:rPr lang="en-US" sz="1200" dirty="0">
                <a:solidFill>
                  <a:schemeClr val="accent1"/>
                </a:solidFill>
              </a:rPr>
              <a:t>Ruled over Transoxiana region were Sunni Muslim rulers under Abbasid authority</a:t>
            </a:r>
          </a:p>
          <a:p>
            <a:pPr marL="342900" indent="-342900">
              <a:spcBef>
                <a:spcPts val="100"/>
              </a:spcBef>
              <a:spcAft>
                <a:spcPts val="100"/>
              </a:spcAft>
              <a:buFont typeface="Arial" panose="020B0604020202020204" pitchFamily="34" charset="0"/>
              <a:buChar char="•"/>
            </a:pPr>
            <a:r>
              <a:rPr lang="en-US" sz="1200" dirty="0">
                <a:solidFill>
                  <a:schemeClr val="accent1"/>
                </a:solidFill>
              </a:rPr>
              <a:t>Their capital city Bukhara flourished in commerce, religion, education, and science</a:t>
            </a:r>
          </a:p>
          <a:p>
            <a:pPr marL="342900" indent="-342900">
              <a:spcBef>
                <a:spcPts val="100"/>
              </a:spcBef>
              <a:spcAft>
                <a:spcPts val="100"/>
              </a:spcAft>
              <a:buFont typeface="Arial" panose="020B0604020202020204" pitchFamily="34" charset="0"/>
              <a:buChar char="•"/>
            </a:pPr>
            <a:r>
              <a:rPr lang="en-US" sz="1200" dirty="0">
                <a:solidFill>
                  <a:schemeClr val="accent1"/>
                </a:solidFill>
              </a:rPr>
              <a:t>Cultural and Linguistic Impact: Persian revival with Arabic script and grammar, Explosion of Persian literature and culture, Bukhara became cultural hub attracting scholars and artists</a:t>
            </a:r>
          </a:p>
          <a:p>
            <a:pPr marL="342900" indent="-342900">
              <a:spcBef>
                <a:spcPts val="100"/>
              </a:spcBef>
              <a:spcAft>
                <a:spcPts val="100"/>
              </a:spcAft>
              <a:buFont typeface="Arial" panose="020B0604020202020204" pitchFamily="34" charset="0"/>
              <a:buChar char="•"/>
            </a:pPr>
            <a:r>
              <a:rPr lang="en-US" sz="1200" dirty="0">
                <a:solidFill>
                  <a:schemeClr val="accent1"/>
                </a:solidFill>
              </a:rPr>
              <a:t>Intellectual Achievements: Islamic scholars and scientists thrived such as Ibn Sina, </a:t>
            </a:r>
            <a:r>
              <a:rPr lang="en-US" sz="1200" dirty="0" err="1">
                <a:solidFill>
                  <a:schemeClr val="accent1"/>
                </a:solidFill>
              </a:rPr>
              <a:t>Ar</a:t>
            </a:r>
            <a:r>
              <a:rPr lang="en-US" sz="1200" dirty="0">
                <a:solidFill>
                  <a:schemeClr val="accent1"/>
                </a:solidFill>
              </a:rPr>
              <a:t>-Razi, Imam Muslim, Imam Bukhari</a:t>
            </a:r>
          </a:p>
          <a:p>
            <a:pPr marL="342900" indent="-342900">
              <a:spcBef>
                <a:spcPts val="100"/>
              </a:spcBef>
              <a:spcAft>
                <a:spcPts val="100"/>
              </a:spcAft>
              <a:buFont typeface="Arial" panose="020B0604020202020204" pitchFamily="34" charset="0"/>
              <a:buChar char="•"/>
            </a:pPr>
            <a:r>
              <a:rPr lang="en-US" sz="1200" dirty="0" err="1">
                <a:solidFill>
                  <a:schemeClr val="accent1"/>
                </a:solidFill>
              </a:rPr>
              <a:t>Samanids</a:t>
            </a:r>
            <a:r>
              <a:rPr lang="en-US" sz="1200" dirty="0">
                <a:solidFill>
                  <a:schemeClr val="accent1"/>
                </a:solidFill>
              </a:rPr>
              <a:t> propagated Islam, aided Turkic tribe conversion</a:t>
            </a:r>
          </a:p>
          <a:p>
            <a:pPr marL="342900" indent="-342900">
              <a:spcBef>
                <a:spcPts val="100"/>
              </a:spcBef>
              <a:spcAft>
                <a:spcPts val="100"/>
              </a:spcAft>
              <a:buFont typeface="Arial" panose="020B0604020202020204" pitchFamily="34" charset="0"/>
              <a:buChar char="•"/>
            </a:pPr>
            <a:r>
              <a:rPr lang="en-US" sz="1200" dirty="0">
                <a:solidFill>
                  <a:schemeClr val="accent1"/>
                </a:solidFill>
              </a:rPr>
              <a:t>The last ruler sought Turkish aid (</a:t>
            </a:r>
            <a:r>
              <a:rPr lang="en-US" sz="1200" dirty="0" err="1">
                <a:solidFill>
                  <a:schemeClr val="accent1"/>
                </a:solidFill>
              </a:rPr>
              <a:t>Sebuktigen</a:t>
            </a:r>
            <a:r>
              <a:rPr lang="en-US" sz="1200" dirty="0">
                <a:solidFill>
                  <a:schemeClr val="accent1"/>
                </a:solidFill>
              </a:rPr>
              <a:t>) against enemies; </a:t>
            </a:r>
            <a:r>
              <a:rPr lang="en-US" sz="1200" dirty="0" err="1">
                <a:solidFill>
                  <a:schemeClr val="accent1"/>
                </a:solidFill>
              </a:rPr>
              <a:t>Sebuktigen</a:t>
            </a:r>
            <a:r>
              <a:rPr lang="en-US" sz="1200" dirty="0">
                <a:solidFill>
                  <a:schemeClr val="accent1"/>
                </a:solidFill>
              </a:rPr>
              <a:t> was given </a:t>
            </a:r>
            <a:r>
              <a:rPr lang="en-US" sz="1200" dirty="0" err="1">
                <a:solidFill>
                  <a:schemeClr val="accent1"/>
                </a:solidFill>
              </a:rPr>
              <a:t>Ghazna</a:t>
            </a:r>
            <a:r>
              <a:rPr lang="en-US" sz="1200" dirty="0">
                <a:solidFill>
                  <a:schemeClr val="accent1"/>
                </a:solidFill>
              </a:rPr>
              <a:t> (now </a:t>
            </a:r>
            <a:r>
              <a:rPr lang="en-US" sz="1200" dirty="0" err="1">
                <a:solidFill>
                  <a:schemeClr val="accent1"/>
                </a:solidFill>
              </a:rPr>
              <a:t>Ghazni</a:t>
            </a:r>
            <a:r>
              <a:rPr lang="en-US" sz="1200" dirty="0">
                <a:solidFill>
                  <a:schemeClr val="accent1"/>
                </a:solidFill>
              </a:rPr>
              <a:t>, Afghanistan) to rule</a:t>
            </a:r>
          </a:p>
          <a:p>
            <a:pPr marL="342900" indent="-342900">
              <a:spcBef>
                <a:spcPts val="100"/>
              </a:spcBef>
              <a:spcAft>
                <a:spcPts val="100"/>
              </a:spcAft>
              <a:buFont typeface="Arial" panose="020B0604020202020204" pitchFamily="34" charset="0"/>
              <a:buChar char="•"/>
            </a:pPr>
            <a:r>
              <a:rPr lang="en-US" sz="1200" dirty="0" err="1">
                <a:solidFill>
                  <a:schemeClr val="accent1"/>
                </a:solidFill>
              </a:rPr>
              <a:t>Sebuktigen's</a:t>
            </a:r>
            <a:r>
              <a:rPr lang="en-US" sz="1200" dirty="0">
                <a:solidFill>
                  <a:schemeClr val="accent1"/>
                </a:solidFill>
              </a:rPr>
              <a:t> son, Mahmud </a:t>
            </a:r>
            <a:r>
              <a:rPr lang="en-US" sz="1200" dirty="0" err="1">
                <a:solidFill>
                  <a:schemeClr val="accent1"/>
                </a:solidFill>
              </a:rPr>
              <a:t>Ghaznavi</a:t>
            </a:r>
            <a:r>
              <a:rPr lang="en-US" sz="1200" dirty="0">
                <a:solidFill>
                  <a:schemeClr val="accent1"/>
                </a:solidFill>
              </a:rPr>
              <a:t>, gained independence and overthrew </a:t>
            </a:r>
            <a:r>
              <a:rPr lang="en-US" sz="1200" dirty="0" err="1">
                <a:solidFill>
                  <a:schemeClr val="accent1"/>
                </a:solidFill>
              </a:rPr>
              <a:t>Samanids</a:t>
            </a:r>
            <a:r>
              <a:rPr lang="en-US" sz="1200" dirty="0">
                <a:solidFill>
                  <a:schemeClr val="accent1"/>
                </a:solidFill>
              </a:rPr>
              <a:t>; this led to Ghaznavids and </a:t>
            </a:r>
            <a:r>
              <a:rPr lang="en-US" sz="1200" dirty="0" err="1">
                <a:solidFill>
                  <a:schemeClr val="accent1"/>
                </a:solidFill>
              </a:rPr>
              <a:t>Karakhanids</a:t>
            </a:r>
            <a:r>
              <a:rPr lang="en-US" sz="1200" dirty="0">
                <a:solidFill>
                  <a:schemeClr val="accent1"/>
                </a:solidFill>
              </a:rPr>
              <a:t> emerging</a:t>
            </a:r>
          </a:p>
          <a:p>
            <a:pPr marL="342900" indent="-342900">
              <a:spcBef>
                <a:spcPts val="100"/>
              </a:spcBef>
              <a:spcAft>
                <a:spcPts val="100"/>
              </a:spcAft>
              <a:buFont typeface="Arial" panose="020B0604020202020204" pitchFamily="34" charset="0"/>
              <a:buChar char="•"/>
            </a:pPr>
            <a:r>
              <a:rPr lang="en-US" sz="1200" dirty="0">
                <a:solidFill>
                  <a:schemeClr val="accent1"/>
                </a:solidFill>
              </a:rPr>
              <a:t>Amu Darya river formed boundary between Ghaznavids and </a:t>
            </a:r>
            <a:r>
              <a:rPr lang="en-US" sz="1200" dirty="0" err="1">
                <a:solidFill>
                  <a:schemeClr val="accent1"/>
                </a:solidFill>
              </a:rPr>
              <a:t>Karakhanids</a:t>
            </a:r>
            <a:endParaRPr lang="en-US" sz="1200" dirty="0">
              <a:solidFill>
                <a:schemeClr val="accent1"/>
              </a:solidFill>
            </a:endParaRPr>
          </a:p>
          <a:p>
            <a:pPr marL="342900" indent="-342900">
              <a:spcBef>
                <a:spcPts val="100"/>
              </a:spcBef>
              <a:spcAft>
                <a:spcPts val="100"/>
              </a:spcAft>
              <a:buFont typeface="Arial" panose="020B0604020202020204" pitchFamily="34" charset="0"/>
              <a:buChar char="•"/>
            </a:pPr>
            <a:endParaRPr lang="en-US" sz="1200"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26</a:t>
            </a:fld>
            <a:endParaRPr lang="en-US"/>
          </a:p>
        </p:txBody>
      </p:sp>
    </p:spTree>
    <p:extLst>
      <p:ext uri="{BB962C8B-B14F-4D97-AF65-F5344CB8AC3E}">
        <p14:creationId xmlns:p14="http://schemas.microsoft.com/office/powerpoint/2010/main" val="1991948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The Ghaznavid Dynasty emerged after the </a:t>
            </a:r>
            <a:r>
              <a:rPr lang="en-US" sz="2400" dirty="0" err="1">
                <a:solidFill>
                  <a:schemeClr val="accent1"/>
                </a:solidFill>
              </a:rPr>
              <a:t>Samanid</a:t>
            </a:r>
            <a:r>
              <a:rPr lang="en-US" sz="2400" dirty="0">
                <a:solidFill>
                  <a:schemeClr val="accent1"/>
                </a:solidFill>
              </a:rPr>
              <a:t> decline </a:t>
            </a:r>
          </a:p>
          <a:p>
            <a:pPr lvl="1">
              <a:spcBef>
                <a:spcPts val="100"/>
              </a:spcBef>
              <a:spcAft>
                <a:spcPts val="100"/>
              </a:spcAft>
            </a:pPr>
            <a:r>
              <a:rPr lang="en-US" sz="2400" dirty="0">
                <a:solidFill>
                  <a:schemeClr val="accent1"/>
                </a:solidFill>
              </a:rPr>
              <a:t>in 10</a:t>
            </a:r>
            <a:r>
              <a:rPr lang="en-US" sz="2400" baseline="30000" dirty="0">
                <a:solidFill>
                  <a:schemeClr val="accent1"/>
                </a:solidFill>
              </a:rPr>
              <a:t>th</a:t>
            </a:r>
            <a:r>
              <a:rPr lang="en-US" sz="2400" dirty="0">
                <a:solidFill>
                  <a:schemeClr val="accent1"/>
                </a:solidFill>
              </a:rPr>
              <a:t> century, their capital was </a:t>
            </a:r>
            <a:r>
              <a:rPr lang="en-US" sz="2400" dirty="0" err="1">
                <a:solidFill>
                  <a:schemeClr val="accent1"/>
                </a:solidFill>
              </a:rPr>
              <a:t>Ghazna</a:t>
            </a:r>
            <a:r>
              <a:rPr lang="en-US" sz="2400" dirty="0">
                <a:solidFill>
                  <a:schemeClr val="accent1"/>
                </a:solidFill>
              </a:rPr>
              <a:t> </a:t>
            </a:r>
          </a:p>
          <a:p>
            <a:pPr marL="342900" indent="-342900">
              <a:spcBef>
                <a:spcPts val="100"/>
              </a:spcBef>
              <a:spcAft>
                <a:spcPts val="100"/>
              </a:spcAft>
              <a:buFont typeface="Arial" panose="020B0604020202020204" pitchFamily="34" charset="0"/>
              <a:buChar char="•"/>
            </a:pPr>
            <a:r>
              <a:rPr lang="en-US" sz="2400" dirty="0">
                <a:solidFill>
                  <a:schemeClr val="accent1"/>
                </a:solidFill>
              </a:rPr>
              <a:t>Mahmud </a:t>
            </a:r>
            <a:r>
              <a:rPr lang="en-US" sz="2400" dirty="0" err="1">
                <a:solidFill>
                  <a:schemeClr val="accent1"/>
                </a:solidFill>
              </a:rPr>
              <a:t>Ghaznavi</a:t>
            </a:r>
            <a:r>
              <a:rPr lang="en-US" sz="2400" dirty="0">
                <a:solidFill>
                  <a:schemeClr val="accent1"/>
                </a:solidFill>
              </a:rPr>
              <a:t>, their renowned ruler expanded </a:t>
            </a:r>
          </a:p>
          <a:p>
            <a:pPr lvl="1">
              <a:spcBef>
                <a:spcPts val="100"/>
              </a:spcBef>
              <a:spcAft>
                <a:spcPts val="100"/>
              </a:spcAft>
            </a:pPr>
            <a:r>
              <a:rPr lang="en-US" sz="2400" dirty="0">
                <a:solidFill>
                  <a:schemeClr val="accent1"/>
                </a:solidFill>
              </a:rPr>
              <a:t>territories, he raided India 17 times, conquered Punjab, </a:t>
            </a:r>
          </a:p>
          <a:p>
            <a:pPr lvl="1">
              <a:spcBef>
                <a:spcPts val="100"/>
              </a:spcBef>
              <a:spcAft>
                <a:spcPts val="100"/>
              </a:spcAft>
            </a:pPr>
            <a:r>
              <a:rPr lang="en-US" sz="2400" dirty="0">
                <a:solidFill>
                  <a:schemeClr val="accent1"/>
                </a:solidFill>
              </a:rPr>
              <a:t>established Ghaznavid Empire's prominence</a:t>
            </a:r>
          </a:p>
          <a:p>
            <a:pPr marL="342900" indent="-342900">
              <a:spcBef>
                <a:spcPts val="100"/>
              </a:spcBef>
              <a:spcAft>
                <a:spcPts val="100"/>
              </a:spcAft>
              <a:buFont typeface="Arial" panose="020B0604020202020204" pitchFamily="34" charset="0"/>
              <a:buChar char="•"/>
            </a:pPr>
            <a:r>
              <a:rPr lang="en-US" sz="2400" dirty="0">
                <a:solidFill>
                  <a:schemeClr val="accent1"/>
                </a:solidFill>
              </a:rPr>
              <a:t>They promoted Persian language, art, and literature and </a:t>
            </a:r>
          </a:p>
          <a:p>
            <a:pPr lvl="1">
              <a:spcBef>
                <a:spcPts val="100"/>
              </a:spcBef>
              <a:spcAft>
                <a:spcPts val="100"/>
              </a:spcAft>
            </a:pPr>
            <a:r>
              <a:rPr lang="en-US" sz="2400" dirty="0">
                <a:solidFill>
                  <a:schemeClr val="accent1"/>
                </a:solidFill>
              </a:rPr>
              <a:t>encouraged scholars, poets, and artists</a:t>
            </a:r>
          </a:p>
          <a:p>
            <a:pPr marL="342900" indent="-342900">
              <a:spcBef>
                <a:spcPts val="100"/>
              </a:spcBef>
              <a:spcAft>
                <a:spcPts val="100"/>
              </a:spcAft>
              <a:buFont typeface="Arial" panose="020B0604020202020204" pitchFamily="34" charset="0"/>
              <a:buChar char="•"/>
            </a:pPr>
            <a:r>
              <a:rPr lang="en-US" sz="2400" dirty="0">
                <a:solidFill>
                  <a:schemeClr val="accent1"/>
                </a:solidFill>
              </a:rPr>
              <a:t>The Ghaznavids gained immense wealth through conquests</a:t>
            </a:r>
          </a:p>
          <a:p>
            <a:pPr marL="342900" indent="-342900">
              <a:spcBef>
                <a:spcPts val="100"/>
              </a:spcBef>
              <a:spcAft>
                <a:spcPts val="100"/>
              </a:spcAft>
              <a:buFont typeface="Arial" panose="020B0604020202020204" pitchFamily="34" charset="0"/>
              <a:buChar char="•"/>
            </a:pPr>
            <a:r>
              <a:rPr lang="en-US" sz="2400" dirty="0">
                <a:solidFill>
                  <a:schemeClr val="accent1"/>
                </a:solidFill>
              </a:rPr>
              <a:t>They sponsored grand architectural projects, including mosques and palaces</a:t>
            </a:r>
          </a:p>
          <a:p>
            <a:pPr marL="342900" indent="-342900">
              <a:spcBef>
                <a:spcPts val="100"/>
              </a:spcBef>
              <a:spcAft>
                <a:spcPts val="100"/>
              </a:spcAft>
              <a:buFont typeface="Arial" panose="020B0604020202020204" pitchFamily="34" charset="0"/>
              <a:buChar char="•"/>
            </a:pPr>
            <a:r>
              <a:rPr lang="en-US" sz="2400" dirty="0">
                <a:solidFill>
                  <a:schemeClr val="accent1"/>
                </a:solidFill>
              </a:rPr>
              <a:t>They attracted scholars and thinkers from various regions and patronized scholars like Al-</a:t>
            </a:r>
            <a:r>
              <a:rPr lang="en-US" sz="2400" dirty="0" err="1">
                <a:solidFill>
                  <a:schemeClr val="accent1"/>
                </a:solidFill>
              </a:rPr>
              <a:t>Biruni</a:t>
            </a:r>
            <a:r>
              <a:rPr lang="en-US" sz="2400" dirty="0">
                <a:solidFill>
                  <a:schemeClr val="accent1"/>
                </a:solidFill>
              </a:rPr>
              <a:t>, aiding in intellectual exchange</a:t>
            </a:r>
          </a:p>
          <a:p>
            <a:pPr marL="342900" indent="-342900">
              <a:spcBef>
                <a:spcPts val="100"/>
              </a:spcBef>
              <a:spcAft>
                <a:spcPts val="100"/>
              </a:spcAft>
              <a:buFont typeface="Arial" panose="020B0604020202020204" pitchFamily="34" charset="0"/>
              <a:buChar char="•"/>
            </a:pPr>
            <a:r>
              <a:rPr lang="en-US" sz="2400" dirty="0">
                <a:solidFill>
                  <a:schemeClr val="accent1"/>
                </a:solidFill>
              </a:rPr>
              <a:t>They promoted Islam in the Indian Subcontinent and had and influence on Central Asian and Indian culture, art, and literature</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28</a:t>
            </a:fld>
            <a:endParaRPr lang="en-US"/>
          </a:p>
        </p:txBody>
      </p:sp>
    </p:spTree>
    <p:extLst>
      <p:ext uri="{BB962C8B-B14F-4D97-AF65-F5344CB8AC3E}">
        <p14:creationId xmlns:p14="http://schemas.microsoft.com/office/powerpoint/2010/main" val="3669424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31</a:t>
            </a:fld>
            <a:endParaRPr lang="en-US"/>
          </a:p>
        </p:txBody>
      </p:sp>
    </p:spTree>
    <p:extLst>
      <p:ext uri="{BB962C8B-B14F-4D97-AF65-F5344CB8AC3E}">
        <p14:creationId xmlns:p14="http://schemas.microsoft.com/office/powerpoint/2010/main" val="2971970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00"/>
              </a:spcBef>
              <a:spcAft>
                <a:spcPts val="100"/>
              </a:spcAft>
              <a:buFont typeface="Arial" panose="020B0604020202020204" pitchFamily="34" charset="0"/>
              <a:buChar char="•"/>
            </a:pPr>
            <a:r>
              <a:rPr lang="en-US" sz="1200" dirty="0">
                <a:solidFill>
                  <a:schemeClr val="accent1"/>
                </a:solidFill>
              </a:rPr>
              <a:t>Islamic Conquest: Muslims from North Africa, led by Tariq ibn Ziyad, conquered the Iberian Peninsula in 711 AD, establishing Muslim rule in the region.</a:t>
            </a:r>
          </a:p>
          <a:p>
            <a:pPr marL="342900" indent="-342900">
              <a:spcBef>
                <a:spcPts val="100"/>
              </a:spcBef>
              <a:spcAft>
                <a:spcPts val="100"/>
              </a:spcAft>
              <a:buFont typeface="Arial" panose="020B0604020202020204" pitchFamily="34" charset="0"/>
              <a:buChar char="•"/>
            </a:pPr>
            <a:r>
              <a:rPr lang="en-US" sz="1200" dirty="0">
                <a:solidFill>
                  <a:schemeClr val="accent1"/>
                </a:solidFill>
              </a:rPr>
              <a:t>Cultural Center: Al-Andalus became a cultural hub, known for its tolerance, architectural marvels like the Great Mosque of Cordoba, and contributions to science, philosophy, and art.</a:t>
            </a:r>
          </a:p>
          <a:p>
            <a:pPr marL="342900" indent="-342900">
              <a:spcBef>
                <a:spcPts val="100"/>
              </a:spcBef>
              <a:spcAft>
                <a:spcPts val="100"/>
              </a:spcAft>
              <a:buFont typeface="Arial" panose="020B0604020202020204" pitchFamily="34" charset="0"/>
              <a:buChar char="•"/>
            </a:pPr>
            <a:r>
              <a:rPr lang="en-US" sz="1200" dirty="0">
                <a:solidFill>
                  <a:schemeClr val="accent1"/>
                </a:solidFill>
              </a:rPr>
              <a:t>Umayyad Dynasty: The Umayyad Caliphate of Spain ruled from 756 AD to 1031 AD, characterized by periods of relative unity and fragmentation into smaller kingdoms (</a:t>
            </a:r>
            <a:r>
              <a:rPr lang="en-US" sz="1200" dirty="0" err="1">
                <a:solidFill>
                  <a:schemeClr val="accent1"/>
                </a:solidFill>
              </a:rPr>
              <a:t>taifas</a:t>
            </a:r>
            <a:r>
              <a:rPr lang="en-US" sz="1200" dirty="0">
                <a:solidFill>
                  <a:schemeClr val="accent1"/>
                </a:solidFill>
              </a:rPr>
              <a:t>).</a:t>
            </a:r>
          </a:p>
          <a:p>
            <a:pPr marL="342900" indent="-342900">
              <a:spcBef>
                <a:spcPts val="100"/>
              </a:spcBef>
              <a:spcAft>
                <a:spcPts val="100"/>
              </a:spcAft>
              <a:buFont typeface="Arial" panose="020B0604020202020204" pitchFamily="34" charset="0"/>
              <a:buChar char="•"/>
            </a:pPr>
            <a:r>
              <a:rPr lang="en-US" sz="1200" dirty="0">
                <a:solidFill>
                  <a:schemeClr val="accent1"/>
                </a:solidFill>
              </a:rPr>
              <a:t>Reconquista: Christian kingdoms in northern Spain launched the Reconquista, a series of campaigns to retake territory from Muslim rule. This led to gradual Christian advances.</a:t>
            </a:r>
          </a:p>
          <a:p>
            <a:pPr marL="342900" indent="-342900">
              <a:spcBef>
                <a:spcPts val="100"/>
              </a:spcBef>
              <a:spcAft>
                <a:spcPts val="100"/>
              </a:spcAft>
              <a:buFont typeface="Arial" panose="020B0604020202020204" pitchFamily="34" charset="0"/>
              <a:buChar char="•"/>
            </a:pPr>
            <a:r>
              <a:rPr lang="en-US" sz="1200" dirty="0">
                <a:solidFill>
                  <a:schemeClr val="accent1"/>
                </a:solidFill>
              </a:rPr>
              <a:t>Fall of Granada: In 1492, the Catholic Monarchs captured Granada, the last Muslim stronghold. This marked the end of Muslim rule in Spain and the completion of the Reconquista.</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35</a:t>
            </a:fld>
            <a:endParaRPr lang="en-US"/>
          </a:p>
        </p:txBody>
      </p:sp>
    </p:spTree>
    <p:extLst>
      <p:ext uri="{BB962C8B-B14F-4D97-AF65-F5344CB8AC3E}">
        <p14:creationId xmlns:p14="http://schemas.microsoft.com/office/powerpoint/2010/main" val="2914339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38</a:t>
            </a:fld>
            <a:endParaRPr lang="en-US"/>
          </a:p>
        </p:txBody>
      </p:sp>
    </p:spTree>
    <p:extLst>
      <p:ext uri="{BB962C8B-B14F-4D97-AF65-F5344CB8AC3E}">
        <p14:creationId xmlns:p14="http://schemas.microsoft.com/office/powerpoint/2010/main" val="1161418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39</a:t>
            </a:fld>
            <a:endParaRPr lang="en-US"/>
          </a:p>
        </p:txBody>
      </p:sp>
    </p:spTree>
    <p:extLst>
      <p:ext uri="{BB962C8B-B14F-4D97-AF65-F5344CB8AC3E}">
        <p14:creationId xmlns:p14="http://schemas.microsoft.com/office/powerpoint/2010/main" val="2025147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40</a:t>
            </a:fld>
            <a:endParaRPr lang="en-US"/>
          </a:p>
        </p:txBody>
      </p:sp>
    </p:spTree>
    <p:extLst>
      <p:ext uri="{BB962C8B-B14F-4D97-AF65-F5344CB8AC3E}">
        <p14:creationId xmlns:p14="http://schemas.microsoft.com/office/powerpoint/2010/main" val="4125572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43</a:t>
            </a:fld>
            <a:endParaRPr lang="en-US"/>
          </a:p>
        </p:txBody>
      </p:sp>
    </p:spTree>
    <p:extLst>
      <p:ext uri="{BB962C8B-B14F-4D97-AF65-F5344CB8AC3E}">
        <p14:creationId xmlns:p14="http://schemas.microsoft.com/office/powerpoint/2010/main" val="1717557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49</a:t>
            </a:fld>
            <a:endParaRPr lang="en-US"/>
          </a:p>
        </p:txBody>
      </p:sp>
    </p:spTree>
    <p:extLst>
      <p:ext uri="{BB962C8B-B14F-4D97-AF65-F5344CB8AC3E}">
        <p14:creationId xmlns:p14="http://schemas.microsoft.com/office/powerpoint/2010/main" val="3833630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51</a:t>
            </a:fld>
            <a:endParaRPr lang="en-US"/>
          </a:p>
        </p:txBody>
      </p:sp>
    </p:spTree>
    <p:extLst>
      <p:ext uri="{BB962C8B-B14F-4D97-AF65-F5344CB8AC3E}">
        <p14:creationId xmlns:p14="http://schemas.microsoft.com/office/powerpoint/2010/main" val="115336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54</a:t>
            </a:fld>
            <a:endParaRPr lang="en-US"/>
          </a:p>
        </p:txBody>
      </p:sp>
    </p:spTree>
    <p:extLst>
      <p:ext uri="{BB962C8B-B14F-4D97-AF65-F5344CB8AC3E}">
        <p14:creationId xmlns:p14="http://schemas.microsoft.com/office/powerpoint/2010/main" val="3453802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58</a:t>
            </a:fld>
            <a:endParaRPr lang="en-US"/>
          </a:p>
        </p:txBody>
      </p:sp>
    </p:spTree>
    <p:extLst>
      <p:ext uri="{BB962C8B-B14F-4D97-AF65-F5344CB8AC3E}">
        <p14:creationId xmlns:p14="http://schemas.microsoft.com/office/powerpoint/2010/main" val="2468056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60</a:t>
            </a:fld>
            <a:endParaRPr lang="en-US"/>
          </a:p>
        </p:txBody>
      </p:sp>
    </p:spTree>
    <p:extLst>
      <p:ext uri="{BB962C8B-B14F-4D97-AF65-F5344CB8AC3E}">
        <p14:creationId xmlns:p14="http://schemas.microsoft.com/office/powerpoint/2010/main" val="3447361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61</a:t>
            </a:fld>
            <a:endParaRPr lang="en-US"/>
          </a:p>
        </p:txBody>
      </p:sp>
    </p:spTree>
    <p:extLst>
      <p:ext uri="{BB962C8B-B14F-4D97-AF65-F5344CB8AC3E}">
        <p14:creationId xmlns:p14="http://schemas.microsoft.com/office/powerpoint/2010/main" val="2633966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64</a:t>
            </a:fld>
            <a:endParaRPr lang="en-US"/>
          </a:p>
        </p:txBody>
      </p:sp>
    </p:spTree>
    <p:extLst>
      <p:ext uri="{BB962C8B-B14F-4D97-AF65-F5344CB8AC3E}">
        <p14:creationId xmlns:p14="http://schemas.microsoft.com/office/powerpoint/2010/main" val="2815115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b="1" dirty="0"/>
              <a:t>Origins and Rise:</a:t>
            </a:r>
            <a:r>
              <a:rPr lang="en-US" dirty="0"/>
              <a:t> Began as slave soldiers of Turkic and Circassian origin; seized power in Egypt in 1250, establishing the Mamluk </a:t>
            </a:r>
            <a:r>
              <a:rPr lang="en-US" dirty="0" err="1"/>
              <a:t>Sultanate.</a:t>
            </a:r>
            <a:r>
              <a:rPr lang="en-US" b="1" dirty="0" err="1"/>
              <a:t>Two</a:t>
            </a:r>
            <a:r>
              <a:rPr lang="en-US" b="1" dirty="0"/>
              <a:t> </a:t>
            </a:r>
            <a:r>
              <a:rPr lang="en-US" b="1" dirty="0" err="1"/>
              <a:t>Dynasties:Bahri</a:t>
            </a:r>
            <a:r>
              <a:rPr lang="en-US" b="1" dirty="0"/>
              <a:t> (1250-1382):</a:t>
            </a:r>
            <a:r>
              <a:rPr lang="en-US" dirty="0"/>
              <a:t> Founded by Sultan </a:t>
            </a:r>
            <a:r>
              <a:rPr lang="en-US" dirty="0" err="1"/>
              <a:t>Baybars</a:t>
            </a:r>
            <a:r>
              <a:rPr lang="en-US" dirty="0"/>
              <a:t>, of Turkic origin.</a:t>
            </a:r>
          </a:p>
          <a:p>
            <a:pPr>
              <a:buFont typeface="Arial" panose="020B0604020202020204" pitchFamily="34" charset="0"/>
              <a:buChar char="•"/>
            </a:pPr>
            <a:r>
              <a:rPr lang="en-US" b="1" dirty="0" err="1"/>
              <a:t>Burji</a:t>
            </a:r>
            <a:r>
              <a:rPr lang="en-US" b="1" dirty="0"/>
              <a:t> (1382-1517):</a:t>
            </a:r>
            <a:r>
              <a:rPr lang="en-US" dirty="0"/>
              <a:t> Primarily Circassian rulers.</a:t>
            </a:r>
          </a:p>
          <a:p>
            <a:pPr>
              <a:buFont typeface="Arial" panose="020B0604020202020204" pitchFamily="34" charset="0"/>
              <a:buChar char="•"/>
            </a:pPr>
            <a:r>
              <a:rPr lang="en-US" b="1" dirty="0"/>
              <a:t>Military </a:t>
            </a:r>
            <a:r>
              <a:rPr lang="en-US" b="1" dirty="0" err="1"/>
              <a:t>Achievements:</a:t>
            </a:r>
            <a:r>
              <a:rPr lang="en-US" dirty="0" err="1"/>
              <a:t>Defeated</a:t>
            </a:r>
            <a:r>
              <a:rPr lang="en-US" dirty="0"/>
              <a:t> the Mongols at the Battle of Ain </a:t>
            </a:r>
            <a:r>
              <a:rPr lang="en-US" dirty="0" err="1"/>
              <a:t>Jalut</a:t>
            </a:r>
            <a:r>
              <a:rPr lang="en-US" dirty="0"/>
              <a:t> (1260).</a:t>
            </a:r>
          </a:p>
          <a:p>
            <a:pPr>
              <a:buFont typeface="Arial" panose="020B0604020202020204" pitchFamily="34" charset="0"/>
              <a:buChar char="•"/>
            </a:pPr>
            <a:r>
              <a:rPr lang="en-US" dirty="0"/>
              <a:t>Ended Crusader presence in the Holy Land (1291).</a:t>
            </a:r>
          </a:p>
          <a:p>
            <a:pPr>
              <a:buFont typeface="Arial" panose="020B0604020202020204" pitchFamily="34" charset="0"/>
              <a:buChar char="•"/>
            </a:pPr>
            <a:r>
              <a:rPr lang="en-US" b="1" dirty="0"/>
              <a:t>Cultural </a:t>
            </a:r>
            <a:r>
              <a:rPr lang="en-US" b="1" dirty="0" err="1"/>
              <a:t>Impact:</a:t>
            </a:r>
            <a:r>
              <a:rPr lang="en-US" dirty="0" err="1"/>
              <a:t>Major</a:t>
            </a:r>
            <a:r>
              <a:rPr lang="en-US" dirty="0"/>
              <a:t> patrons of Islamic art and architecture; developed a distinctive Mamluk style in Cairo.</a:t>
            </a:r>
          </a:p>
          <a:p>
            <a:r>
              <a:rPr lang="en-US" b="1" dirty="0"/>
              <a:t>Economic Power:</a:t>
            </a:r>
            <a:r>
              <a:rPr lang="en-US" dirty="0"/>
              <a:t> Controlled key trade routes between Europe, Asia, and Africa, boosting regional </a:t>
            </a:r>
            <a:r>
              <a:rPr lang="en-US" dirty="0" err="1"/>
              <a:t>prosperity.</a:t>
            </a:r>
            <a:r>
              <a:rPr lang="en-US" b="1" dirty="0" err="1"/>
              <a:t>Decline</a:t>
            </a:r>
            <a:r>
              <a:rPr lang="en-US" b="1" dirty="0"/>
              <a:t>:</a:t>
            </a:r>
            <a:r>
              <a:rPr lang="en-US" dirty="0"/>
              <a:t> Defeated by the Ottomans in 1517 but retained local influence in </a:t>
            </a:r>
            <a:r>
              <a:rPr lang="en-US" dirty="0" err="1"/>
              <a:t>Egypt.</a:t>
            </a:r>
            <a:r>
              <a:rPr lang="en-US" b="1" dirty="0" err="1"/>
              <a:t>Legacy</a:t>
            </a:r>
            <a:r>
              <a:rPr lang="en-US" b="1" dirty="0"/>
              <a:t>:</a:t>
            </a:r>
            <a:r>
              <a:rPr lang="en-US" dirty="0"/>
              <a:t> Known for military prowess, governance, and cultural contributions, leaving a lasting impact on Islamic history.</a:t>
            </a:r>
          </a:p>
        </p:txBody>
      </p:sp>
      <p:sp>
        <p:nvSpPr>
          <p:cNvPr id="4" name="Slide Number Placeholder 3"/>
          <p:cNvSpPr>
            <a:spLocks noGrp="1"/>
          </p:cNvSpPr>
          <p:nvPr>
            <p:ph type="sldNum" sz="quarter" idx="5"/>
          </p:nvPr>
        </p:nvSpPr>
        <p:spPr/>
        <p:txBody>
          <a:bodyPr/>
          <a:lstStyle/>
          <a:p>
            <a:fld id="{DAF61BEB-35DA-498F-9F88-C82846C03E6B}" type="slidenum">
              <a:rPr lang="en-US" smtClean="0"/>
              <a:t>66</a:t>
            </a:fld>
            <a:endParaRPr lang="en-US"/>
          </a:p>
        </p:txBody>
      </p:sp>
    </p:spTree>
    <p:extLst>
      <p:ext uri="{BB962C8B-B14F-4D97-AF65-F5344CB8AC3E}">
        <p14:creationId xmlns:p14="http://schemas.microsoft.com/office/powerpoint/2010/main" val="3345879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3"/>
              </a:spcBef>
              <a:spcAft>
                <a:spcPts val="103"/>
              </a:spcAft>
            </a:pPr>
            <a:endParaRPr lang="en-US" dirty="0">
              <a:solidFill>
                <a:schemeClr val="accent1"/>
              </a:solidFill>
            </a:endParaRPr>
          </a:p>
        </p:txBody>
      </p:sp>
      <p:sp>
        <p:nvSpPr>
          <p:cNvPr id="4" name="Slide Number Placeholder 3"/>
          <p:cNvSpPr>
            <a:spLocks noGrp="1"/>
          </p:cNvSpPr>
          <p:nvPr>
            <p:ph type="sldNum" sz="quarter" idx="5"/>
          </p:nvPr>
        </p:nvSpPr>
        <p:spPr/>
        <p:txBody>
          <a:bodyPr/>
          <a:lstStyle/>
          <a:p>
            <a:fld id="{DAF61BEB-35DA-498F-9F88-C82846C03E6B}" type="slidenum">
              <a:rPr lang="en-US" smtClean="0"/>
              <a:t>69</a:t>
            </a:fld>
            <a:endParaRPr lang="en-US"/>
          </a:p>
        </p:txBody>
      </p:sp>
    </p:spTree>
    <p:extLst>
      <p:ext uri="{BB962C8B-B14F-4D97-AF65-F5344CB8AC3E}">
        <p14:creationId xmlns:p14="http://schemas.microsoft.com/office/powerpoint/2010/main" val="2432826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3"/>
              </a:spcBef>
              <a:spcAft>
                <a:spcPts val="103"/>
              </a:spcAft>
            </a:pPr>
            <a:endParaRPr lang="en-US" dirty="0">
              <a:solidFill>
                <a:schemeClr val="accent1"/>
              </a:solidFill>
            </a:endParaRPr>
          </a:p>
        </p:txBody>
      </p:sp>
      <p:sp>
        <p:nvSpPr>
          <p:cNvPr id="4" name="Slide Number Placeholder 3"/>
          <p:cNvSpPr>
            <a:spLocks noGrp="1"/>
          </p:cNvSpPr>
          <p:nvPr>
            <p:ph type="sldNum" sz="quarter" idx="5"/>
          </p:nvPr>
        </p:nvSpPr>
        <p:spPr/>
        <p:txBody>
          <a:bodyPr/>
          <a:lstStyle/>
          <a:p>
            <a:fld id="{DAF61BEB-35DA-498F-9F88-C82846C03E6B}" type="slidenum">
              <a:rPr lang="en-US" smtClean="0"/>
              <a:t>70</a:t>
            </a:fld>
            <a:endParaRPr lang="en-US"/>
          </a:p>
        </p:txBody>
      </p:sp>
    </p:spTree>
    <p:extLst>
      <p:ext uri="{BB962C8B-B14F-4D97-AF65-F5344CB8AC3E}">
        <p14:creationId xmlns:p14="http://schemas.microsoft.com/office/powerpoint/2010/main" val="1234601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77</a:t>
            </a:fld>
            <a:endParaRPr lang="en-US"/>
          </a:p>
        </p:txBody>
      </p:sp>
    </p:spTree>
    <p:extLst>
      <p:ext uri="{BB962C8B-B14F-4D97-AF65-F5344CB8AC3E}">
        <p14:creationId xmlns:p14="http://schemas.microsoft.com/office/powerpoint/2010/main" val="732892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9B2C9-8B6A-83E9-A8FF-5871C647A8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B4B4B8-C314-DAC5-8D92-65EB09E77A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1B779-CE3A-7CFE-9D1B-5C0651DD39DA}"/>
              </a:ext>
            </a:extLst>
          </p:cNvPr>
          <p:cNvSpPr>
            <a:spLocks noGrp="1"/>
          </p:cNvSpPr>
          <p:nvPr>
            <p:ph type="dt" sz="half" idx="10"/>
          </p:nvPr>
        </p:nvSpPr>
        <p:spPr/>
        <p:txBody>
          <a:bodyPr/>
          <a:lstStyle/>
          <a:p>
            <a:fld id="{8B65CB5F-28D2-422B-894E-8C4F1C63D01C}" type="datetimeFigureOut">
              <a:rPr lang="en-US" smtClean="0"/>
              <a:t>9/10/2024</a:t>
            </a:fld>
            <a:endParaRPr lang="en-US"/>
          </a:p>
        </p:txBody>
      </p:sp>
      <p:sp>
        <p:nvSpPr>
          <p:cNvPr id="5" name="Footer Placeholder 4">
            <a:extLst>
              <a:ext uri="{FF2B5EF4-FFF2-40B4-BE49-F238E27FC236}">
                <a16:creationId xmlns:a16="http://schemas.microsoft.com/office/drawing/2014/main" id="{6CB50D2D-9675-3DD0-EFB8-57F840C598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14BEE-7B04-2C28-4FEB-BB2727C54999}"/>
              </a:ext>
            </a:extLst>
          </p:cNvPr>
          <p:cNvSpPr>
            <a:spLocks noGrp="1"/>
          </p:cNvSpPr>
          <p:nvPr>
            <p:ph type="sldNum" sz="quarter" idx="12"/>
          </p:nvPr>
        </p:nvSpPr>
        <p:spPr/>
        <p:txBody>
          <a:bodyPr/>
          <a:lstStyle/>
          <a:p>
            <a:fld id="{B9C97F6D-6640-418F-8632-71BFC0D16F24}" type="slidenum">
              <a:rPr lang="en-US" smtClean="0"/>
              <a:t>‹#›</a:t>
            </a:fld>
            <a:endParaRPr lang="en-US"/>
          </a:p>
        </p:txBody>
      </p:sp>
    </p:spTree>
    <p:extLst>
      <p:ext uri="{BB962C8B-B14F-4D97-AF65-F5344CB8AC3E}">
        <p14:creationId xmlns:p14="http://schemas.microsoft.com/office/powerpoint/2010/main" val="3383547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 id="2147483663"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0526" y="3072348"/>
            <a:ext cx="11790947" cy="2554545"/>
            <a:chOff x="133442" y="2974479"/>
            <a:chExt cx="11790947" cy="2554545"/>
          </a:xfrm>
        </p:grpSpPr>
        <p:sp>
          <p:nvSpPr>
            <p:cNvPr id="2" name="TextBox 1"/>
            <p:cNvSpPr txBox="1"/>
            <p:nvPr/>
          </p:nvSpPr>
          <p:spPr>
            <a:xfrm>
              <a:off x="133442" y="2974479"/>
              <a:ext cx="11790947" cy="255454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The Islamic World </a:t>
              </a:r>
            </a:p>
            <a:p>
              <a:pPr algn="ctr"/>
              <a:r>
                <a:rPr lang="en-US" sz="8000" b="1" dirty="0">
                  <a:solidFill>
                    <a:srgbClr val="52291E"/>
                  </a:solidFill>
                  <a:latin typeface="Berkshire Swash" panose="02000505000000020003" pitchFamily="2" charset="0"/>
                </a:rPr>
                <a:t>6</a:t>
              </a:r>
              <a:r>
                <a:rPr lang="en-US" sz="8000" b="1" baseline="30000" dirty="0">
                  <a:solidFill>
                    <a:srgbClr val="52291E"/>
                  </a:solidFill>
                  <a:latin typeface="Berkshire Swash" panose="02000505000000020003" pitchFamily="2" charset="0"/>
                </a:rPr>
                <a:t>th</a:t>
              </a:r>
              <a:r>
                <a:rPr lang="en-US" sz="8000" b="1" dirty="0">
                  <a:solidFill>
                    <a:srgbClr val="52291E"/>
                  </a:solidFill>
                  <a:latin typeface="Berkshire Swash" panose="02000505000000020003" pitchFamily="2" charset="0"/>
                </a:rPr>
                <a:t> Century to 13</a:t>
              </a:r>
              <a:r>
                <a:rPr lang="en-US" sz="8000" b="1" baseline="30000" dirty="0">
                  <a:solidFill>
                    <a:srgbClr val="52291E"/>
                  </a:solidFill>
                  <a:latin typeface="Berkshire Swash" panose="02000505000000020003" pitchFamily="2" charset="0"/>
                </a:rPr>
                <a:t>th</a:t>
              </a:r>
              <a:r>
                <a:rPr lang="en-US" sz="8000" b="1" dirty="0">
                  <a:solidFill>
                    <a:srgbClr val="52291E"/>
                  </a:solidFill>
                  <a:latin typeface="Berkshire Swash" panose="02000505000000020003" pitchFamily="2" charset="0"/>
                </a:rPr>
                <a:t> Century</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3695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0526" y="3072348"/>
            <a:ext cx="11790947" cy="1323439"/>
            <a:chOff x="133442" y="2974479"/>
            <a:chExt cx="11790947" cy="1323439"/>
          </a:xfrm>
        </p:grpSpPr>
        <p:sp>
          <p:nvSpPr>
            <p:cNvPr id="2" name="TextBox 1"/>
            <p:cNvSpPr txBox="1"/>
            <p:nvPr/>
          </p:nvSpPr>
          <p:spPr>
            <a:xfrm>
              <a:off x="133442" y="2974479"/>
              <a:ext cx="11790947" cy="1323439"/>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The Beginning</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7444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0934" y="503881"/>
            <a:ext cx="11650131" cy="769441"/>
          </a:xfrm>
          <a:prstGeom prst="rect">
            <a:avLst/>
          </a:prstGeom>
          <a:noFill/>
        </p:spPr>
        <p:txBody>
          <a:bodyPr wrap="square" lIns="91440" tIns="45720" rIns="91440" bIns="45720" rtlCol="0">
            <a:spAutoFit/>
          </a:bodyPr>
          <a:lstStyle/>
          <a:p>
            <a:pPr algn="ctr"/>
            <a:r>
              <a:rPr lang="en-US" sz="4400" b="1" dirty="0">
                <a:solidFill>
                  <a:srgbClr val="52291E"/>
                </a:solidFill>
                <a:latin typeface="Berkshire Swash" panose="02000505000000020003" pitchFamily="2" charset="0"/>
              </a:rPr>
              <a:t>The Story Starts…</a:t>
            </a:r>
          </a:p>
        </p:txBody>
      </p:sp>
      <p:sp>
        <p:nvSpPr>
          <p:cNvPr id="10" name="TextBox 9"/>
          <p:cNvSpPr txBox="1"/>
          <p:nvPr/>
        </p:nvSpPr>
        <p:spPr>
          <a:xfrm>
            <a:off x="880532" y="1671641"/>
            <a:ext cx="10430933" cy="1646605"/>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570 CE Birth of Prophet Muhammad (SAW)</a:t>
            </a:r>
          </a:p>
          <a:p>
            <a:pPr marL="342900" indent="-342900">
              <a:spcBef>
                <a:spcPts val="100"/>
              </a:spcBef>
              <a:spcAft>
                <a:spcPts val="100"/>
              </a:spcAft>
              <a:buFont typeface="Arial" panose="020B0604020202020204" pitchFamily="34" charset="0"/>
              <a:buChar char="•"/>
            </a:pPr>
            <a:r>
              <a:rPr lang="en-US" sz="2400" dirty="0">
                <a:solidFill>
                  <a:schemeClr val="accent1"/>
                </a:solidFill>
              </a:rPr>
              <a:t>622 CE Hijrah (Migration to Madinah)</a:t>
            </a:r>
          </a:p>
          <a:p>
            <a:pPr marL="342900" indent="-342900">
              <a:spcBef>
                <a:spcPts val="100"/>
              </a:spcBef>
              <a:spcAft>
                <a:spcPts val="100"/>
              </a:spcAft>
              <a:buFont typeface="Arial" panose="020B0604020202020204" pitchFamily="34" charset="0"/>
              <a:buChar char="•"/>
            </a:pPr>
            <a:r>
              <a:rPr lang="en-US" sz="2400" dirty="0">
                <a:solidFill>
                  <a:schemeClr val="accent1"/>
                </a:solidFill>
              </a:rPr>
              <a:t>624 CE Battle of Badr </a:t>
            </a:r>
          </a:p>
          <a:p>
            <a:pPr marL="342900" indent="-342900">
              <a:spcBef>
                <a:spcPts val="100"/>
              </a:spcBef>
              <a:spcAft>
                <a:spcPts val="100"/>
              </a:spcAft>
              <a:buFont typeface="Arial" panose="020B0604020202020204" pitchFamily="34" charset="0"/>
              <a:buChar char="•"/>
            </a:pPr>
            <a:r>
              <a:rPr lang="en-US" sz="2400" dirty="0">
                <a:solidFill>
                  <a:schemeClr val="accent1"/>
                </a:solidFill>
              </a:rPr>
              <a:t>632 Death of Prophet Muhammad (SAW)</a:t>
            </a:r>
          </a:p>
        </p:txBody>
      </p:sp>
    </p:spTree>
    <p:extLst>
      <p:ext uri="{BB962C8B-B14F-4D97-AF65-F5344CB8AC3E}">
        <p14:creationId xmlns:p14="http://schemas.microsoft.com/office/powerpoint/2010/main" val="419989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DE1D5D-786C-9B4B-AFA7-4EF836C7A14B}"/>
              </a:ext>
            </a:extLst>
          </p:cNvPr>
          <p:cNvPicPr>
            <a:picLocks noChangeAspect="1"/>
          </p:cNvPicPr>
          <p:nvPr/>
        </p:nvPicPr>
        <p:blipFill>
          <a:blip r:embed="rId2"/>
          <a:stretch>
            <a:fillRect/>
          </a:stretch>
        </p:blipFill>
        <p:spPr>
          <a:xfrm>
            <a:off x="154663" y="0"/>
            <a:ext cx="11882673" cy="6858000"/>
          </a:xfrm>
          <a:prstGeom prst="rect">
            <a:avLst/>
          </a:prstGeom>
        </p:spPr>
      </p:pic>
    </p:spTree>
    <p:extLst>
      <p:ext uri="{BB962C8B-B14F-4D97-AF65-F5344CB8AC3E}">
        <p14:creationId xmlns:p14="http://schemas.microsoft.com/office/powerpoint/2010/main" val="801662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21F5F-099D-0D07-1FB8-815F808DC49D}"/>
              </a:ext>
            </a:extLst>
          </p:cNvPr>
          <p:cNvPicPr>
            <a:picLocks noChangeAspect="1"/>
          </p:cNvPicPr>
          <p:nvPr/>
        </p:nvPicPr>
        <p:blipFill>
          <a:blip r:embed="rId2"/>
          <a:stretch>
            <a:fillRect/>
          </a:stretch>
        </p:blipFill>
        <p:spPr>
          <a:xfrm>
            <a:off x="2369317" y="117231"/>
            <a:ext cx="7453365" cy="6623537"/>
          </a:xfrm>
          <a:prstGeom prst="rect">
            <a:avLst/>
          </a:prstGeom>
        </p:spPr>
      </p:pic>
      <p:pic>
        <p:nvPicPr>
          <p:cNvPr id="8" name="Content Placeholder 7">
            <a:extLst>
              <a:ext uri="{FF2B5EF4-FFF2-40B4-BE49-F238E27FC236}">
                <a16:creationId xmlns:a16="http://schemas.microsoft.com/office/drawing/2014/main" id="{84761335-5AE3-C91F-4064-007F99C19CD5}"/>
              </a:ext>
            </a:extLst>
          </p:cNvPr>
          <p:cNvPicPr>
            <a:picLocks noGrp="1" noChangeAspect="1"/>
          </p:cNvPicPr>
          <p:nvPr>
            <p:ph idx="1"/>
          </p:nvPr>
        </p:nvPicPr>
        <p:blipFill>
          <a:blip r:embed="rId3"/>
          <a:stretch>
            <a:fillRect/>
          </a:stretch>
        </p:blipFill>
        <p:spPr>
          <a:xfrm>
            <a:off x="4913718" y="3586076"/>
            <a:ext cx="2025561" cy="499915"/>
          </a:xfrm>
          <a:prstGeom prst="rect">
            <a:avLst/>
          </a:prstGeom>
        </p:spPr>
      </p:pic>
    </p:spTree>
    <p:extLst>
      <p:ext uri="{BB962C8B-B14F-4D97-AF65-F5344CB8AC3E}">
        <p14:creationId xmlns:p14="http://schemas.microsoft.com/office/powerpoint/2010/main" val="1827769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 y="324359"/>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Rashidun Period (632-661)</a:t>
            </a:r>
          </a:p>
        </p:txBody>
      </p:sp>
      <p:sp>
        <p:nvSpPr>
          <p:cNvPr id="10" name="TextBox 9"/>
          <p:cNvSpPr txBox="1"/>
          <p:nvPr/>
        </p:nvSpPr>
        <p:spPr>
          <a:xfrm>
            <a:off x="396240" y="1389836"/>
            <a:ext cx="6553201" cy="5073184"/>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The Period of the </a:t>
            </a:r>
            <a:r>
              <a:rPr lang="en-US" sz="2400" dirty="0" err="1">
                <a:solidFill>
                  <a:schemeClr val="accent1"/>
                </a:solidFill>
              </a:rPr>
              <a:t>Khulafah</a:t>
            </a:r>
            <a:r>
              <a:rPr lang="en-US" sz="2400" dirty="0">
                <a:solidFill>
                  <a:schemeClr val="accent1"/>
                </a:solidFill>
              </a:rPr>
              <a:t> </a:t>
            </a:r>
            <a:r>
              <a:rPr lang="en-US" sz="2400" dirty="0" err="1">
                <a:solidFill>
                  <a:schemeClr val="accent1"/>
                </a:solidFill>
              </a:rPr>
              <a:t>Ar</a:t>
            </a:r>
            <a:r>
              <a:rPr lang="en-US" sz="2400" dirty="0">
                <a:solidFill>
                  <a:schemeClr val="accent1"/>
                </a:solidFill>
              </a:rPr>
              <a:t>-Rashidun (The Rightly Guided </a:t>
            </a:r>
            <a:r>
              <a:rPr lang="en-US" sz="2400" dirty="0" err="1">
                <a:solidFill>
                  <a:schemeClr val="accent1"/>
                </a:solidFill>
              </a:rPr>
              <a:t>Khulafah</a:t>
            </a:r>
            <a:r>
              <a:rPr lang="en-US" sz="2400" dirty="0">
                <a:solidFill>
                  <a:schemeClr val="accent1"/>
                </a:solidFill>
              </a:rPr>
              <a:t>)</a:t>
            </a:r>
          </a:p>
          <a:p>
            <a:pPr marL="342900" indent="-342900">
              <a:spcBef>
                <a:spcPts val="100"/>
              </a:spcBef>
              <a:spcAft>
                <a:spcPts val="100"/>
              </a:spcAft>
              <a:buFont typeface="Arial" panose="020B0604020202020204" pitchFamily="34" charset="0"/>
              <a:buChar char="•"/>
            </a:pPr>
            <a:r>
              <a:rPr lang="en-US" sz="2400" dirty="0">
                <a:solidFill>
                  <a:schemeClr val="accent1"/>
                </a:solidFill>
              </a:rPr>
              <a:t>All of Arabia came under the Khilafat (Islamic State) of Abu Bakr (RA)</a:t>
            </a:r>
          </a:p>
          <a:p>
            <a:pPr marL="342900" indent="-342900">
              <a:spcBef>
                <a:spcPts val="100"/>
              </a:spcBef>
              <a:spcAft>
                <a:spcPts val="100"/>
              </a:spcAft>
              <a:buFont typeface="Arial" panose="020B0604020202020204" pitchFamily="34" charset="0"/>
              <a:buChar char="•"/>
            </a:pPr>
            <a:r>
              <a:rPr lang="en-US" sz="2400" dirty="0">
                <a:solidFill>
                  <a:schemeClr val="accent1"/>
                </a:solidFill>
              </a:rPr>
              <a:t>Qur’an was collected into a book form</a:t>
            </a:r>
          </a:p>
          <a:p>
            <a:pPr marL="342900" indent="-342900">
              <a:spcBef>
                <a:spcPts val="100"/>
              </a:spcBef>
              <a:spcAft>
                <a:spcPts val="100"/>
              </a:spcAft>
              <a:buFont typeface="Arial" panose="020B0604020202020204" pitchFamily="34" charset="0"/>
              <a:buChar char="•"/>
            </a:pPr>
            <a:r>
              <a:rPr lang="en-US" sz="2400" dirty="0">
                <a:solidFill>
                  <a:schemeClr val="accent1"/>
                </a:solidFill>
              </a:rPr>
              <a:t>Conquest of Syria and Jerusalem 637 CE</a:t>
            </a:r>
          </a:p>
          <a:p>
            <a:pPr marL="342900" indent="-342900">
              <a:spcBef>
                <a:spcPts val="100"/>
              </a:spcBef>
              <a:spcAft>
                <a:spcPts val="100"/>
              </a:spcAft>
              <a:buFont typeface="Arial" panose="020B0604020202020204" pitchFamily="34" charset="0"/>
              <a:buChar char="•"/>
            </a:pPr>
            <a:r>
              <a:rPr lang="en-US" sz="2400" dirty="0">
                <a:solidFill>
                  <a:schemeClr val="accent1"/>
                </a:solidFill>
              </a:rPr>
              <a:t>The Persian empire crushed</a:t>
            </a:r>
          </a:p>
          <a:p>
            <a:pPr marL="342900" indent="-342900">
              <a:spcBef>
                <a:spcPts val="100"/>
              </a:spcBef>
              <a:spcAft>
                <a:spcPts val="100"/>
              </a:spcAft>
              <a:buFont typeface="Arial" panose="020B0604020202020204" pitchFamily="34" charset="0"/>
              <a:buChar char="•"/>
            </a:pPr>
            <a:r>
              <a:rPr lang="en-US" sz="2400" dirty="0">
                <a:solidFill>
                  <a:schemeClr val="accent1"/>
                </a:solidFill>
              </a:rPr>
              <a:t>Conquest of Egypt 639 CE and parts of North Africa </a:t>
            </a:r>
          </a:p>
          <a:p>
            <a:pPr marL="342900" indent="-342900">
              <a:spcBef>
                <a:spcPts val="100"/>
              </a:spcBef>
              <a:spcAft>
                <a:spcPts val="100"/>
              </a:spcAft>
              <a:buFont typeface="Arial" panose="020B0604020202020204" pitchFamily="34" charset="0"/>
              <a:buChar char="•"/>
            </a:pPr>
            <a:r>
              <a:rPr lang="en-US" sz="2400" dirty="0">
                <a:solidFill>
                  <a:schemeClr val="accent1"/>
                </a:solidFill>
              </a:rPr>
              <a:t>First naval fleet</a:t>
            </a:r>
          </a:p>
          <a:p>
            <a:pPr marL="342900" indent="-342900">
              <a:spcBef>
                <a:spcPts val="100"/>
              </a:spcBef>
              <a:spcAft>
                <a:spcPts val="100"/>
              </a:spcAft>
              <a:buFont typeface="Arial" panose="020B0604020202020204" pitchFamily="34" charset="0"/>
              <a:buChar char="•"/>
            </a:pPr>
            <a:r>
              <a:rPr lang="en-US" sz="2400" dirty="0">
                <a:solidFill>
                  <a:schemeClr val="accent1"/>
                </a:solidFill>
              </a:rPr>
              <a:t>Distribution of the </a:t>
            </a:r>
            <a:r>
              <a:rPr lang="en-US" sz="2400" dirty="0" err="1">
                <a:solidFill>
                  <a:schemeClr val="accent1"/>
                </a:solidFill>
              </a:rPr>
              <a:t>mushaf</a:t>
            </a:r>
            <a:r>
              <a:rPr lang="en-US" sz="2400" dirty="0">
                <a:solidFill>
                  <a:schemeClr val="accent1"/>
                </a:solidFill>
              </a:rPr>
              <a:t> to all parts of the Muslim world </a:t>
            </a:r>
            <a:br>
              <a:rPr lang="en-US" sz="2400" dirty="0">
                <a:solidFill>
                  <a:schemeClr val="accent1"/>
                </a:solidFill>
              </a:rPr>
            </a:br>
            <a:endParaRPr lang="en-US" sz="2400" dirty="0">
              <a:solidFill>
                <a:schemeClr val="accent1"/>
              </a:solidFill>
            </a:endParaRPr>
          </a:p>
        </p:txBody>
      </p:sp>
      <p:pic>
        <p:nvPicPr>
          <p:cNvPr id="2" name="Picture 1">
            <a:extLst>
              <a:ext uri="{FF2B5EF4-FFF2-40B4-BE49-F238E27FC236}">
                <a16:creationId xmlns:a16="http://schemas.microsoft.com/office/drawing/2014/main" id="{C97905A1-F2A1-44BA-7D04-A88F6716F76C}"/>
              </a:ext>
            </a:extLst>
          </p:cNvPr>
          <p:cNvPicPr>
            <a:picLocks noChangeAspect="1"/>
          </p:cNvPicPr>
          <p:nvPr/>
        </p:nvPicPr>
        <p:blipFill rotWithShape="1">
          <a:blip r:embed="rId3"/>
          <a:srcRect l="39067" t="17201"/>
          <a:stretch/>
        </p:blipFill>
        <p:spPr>
          <a:xfrm>
            <a:off x="6988959" y="0"/>
            <a:ext cx="5203041" cy="3429000"/>
          </a:xfrm>
          <a:prstGeom prst="rect">
            <a:avLst/>
          </a:prstGeom>
          <a:ln>
            <a:solidFill>
              <a:schemeClr val="tx1"/>
            </a:solidFill>
          </a:ln>
        </p:spPr>
      </p:pic>
      <p:pic>
        <p:nvPicPr>
          <p:cNvPr id="3" name="Picture 2">
            <a:extLst>
              <a:ext uri="{FF2B5EF4-FFF2-40B4-BE49-F238E27FC236}">
                <a16:creationId xmlns:a16="http://schemas.microsoft.com/office/drawing/2014/main" id="{21D3A419-E31F-6231-AE24-A6CA6A7CCA1F}"/>
              </a:ext>
            </a:extLst>
          </p:cNvPr>
          <p:cNvPicPr>
            <a:picLocks noChangeAspect="1"/>
          </p:cNvPicPr>
          <p:nvPr/>
        </p:nvPicPr>
        <p:blipFill rotWithShape="1">
          <a:blip r:embed="rId4"/>
          <a:srcRect l="26415"/>
          <a:stretch/>
        </p:blipFill>
        <p:spPr>
          <a:xfrm>
            <a:off x="6988959" y="3429000"/>
            <a:ext cx="5203042" cy="3429001"/>
          </a:xfrm>
          <a:prstGeom prst="rect">
            <a:avLst/>
          </a:prstGeom>
          <a:ln>
            <a:solidFill>
              <a:schemeClr val="tx1"/>
            </a:solidFill>
          </a:ln>
        </p:spPr>
      </p:pic>
    </p:spTree>
    <p:extLst>
      <p:ext uri="{BB962C8B-B14F-4D97-AF65-F5344CB8AC3E}">
        <p14:creationId xmlns:p14="http://schemas.microsoft.com/office/powerpoint/2010/main" val="352680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 y="324359"/>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Umayyad Period (661-750)</a:t>
            </a:r>
          </a:p>
        </p:txBody>
      </p:sp>
      <p:sp>
        <p:nvSpPr>
          <p:cNvPr id="10" name="TextBox 9"/>
          <p:cNvSpPr txBox="1"/>
          <p:nvPr/>
        </p:nvSpPr>
        <p:spPr>
          <a:xfrm>
            <a:off x="396240" y="1389836"/>
            <a:ext cx="6553201" cy="2780248"/>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Rule of Mu’awiyah</a:t>
            </a:r>
          </a:p>
          <a:p>
            <a:pPr marL="342900" indent="-342900">
              <a:spcBef>
                <a:spcPts val="100"/>
              </a:spcBef>
              <a:spcAft>
                <a:spcPts val="100"/>
              </a:spcAft>
              <a:buFont typeface="Arial" panose="020B0604020202020204" pitchFamily="34" charset="0"/>
              <a:buChar char="•"/>
            </a:pPr>
            <a:r>
              <a:rPr lang="en-US" sz="2400" dirty="0">
                <a:solidFill>
                  <a:schemeClr val="accent1"/>
                </a:solidFill>
              </a:rPr>
              <a:t>North Africa and Spain conquered</a:t>
            </a:r>
          </a:p>
          <a:p>
            <a:pPr marL="342900" indent="-342900">
              <a:spcBef>
                <a:spcPts val="100"/>
              </a:spcBef>
              <a:spcAft>
                <a:spcPts val="100"/>
              </a:spcAft>
              <a:buFont typeface="Arial" panose="020B0604020202020204" pitchFamily="34" charset="0"/>
              <a:buChar char="•"/>
            </a:pPr>
            <a:r>
              <a:rPr lang="en-US" sz="2400" dirty="0">
                <a:solidFill>
                  <a:schemeClr val="accent1"/>
                </a:solidFill>
              </a:rPr>
              <a:t>Khorasan conquered </a:t>
            </a:r>
          </a:p>
          <a:p>
            <a:pPr marL="342900" indent="-342900">
              <a:spcBef>
                <a:spcPts val="100"/>
              </a:spcBef>
              <a:spcAft>
                <a:spcPts val="100"/>
              </a:spcAft>
              <a:buFont typeface="Arial" panose="020B0604020202020204" pitchFamily="34" charset="0"/>
              <a:buChar char="•"/>
            </a:pPr>
            <a:r>
              <a:rPr lang="en-US" sz="2400" dirty="0">
                <a:solidFill>
                  <a:schemeClr val="accent1"/>
                </a:solidFill>
              </a:rPr>
              <a:t>Construction of Masjid Al-Aqsa, Dome of the Rock and Umayyad Mosque in Damascus </a:t>
            </a:r>
          </a:p>
          <a:p>
            <a:pPr marL="342900" indent="-342900">
              <a:spcBef>
                <a:spcPts val="100"/>
              </a:spcBef>
              <a:spcAft>
                <a:spcPts val="100"/>
              </a:spcAft>
              <a:buFont typeface="Arial" panose="020B0604020202020204" pitchFamily="34" charset="0"/>
              <a:buChar char="•"/>
            </a:pPr>
            <a:br>
              <a:rPr lang="en-US" sz="2400" dirty="0">
                <a:solidFill>
                  <a:schemeClr val="accent1"/>
                </a:solidFill>
              </a:rPr>
            </a:br>
            <a:endParaRPr lang="en-US" sz="2400" dirty="0">
              <a:solidFill>
                <a:schemeClr val="accent1"/>
              </a:solidFill>
            </a:endParaRPr>
          </a:p>
        </p:txBody>
      </p:sp>
      <p:pic>
        <p:nvPicPr>
          <p:cNvPr id="4" name="Picture 3">
            <a:extLst>
              <a:ext uri="{FF2B5EF4-FFF2-40B4-BE49-F238E27FC236}">
                <a16:creationId xmlns:a16="http://schemas.microsoft.com/office/drawing/2014/main" id="{8641A410-6F69-C743-81EA-54FFFDFC927A}"/>
              </a:ext>
            </a:extLst>
          </p:cNvPr>
          <p:cNvPicPr>
            <a:picLocks noChangeAspect="1"/>
          </p:cNvPicPr>
          <p:nvPr/>
        </p:nvPicPr>
        <p:blipFill>
          <a:blip r:embed="rId3"/>
          <a:stretch>
            <a:fillRect/>
          </a:stretch>
        </p:blipFill>
        <p:spPr>
          <a:xfrm>
            <a:off x="7492999" y="1093800"/>
            <a:ext cx="4699001" cy="3132667"/>
          </a:xfrm>
          <a:prstGeom prst="rect">
            <a:avLst/>
          </a:prstGeom>
        </p:spPr>
      </p:pic>
      <p:pic>
        <p:nvPicPr>
          <p:cNvPr id="5" name="Picture 4">
            <a:extLst>
              <a:ext uri="{FF2B5EF4-FFF2-40B4-BE49-F238E27FC236}">
                <a16:creationId xmlns:a16="http://schemas.microsoft.com/office/drawing/2014/main" id="{72F8103E-21AA-A40E-3812-073B5EC81A25}"/>
              </a:ext>
            </a:extLst>
          </p:cNvPr>
          <p:cNvPicPr>
            <a:picLocks noChangeAspect="1"/>
          </p:cNvPicPr>
          <p:nvPr/>
        </p:nvPicPr>
        <p:blipFill>
          <a:blip r:embed="rId4"/>
          <a:stretch>
            <a:fillRect/>
          </a:stretch>
        </p:blipFill>
        <p:spPr>
          <a:xfrm>
            <a:off x="7484530" y="4226467"/>
            <a:ext cx="4699001" cy="2643188"/>
          </a:xfrm>
          <a:prstGeom prst="rect">
            <a:avLst/>
          </a:prstGeom>
        </p:spPr>
      </p:pic>
      <p:pic>
        <p:nvPicPr>
          <p:cNvPr id="6" name="Picture 5">
            <a:extLst>
              <a:ext uri="{FF2B5EF4-FFF2-40B4-BE49-F238E27FC236}">
                <a16:creationId xmlns:a16="http://schemas.microsoft.com/office/drawing/2014/main" id="{63043872-40D8-C493-4FFF-B8BA3C08798E}"/>
              </a:ext>
            </a:extLst>
          </p:cNvPr>
          <p:cNvPicPr>
            <a:picLocks noChangeAspect="1"/>
          </p:cNvPicPr>
          <p:nvPr/>
        </p:nvPicPr>
        <p:blipFill>
          <a:blip r:embed="rId5"/>
          <a:stretch>
            <a:fillRect/>
          </a:stretch>
        </p:blipFill>
        <p:spPr>
          <a:xfrm>
            <a:off x="2914221" y="4263108"/>
            <a:ext cx="4561840" cy="2569905"/>
          </a:xfrm>
          <a:prstGeom prst="rect">
            <a:avLst/>
          </a:prstGeom>
        </p:spPr>
      </p:pic>
    </p:spTree>
    <p:extLst>
      <p:ext uri="{BB962C8B-B14F-4D97-AF65-F5344CB8AC3E}">
        <p14:creationId xmlns:p14="http://schemas.microsoft.com/office/powerpoint/2010/main" val="397407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F62D9D-8128-410E-3314-310691689CF4}"/>
              </a:ext>
            </a:extLst>
          </p:cNvPr>
          <p:cNvPicPr>
            <a:picLocks noChangeAspect="1"/>
          </p:cNvPicPr>
          <p:nvPr/>
        </p:nvPicPr>
        <p:blipFill>
          <a:blip r:embed="rId2"/>
          <a:stretch>
            <a:fillRect/>
          </a:stretch>
        </p:blipFill>
        <p:spPr>
          <a:xfrm>
            <a:off x="-33866" y="446298"/>
            <a:ext cx="12239894" cy="5965403"/>
          </a:xfrm>
          <a:prstGeom prst="rect">
            <a:avLst/>
          </a:prstGeom>
        </p:spPr>
      </p:pic>
    </p:spTree>
    <p:extLst>
      <p:ext uri="{BB962C8B-B14F-4D97-AF65-F5344CB8AC3E}">
        <p14:creationId xmlns:p14="http://schemas.microsoft.com/office/powerpoint/2010/main" val="148919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0934" y="169278"/>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Abbasid Period (750–1258)</a:t>
            </a:r>
          </a:p>
        </p:txBody>
      </p:sp>
      <p:sp>
        <p:nvSpPr>
          <p:cNvPr id="10" name="TextBox 9"/>
          <p:cNvSpPr txBox="1"/>
          <p:nvPr/>
        </p:nvSpPr>
        <p:spPr>
          <a:xfrm>
            <a:off x="270934" y="938719"/>
            <a:ext cx="5433383" cy="5791329"/>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Golden Age of Islamic culture and </a:t>
            </a:r>
            <a:r>
              <a:rPr lang="en-US" sz="2200" dirty="0" err="1">
                <a:solidFill>
                  <a:schemeClr val="accent1"/>
                </a:solidFill>
              </a:rPr>
              <a:t>civilisation</a:t>
            </a:r>
            <a:endParaRPr lang="en-US" sz="2200" dirty="0">
              <a:solidFill>
                <a:schemeClr val="accent1"/>
              </a:solidFill>
            </a:endParaRPr>
          </a:p>
          <a:p>
            <a:pPr marL="342900" indent="-342900">
              <a:spcBef>
                <a:spcPts val="100"/>
              </a:spcBef>
              <a:spcAft>
                <a:spcPts val="100"/>
              </a:spcAft>
              <a:buFont typeface="Arial" panose="020B0604020202020204" pitchFamily="34" charset="0"/>
              <a:buChar char="•"/>
            </a:pPr>
            <a:r>
              <a:rPr lang="en-US" sz="2200" dirty="0">
                <a:solidFill>
                  <a:schemeClr val="accent1"/>
                </a:solidFill>
              </a:rPr>
              <a:t>Some territories lost, independent governors</a:t>
            </a:r>
          </a:p>
          <a:p>
            <a:pPr marL="342900" indent="-342900">
              <a:spcBef>
                <a:spcPts val="100"/>
              </a:spcBef>
              <a:spcAft>
                <a:spcPts val="100"/>
              </a:spcAft>
              <a:buFont typeface="Arial" panose="020B0604020202020204" pitchFamily="34" charset="0"/>
              <a:buChar char="•"/>
            </a:pPr>
            <a:r>
              <a:rPr lang="en-US" sz="2200" dirty="0">
                <a:solidFill>
                  <a:schemeClr val="accent1"/>
                </a:solidFill>
              </a:rPr>
              <a:t>Some great rulers e.g. Harun Rashid</a:t>
            </a:r>
          </a:p>
          <a:p>
            <a:pPr marL="342900" indent="-342900">
              <a:spcBef>
                <a:spcPts val="100"/>
              </a:spcBef>
              <a:spcAft>
                <a:spcPts val="100"/>
              </a:spcAft>
              <a:buFont typeface="Arial" panose="020B0604020202020204" pitchFamily="34" charset="0"/>
              <a:buChar char="•"/>
            </a:pPr>
            <a:r>
              <a:rPr lang="en-US" sz="2200" dirty="0">
                <a:solidFill>
                  <a:schemeClr val="accent1"/>
                </a:solidFill>
              </a:rPr>
              <a:t>Peak of science and learning</a:t>
            </a:r>
          </a:p>
          <a:p>
            <a:pPr marL="342900" indent="-342900">
              <a:spcBef>
                <a:spcPts val="100"/>
              </a:spcBef>
              <a:spcAft>
                <a:spcPts val="100"/>
              </a:spcAft>
              <a:buFont typeface="Arial" panose="020B0604020202020204" pitchFamily="34" charset="0"/>
              <a:buChar char="•"/>
            </a:pPr>
            <a:r>
              <a:rPr lang="en-US" sz="2200" dirty="0">
                <a:solidFill>
                  <a:schemeClr val="accent1"/>
                </a:solidFill>
              </a:rPr>
              <a:t>Bait al-Hikmah (House of Wisdom)</a:t>
            </a:r>
          </a:p>
          <a:p>
            <a:pPr marL="342900" indent="-342900">
              <a:spcBef>
                <a:spcPts val="100"/>
              </a:spcBef>
              <a:spcAft>
                <a:spcPts val="100"/>
              </a:spcAft>
              <a:buFont typeface="Arial" panose="020B0604020202020204" pitchFamily="34" charset="0"/>
              <a:buChar char="•"/>
            </a:pPr>
            <a:r>
              <a:rPr lang="en-US" sz="2200" dirty="0">
                <a:solidFill>
                  <a:schemeClr val="accent1"/>
                </a:solidFill>
              </a:rPr>
              <a:t>Baghdad is the </a:t>
            </a:r>
            <a:r>
              <a:rPr lang="en-US" sz="2200" dirty="0" err="1">
                <a:solidFill>
                  <a:schemeClr val="accent1"/>
                </a:solidFill>
              </a:rPr>
              <a:t>centre</a:t>
            </a:r>
            <a:endParaRPr lang="en-US" sz="2200" dirty="0">
              <a:solidFill>
                <a:schemeClr val="accent1"/>
              </a:solidFill>
            </a:endParaRPr>
          </a:p>
          <a:p>
            <a:pPr marL="342900" indent="-342900">
              <a:spcBef>
                <a:spcPts val="100"/>
              </a:spcBef>
              <a:spcAft>
                <a:spcPts val="100"/>
              </a:spcAft>
              <a:buFont typeface="Arial" panose="020B0604020202020204" pitchFamily="34" charset="0"/>
              <a:buChar char="•"/>
            </a:pPr>
            <a:r>
              <a:rPr lang="en-US" sz="2200" dirty="0">
                <a:solidFill>
                  <a:schemeClr val="accent1"/>
                </a:solidFill>
              </a:rPr>
              <a:t>Paper making becomes common</a:t>
            </a:r>
          </a:p>
          <a:p>
            <a:pPr marL="342900" indent="-342900">
              <a:spcBef>
                <a:spcPts val="100"/>
              </a:spcBef>
              <a:spcAft>
                <a:spcPts val="100"/>
              </a:spcAft>
              <a:buFont typeface="Arial" panose="020B0604020202020204" pitchFamily="34" charset="0"/>
              <a:buChar char="•"/>
            </a:pPr>
            <a:r>
              <a:rPr lang="en-US" sz="2200" dirty="0">
                <a:solidFill>
                  <a:schemeClr val="accent1"/>
                </a:solidFill>
              </a:rPr>
              <a:t>Persians prominent in politics </a:t>
            </a:r>
          </a:p>
          <a:p>
            <a:pPr marL="342900" indent="-342900">
              <a:spcBef>
                <a:spcPts val="100"/>
              </a:spcBef>
              <a:spcAft>
                <a:spcPts val="100"/>
              </a:spcAft>
              <a:buFont typeface="Arial" panose="020B0604020202020204" pitchFamily="34" charset="0"/>
              <a:buChar char="•"/>
            </a:pPr>
            <a:r>
              <a:rPr lang="en-US" sz="2200" dirty="0">
                <a:solidFill>
                  <a:schemeClr val="accent1"/>
                </a:solidFill>
              </a:rPr>
              <a:t>Acceptance and freedom of religion for all people</a:t>
            </a:r>
          </a:p>
          <a:p>
            <a:pPr marL="342900" indent="-342900">
              <a:spcBef>
                <a:spcPts val="100"/>
              </a:spcBef>
              <a:spcAft>
                <a:spcPts val="100"/>
              </a:spcAft>
              <a:buFont typeface="Arial" panose="020B0604020202020204" pitchFamily="34" charset="0"/>
              <a:buChar char="•"/>
            </a:pPr>
            <a:r>
              <a:rPr lang="en-US" sz="2200" dirty="0">
                <a:solidFill>
                  <a:schemeClr val="accent1"/>
                </a:solidFill>
              </a:rPr>
              <a:t>Knowledge of the east and west joined together </a:t>
            </a:r>
          </a:p>
          <a:p>
            <a:pPr marL="342900" indent="-342900">
              <a:spcBef>
                <a:spcPts val="100"/>
              </a:spcBef>
              <a:spcAft>
                <a:spcPts val="100"/>
              </a:spcAft>
              <a:buFont typeface="Arial" panose="020B0604020202020204" pitchFamily="34" charset="0"/>
              <a:buChar char="•"/>
            </a:pPr>
            <a:r>
              <a:rPr lang="en-US" sz="2200" dirty="0">
                <a:solidFill>
                  <a:schemeClr val="accent1"/>
                </a:solidFill>
              </a:rPr>
              <a:t>First 10 were effective</a:t>
            </a:r>
          </a:p>
          <a:p>
            <a:pPr marL="342900" indent="-342900">
              <a:spcBef>
                <a:spcPts val="100"/>
              </a:spcBef>
              <a:spcAft>
                <a:spcPts val="100"/>
              </a:spcAft>
              <a:buFont typeface="Arial" panose="020B0604020202020204" pitchFamily="34" charset="0"/>
              <a:buChar char="•"/>
            </a:pPr>
            <a:r>
              <a:rPr lang="en-US" sz="2200" dirty="0">
                <a:solidFill>
                  <a:schemeClr val="accent1"/>
                </a:solidFill>
              </a:rPr>
              <a:t>Mamluks introduced</a:t>
            </a:r>
          </a:p>
        </p:txBody>
      </p:sp>
      <p:pic>
        <p:nvPicPr>
          <p:cNvPr id="2" name="Picture 1">
            <a:extLst>
              <a:ext uri="{FF2B5EF4-FFF2-40B4-BE49-F238E27FC236}">
                <a16:creationId xmlns:a16="http://schemas.microsoft.com/office/drawing/2014/main" id="{AEA9CF67-E2AD-1A05-8C16-651B38E81590}"/>
              </a:ext>
            </a:extLst>
          </p:cNvPr>
          <p:cNvPicPr>
            <a:picLocks noChangeAspect="1"/>
          </p:cNvPicPr>
          <p:nvPr/>
        </p:nvPicPr>
        <p:blipFill rotWithShape="1">
          <a:blip r:embed="rId3"/>
          <a:srcRect r="50000"/>
          <a:stretch/>
        </p:blipFill>
        <p:spPr>
          <a:xfrm>
            <a:off x="5704317" y="1389836"/>
            <a:ext cx="6487683" cy="4332605"/>
          </a:xfrm>
          <a:prstGeom prst="rect">
            <a:avLst/>
          </a:prstGeom>
        </p:spPr>
      </p:pic>
    </p:spTree>
    <p:extLst>
      <p:ext uri="{BB962C8B-B14F-4D97-AF65-F5344CB8AC3E}">
        <p14:creationId xmlns:p14="http://schemas.microsoft.com/office/powerpoint/2010/main" val="739817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1D22CC8-6E37-28BD-4DA3-7FCD3E397407}"/>
              </a:ext>
            </a:extLst>
          </p:cNvPr>
          <p:cNvPicPr>
            <a:picLocks noGrp="1" noChangeAspect="1"/>
          </p:cNvPicPr>
          <p:nvPr>
            <p:ph idx="1"/>
          </p:nvPr>
        </p:nvPicPr>
        <p:blipFill rotWithShape="1">
          <a:blip r:embed="rId2"/>
          <a:srcRect b="19"/>
          <a:stretch/>
        </p:blipFill>
        <p:spPr>
          <a:xfrm>
            <a:off x="20" y="1282"/>
            <a:ext cx="12191979" cy="6856718"/>
          </a:xfrm>
          <a:prstGeom prst="rect">
            <a:avLst/>
          </a:prstGeom>
        </p:spPr>
      </p:pic>
    </p:spTree>
    <p:extLst>
      <p:ext uri="{BB962C8B-B14F-4D97-AF65-F5344CB8AC3E}">
        <p14:creationId xmlns:p14="http://schemas.microsoft.com/office/powerpoint/2010/main" val="3134029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8964DB-4C1F-660D-5CD6-B1C55F0B9C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3"/>
            <a:ext cx="12192000" cy="6857693"/>
          </a:xfrm>
          <a:prstGeom prst="rect">
            <a:avLst/>
          </a:prstGeom>
        </p:spPr>
      </p:pic>
    </p:spTree>
    <p:extLst>
      <p:ext uri="{BB962C8B-B14F-4D97-AF65-F5344CB8AC3E}">
        <p14:creationId xmlns:p14="http://schemas.microsoft.com/office/powerpoint/2010/main" val="1060478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 y="324359"/>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Fragmentation of the Abbasid Caliphate </a:t>
            </a:r>
          </a:p>
        </p:txBody>
      </p:sp>
      <p:sp>
        <p:nvSpPr>
          <p:cNvPr id="10" name="TextBox 9"/>
          <p:cNvSpPr txBox="1"/>
          <p:nvPr/>
        </p:nvSpPr>
        <p:spPr>
          <a:xfrm>
            <a:off x="396240" y="1389836"/>
            <a:ext cx="11372427" cy="4231928"/>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There was a period 100 years (750 – 861) of stable Abbasid rule with central authority from 1</a:t>
            </a:r>
            <a:r>
              <a:rPr lang="en-US" sz="2400" baseline="30000" dirty="0">
                <a:solidFill>
                  <a:schemeClr val="accent1"/>
                </a:solidFill>
              </a:rPr>
              <a:t>st</a:t>
            </a:r>
            <a:r>
              <a:rPr lang="en-US" sz="2400" dirty="0">
                <a:solidFill>
                  <a:schemeClr val="accent1"/>
                </a:solidFill>
              </a:rPr>
              <a:t> Khalifah Abu Al-Abbas al-</a:t>
            </a:r>
            <a:r>
              <a:rPr lang="en-US" sz="2400" dirty="0" err="1">
                <a:solidFill>
                  <a:schemeClr val="accent1"/>
                </a:solidFill>
              </a:rPr>
              <a:t>Saffah</a:t>
            </a:r>
            <a:r>
              <a:rPr lang="en-US" sz="2400" dirty="0">
                <a:solidFill>
                  <a:schemeClr val="accent1"/>
                </a:solidFill>
              </a:rPr>
              <a:t> to the 10</a:t>
            </a:r>
            <a:r>
              <a:rPr lang="en-US" sz="2400" baseline="30000" dirty="0">
                <a:solidFill>
                  <a:schemeClr val="accent1"/>
                </a:solidFill>
              </a:rPr>
              <a:t>th</a:t>
            </a:r>
            <a:r>
              <a:rPr lang="en-US" sz="2400" dirty="0">
                <a:solidFill>
                  <a:schemeClr val="accent1"/>
                </a:solidFill>
              </a:rPr>
              <a:t> Khalifah Al-</a:t>
            </a:r>
            <a:r>
              <a:rPr lang="en-US" sz="2400" dirty="0" err="1">
                <a:solidFill>
                  <a:schemeClr val="accent1"/>
                </a:solidFill>
              </a:rPr>
              <a:t>Mutawakkil</a:t>
            </a:r>
            <a:r>
              <a:rPr lang="en-US" sz="2400" dirty="0">
                <a:solidFill>
                  <a:schemeClr val="accent1"/>
                </a:solidFill>
              </a:rPr>
              <a:t>. </a:t>
            </a:r>
          </a:p>
          <a:p>
            <a:pPr marL="342900" indent="-342900">
              <a:spcBef>
                <a:spcPts val="100"/>
              </a:spcBef>
              <a:spcAft>
                <a:spcPts val="100"/>
              </a:spcAft>
              <a:buFont typeface="Arial" panose="020B0604020202020204" pitchFamily="34" charset="0"/>
              <a:buChar char="•"/>
            </a:pPr>
            <a:r>
              <a:rPr lang="en-US" sz="2400" dirty="0">
                <a:solidFill>
                  <a:schemeClr val="accent1"/>
                </a:solidFill>
              </a:rPr>
              <a:t>There was the emergence of minor dynasties who although were autonomous, were still loyal to the Abbasids. </a:t>
            </a:r>
          </a:p>
          <a:p>
            <a:pPr marL="342900" indent="-342900">
              <a:spcBef>
                <a:spcPts val="100"/>
              </a:spcBef>
              <a:spcAft>
                <a:spcPts val="100"/>
              </a:spcAft>
              <a:buFont typeface="Arial" panose="020B0604020202020204" pitchFamily="34" charset="0"/>
              <a:buChar char="•"/>
            </a:pPr>
            <a:r>
              <a:rPr lang="en-US" sz="2400" dirty="0">
                <a:solidFill>
                  <a:schemeClr val="accent1"/>
                </a:solidFill>
              </a:rPr>
              <a:t>This was followed by larger dynasties. The various dynasties fought over land and power. </a:t>
            </a:r>
          </a:p>
          <a:p>
            <a:pPr marL="342900" indent="-342900">
              <a:spcBef>
                <a:spcPts val="100"/>
              </a:spcBef>
              <a:spcAft>
                <a:spcPts val="100"/>
              </a:spcAft>
              <a:buFont typeface="Arial" panose="020B0604020202020204" pitchFamily="34" charset="0"/>
              <a:buChar char="•"/>
            </a:pPr>
            <a:r>
              <a:rPr lang="en-US" sz="2400" dirty="0">
                <a:solidFill>
                  <a:schemeClr val="accent1"/>
                </a:solidFill>
              </a:rPr>
              <a:t>Most of the </a:t>
            </a:r>
            <a:r>
              <a:rPr lang="en-US" sz="2400" b="1" dirty="0">
                <a:solidFill>
                  <a:schemeClr val="accent1"/>
                </a:solidFill>
              </a:rPr>
              <a:t>Eastern dynasties </a:t>
            </a:r>
            <a:r>
              <a:rPr lang="en-US" sz="2400" dirty="0">
                <a:solidFill>
                  <a:schemeClr val="accent1"/>
                </a:solidFill>
              </a:rPr>
              <a:t>continued to  </a:t>
            </a:r>
            <a:r>
              <a:rPr lang="en-US" sz="2400" dirty="0" err="1">
                <a:solidFill>
                  <a:schemeClr val="accent1"/>
                </a:solidFill>
              </a:rPr>
              <a:t>recognise</a:t>
            </a:r>
            <a:r>
              <a:rPr lang="en-US" sz="2400" dirty="0">
                <a:solidFill>
                  <a:schemeClr val="accent1"/>
                </a:solidFill>
              </a:rPr>
              <a:t> the Khalifah at Baghdad out of respect and took his name during Friday sermons. </a:t>
            </a:r>
          </a:p>
          <a:p>
            <a:pPr marL="342900" indent="-342900">
              <a:spcBef>
                <a:spcPts val="100"/>
              </a:spcBef>
              <a:spcAft>
                <a:spcPts val="100"/>
              </a:spcAft>
              <a:buFont typeface="Arial" panose="020B0604020202020204" pitchFamily="34" charset="0"/>
              <a:buChar char="•"/>
            </a:pPr>
            <a:r>
              <a:rPr lang="en-US" sz="2400" dirty="0">
                <a:solidFill>
                  <a:schemeClr val="accent1"/>
                </a:solidFill>
              </a:rPr>
              <a:t>The </a:t>
            </a:r>
            <a:r>
              <a:rPr lang="en-US" sz="2400" b="1" dirty="0">
                <a:solidFill>
                  <a:schemeClr val="accent1"/>
                </a:solidFill>
              </a:rPr>
              <a:t>Western dynasties </a:t>
            </a:r>
            <a:r>
              <a:rPr lang="en-US" sz="2400" dirty="0">
                <a:solidFill>
                  <a:schemeClr val="accent1"/>
                </a:solidFill>
              </a:rPr>
              <a:t>tended to be much more independent and two of them – the Umayyads of Spain and the Fatimids of Egypt set up rival caliphates. </a:t>
            </a:r>
          </a:p>
        </p:txBody>
      </p:sp>
    </p:spTree>
    <p:extLst>
      <p:ext uri="{BB962C8B-B14F-4D97-AF65-F5344CB8AC3E}">
        <p14:creationId xmlns:p14="http://schemas.microsoft.com/office/powerpoint/2010/main" val="364343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F57B7B1-194B-F3E2-1B2F-F763CC3ED6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3" y="0"/>
            <a:ext cx="119919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510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 y="270388"/>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Why did the Abbasid Empire fragment?</a:t>
            </a:r>
          </a:p>
        </p:txBody>
      </p:sp>
      <p:sp>
        <p:nvSpPr>
          <p:cNvPr id="10" name="TextBox 9"/>
          <p:cNvSpPr txBox="1"/>
          <p:nvPr/>
        </p:nvSpPr>
        <p:spPr>
          <a:xfrm>
            <a:off x="270934" y="1093800"/>
            <a:ext cx="11650131" cy="5493812"/>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Extravagant lifestyle, pomp and ceremony of some of the caliphs</a:t>
            </a:r>
          </a:p>
          <a:p>
            <a:pPr marL="342900" indent="-342900">
              <a:spcBef>
                <a:spcPts val="100"/>
              </a:spcBef>
              <a:spcAft>
                <a:spcPts val="100"/>
              </a:spcAft>
              <a:buFont typeface="Arial" panose="020B0604020202020204" pitchFamily="34" charset="0"/>
              <a:buChar char="•"/>
            </a:pPr>
            <a:r>
              <a:rPr lang="en-US" sz="2400" dirty="0">
                <a:solidFill>
                  <a:schemeClr val="accent1"/>
                </a:solidFill>
              </a:rPr>
              <a:t>Decentralization of the administration/power. Abbasid rulers gave too much power to  provincial governors. </a:t>
            </a:r>
          </a:p>
          <a:p>
            <a:pPr marL="342900" indent="-342900">
              <a:spcBef>
                <a:spcPts val="100"/>
              </a:spcBef>
              <a:spcAft>
                <a:spcPts val="100"/>
              </a:spcAft>
              <a:buFont typeface="Arial" panose="020B0604020202020204" pitchFamily="34" charset="0"/>
              <a:buChar char="•"/>
            </a:pPr>
            <a:r>
              <a:rPr lang="en-US" sz="2400" dirty="0">
                <a:solidFill>
                  <a:schemeClr val="accent1"/>
                </a:solidFill>
              </a:rPr>
              <a:t>Provisional governors began to exert greater autonomy, using their power to make their positions hereditary. </a:t>
            </a:r>
          </a:p>
          <a:p>
            <a:pPr marL="342900" indent="-342900">
              <a:spcBef>
                <a:spcPts val="100"/>
              </a:spcBef>
              <a:spcAft>
                <a:spcPts val="100"/>
              </a:spcAft>
              <a:buFont typeface="Arial" panose="020B0604020202020204" pitchFamily="34" charset="0"/>
              <a:buChar char="•"/>
            </a:pPr>
            <a:r>
              <a:rPr lang="en-US" sz="2400" dirty="0">
                <a:solidFill>
                  <a:schemeClr val="accent1"/>
                </a:solidFill>
              </a:rPr>
              <a:t>Some governors even rebelled against the Khalifah at Baghdad </a:t>
            </a:r>
          </a:p>
          <a:p>
            <a:pPr marL="342900" indent="-342900">
              <a:spcBef>
                <a:spcPts val="100"/>
              </a:spcBef>
              <a:spcAft>
                <a:spcPts val="100"/>
              </a:spcAft>
              <a:buFont typeface="Arial" panose="020B0604020202020204" pitchFamily="34" charset="0"/>
              <a:buChar char="•"/>
            </a:pPr>
            <a:r>
              <a:rPr lang="en-US" sz="2400" dirty="0">
                <a:solidFill>
                  <a:schemeClr val="accent1"/>
                </a:solidFill>
              </a:rPr>
              <a:t>Shi’as became more powerful </a:t>
            </a:r>
          </a:p>
          <a:p>
            <a:pPr marL="342900" indent="-342900">
              <a:spcBef>
                <a:spcPts val="100"/>
              </a:spcBef>
              <a:spcAft>
                <a:spcPts val="100"/>
              </a:spcAft>
              <a:buFont typeface="Arial" panose="020B0604020202020204" pitchFamily="34" charset="0"/>
              <a:buChar char="•"/>
            </a:pPr>
            <a:r>
              <a:rPr lang="en-US" sz="2400" dirty="0">
                <a:solidFill>
                  <a:schemeClr val="accent1"/>
                </a:solidFill>
              </a:rPr>
              <a:t>Racial discord between Arabs and non-Arabs. Maintaining a large multi-ethnic group was problematic. </a:t>
            </a:r>
          </a:p>
          <a:p>
            <a:pPr marL="342900" indent="-342900">
              <a:spcBef>
                <a:spcPts val="100"/>
              </a:spcBef>
              <a:spcAft>
                <a:spcPts val="100"/>
              </a:spcAft>
              <a:buFont typeface="Arial" panose="020B0604020202020204" pitchFamily="34" charset="0"/>
              <a:buChar char="•"/>
            </a:pPr>
            <a:r>
              <a:rPr lang="en-US" sz="2400" dirty="0">
                <a:solidFill>
                  <a:schemeClr val="accent1"/>
                </a:solidFill>
              </a:rPr>
              <a:t>Rise of Persian nationalism – Persian Renaissance </a:t>
            </a:r>
          </a:p>
          <a:p>
            <a:pPr marL="342900" indent="-342900">
              <a:spcBef>
                <a:spcPts val="100"/>
              </a:spcBef>
              <a:spcAft>
                <a:spcPts val="100"/>
              </a:spcAft>
              <a:buFont typeface="Arial" panose="020B0604020202020204" pitchFamily="34" charset="0"/>
              <a:buChar char="•"/>
            </a:pPr>
            <a:r>
              <a:rPr lang="en-US" sz="2400" dirty="0">
                <a:solidFill>
                  <a:schemeClr val="accent1"/>
                </a:solidFill>
              </a:rPr>
              <a:t>Turkish military commanders (Mamluks) gained greater power. They would support rival contenders in succession disputes, leading to chaos and weakening the state. </a:t>
            </a:r>
          </a:p>
          <a:p>
            <a:pPr marL="342900" indent="-342900">
              <a:spcBef>
                <a:spcPts val="100"/>
              </a:spcBef>
              <a:spcAft>
                <a:spcPts val="100"/>
              </a:spcAft>
              <a:buFont typeface="Arial" panose="020B0604020202020204" pitchFamily="34" charset="0"/>
              <a:buChar char="•"/>
            </a:pPr>
            <a:r>
              <a:rPr lang="en-US" sz="2400" dirty="0">
                <a:solidFill>
                  <a:schemeClr val="accent1"/>
                </a:solidFill>
              </a:rPr>
              <a:t>Succession problems</a:t>
            </a:r>
          </a:p>
          <a:p>
            <a:pPr marL="342900" indent="-342900">
              <a:spcBef>
                <a:spcPts val="100"/>
              </a:spcBef>
              <a:spcAft>
                <a:spcPts val="100"/>
              </a:spcAft>
              <a:buFont typeface="Arial" panose="020B0604020202020204" pitchFamily="34" charset="0"/>
              <a:buChar char="•"/>
            </a:pPr>
            <a:r>
              <a:rPr lang="en-US" sz="2400" dirty="0">
                <a:solidFill>
                  <a:schemeClr val="accent1"/>
                </a:solidFill>
              </a:rPr>
              <a:t>Crusades and Mongol invasions. </a:t>
            </a:r>
          </a:p>
        </p:txBody>
      </p:sp>
    </p:spTree>
    <p:extLst>
      <p:ext uri="{BB962C8B-B14F-4D97-AF65-F5344CB8AC3E}">
        <p14:creationId xmlns:p14="http://schemas.microsoft.com/office/powerpoint/2010/main" val="132778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56429C-7745-682B-0A42-5A4770E15146}"/>
              </a:ext>
            </a:extLst>
          </p:cNvPr>
          <p:cNvPicPr>
            <a:picLocks noChangeAspect="1"/>
          </p:cNvPicPr>
          <p:nvPr/>
        </p:nvPicPr>
        <p:blipFill rotWithShape="1">
          <a:blip r:embed="rId2"/>
          <a:srcRect l="49582"/>
          <a:stretch/>
        </p:blipFill>
        <p:spPr>
          <a:xfrm>
            <a:off x="918944" y="0"/>
            <a:ext cx="10354112" cy="6858000"/>
          </a:xfrm>
          <a:prstGeom prst="rect">
            <a:avLst/>
          </a:prstGeom>
        </p:spPr>
      </p:pic>
    </p:spTree>
    <p:extLst>
      <p:ext uri="{BB962C8B-B14F-4D97-AF65-F5344CB8AC3E}">
        <p14:creationId xmlns:p14="http://schemas.microsoft.com/office/powerpoint/2010/main" val="3724469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 y="324359"/>
            <a:ext cx="11650131"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Islamic Dynasties: 9</a:t>
            </a:r>
            <a:r>
              <a:rPr lang="en-US" sz="4400" baseline="30000" dirty="0">
                <a:solidFill>
                  <a:srgbClr val="52291E"/>
                </a:solidFill>
                <a:latin typeface="Berkshire Swash" panose="02000505000000020003" pitchFamily="2" charset="0"/>
              </a:rPr>
              <a:t>th</a:t>
            </a:r>
            <a:r>
              <a:rPr lang="en-US" sz="4400" dirty="0">
                <a:solidFill>
                  <a:srgbClr val="52291E"/>
                </a:solidFill>
                <a:latin typeface="Berkshire Swash" panose="02000505000000020003" pitchFamily="2" charset="0"/>
              </a:rPr>
              <a:t> and 10</a:t>
            </a:r>
            <a:r>
              <a:rPr lang="en-US" sz="4400" baseline="30000" dirty="0">
                <a:solidFill>
                  <a:srgbClr val="52291E"/>
                </a:solidFill>
                <a:latin typeface="Berkshire Swash" panose="02000505000000020003" pitchFamily="2" charset="0"/>
              </a:rPr>
              <a:t>th</a:t>
            </a:r>
            <a:r>
              <a:rPr lang="en-US" sz="4400" dirty="0">
                <a:solidFill>
                  <a:srgbClr val="52291E"/>
                </a:solidFill>
                <a:latin typeface="Berkshire Swash" panose="02000505000000020003" pitchFamily="2" charset="0"/>
              </a:rPr>
              <a:t> Centuries</a:t>
            </a:r>
          </a:p>
        </p:txBody>
      </p:sp>
      <p:sp>
        <p:nvSpPr>
          <p:cNvPr id="10" name="TextBox 9"/>
          <p:cNvSpPr txBox="1"/>
          <p:nvPr/>
        </p:nvSpPr>
        <p:spPr>
          <a:xfrm>
            <a:off x="396240" y="1389836"/>
            <a:ext cx="11650131" cy="5175776"/>
          </a:xfrm>
          <a:prstGeom prst="rect">
            <a:avLst/>
          </a:prstGeom>
          <a:noFill/>
        </p:spPr>
        <p:txBody>
          <a:bodyPr wrap="square" lIns="91440" tIns="45720" rIns="91440" bIns="45720" rtlCol="0">
            <a:spAutoFit/>
          </a:bodyPr>
          <a:lstStyle/>
          <a:p>
            <a:pPr>
              <a:spcBef>
                <a:spcPts val="100"/>
              </a:spcBef>
              <a:spcAft>
                <a:spcPts val="100"/>
              </a:spcAft>
            </a:pPr>
            <a:r>
              <a:rPr lang="en-US" sz="2400" b="1" dirty="0">
                <a:solidFill>
                  <a:schemeClr val="accent1"/>
                </a:solidFill>
              </a:rPr>
              <a:t>WESTERN DYNASTIES </a:t>
            </a:r>
          </a:p>
          <a:p>
            <a:pPr marL="342900" indent="-342900">
              <a:spcBef>
                <a:spcPts val="100"/>
              </a:spcBef>
              <a:spcAft>
                <a:spcPts val="100"/>
              </a:spcAft>
              <a:buFont typeface="Arial" panose="020B0604020202020204" pitchFamily="34" charset="0"/>
              <a:buChar char="•"/>
            </a:pPr>
            <a:r>
              <a:rPr lang="en-US" sz="2400" dirty="0">
                <a:solidFill>
                  <a:schemeClr val="accent1"/>
                </a:solidFill>
              </a:rPr>
              <a:t>Aghlabids 800 – 909 			(A) (Tunisia)</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Tulunids</a:t>
            </a:r>
            <a:r>
              <a:rPr lang="en-US" sz="2400" dirty="0">
                <a:solidFill>
                  <a:schemeClr val="accent1"/>
                </a:solidFill>
              </a:rPr>
              <a:t> 868 – 905 			(T) (Egypt)</a:t>
            </a:r>
          </a:p>
          <a:p>
            <a:pPr marL="342900" indent="-342900">
              <a:spcBef>
                <a:spcPts val="100"/>
              </a:spcBef>
              <a:spcAft>
                <a:spcPts val="100"/>
              </a:spcAft>
              <a:buFont typeface="Arial" panose="020B0604020202020204" pitchFamily="34" charset="0"/>
              <a:buChar char="•"/>
            </a:pPr>
            <a:endParaRPr lang="en-US" sz="2400" dirty="0">
              <a:solidFill>
                <a:schemeClr val="accent1"/>
              </a:solidFill>
            </a:endParaRPr>
          </a:p>
          <a:p>
            <a:pPr>
              <a:spcBef>
                <a:spcPts val="100"/>
              </a:spcBef>
              <a:spcAft>
                <a:spcPts val="100"/>
              </a:spcAft>
            </a:pPr>
            <a:r>
              <a:rPr lang="en-US" sz="2400" b="1" dirty="0">
                <a:solidFill>
                  <a:schemeClr val="accent1"/>
                </a:solidFill>
              </a:rPr>
              <a:t>EASTERN DYNASTIES </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Samanids</a:t>
            </a:r>
            <a:r>
              <a:rPr lang="en-US" sz="2400" dirty="0">
                <a:solidFill>
                  <a:schemeClr val="accent1"/>
                </a:solidFill>
              </a:rPr>
              <a:t> 819 – 1005			(P) 	(Transoxiana)</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Tahirids</a:t>
            </a:r>
            <a:r>
              <a:rPr lang="en-US" sz="2400" dirty="0">
                <a:solidFill>
                  <a:schemeClr val="accent1"/>
                </a:solidFill>
              </a:rPr>
              <a:t> 821 – 873 			(P) 	(Khorasan)</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Saffarids</a:t>
            </a:r>
            <a:r>
              <a:rPr lang="en-US" sz="2400" dirty="0">
                <a:solidFill>
                  <a:schemeClr val="accent1"/>
                </a:solidFill>
              </a:rPr>
              <a:t> 861 – 1003 			(P) 	(Eastern Iran – </a:t>
            </a:r>
            <a:r>
              <a:rPr lang="en-US" sz="2400" dirty="0" err="1">
                <a:solidFill>
                  <a:schemeClr val="accent1"/>
                </a:solidFill>
              </a:rPr>
              <a:t>Sistan</a:t>
            </a:r>
            <a:r>
              <a:rPr lang="en-US" sz="2400" dirty="0">
                <a:solidFill>
                  <a:schemeClr val="accent1"/>
                </a:solidFill>
              </a:rPr>
              <a:t>)</a:t>
            </a:r>
          </a:p>
          <a:p>
            <a:pPr marL="342900" indent="-342900">
              <a:spcBef>
                <a:spcPts val="100"/>
              </a:spcBef>
              <a:spcAft>
                <a:spcPts val="100"/>
              </a:spcAft>
              <a:buFont typeface="Arial" panose="020B0604020202020204" pitchFamily="34" charset="0"/>
              <a:buChar char="•"/>
            </a:pPr>
            <a:r>
              <a:rPr lang="en-US" sz="2400" dirty="0">
                <a:solidFill>
                  <a:schemeClr val="accent1"/>
                </a:solidFill>
              </a:rPr>
              <a:t>*</a:t>
            </a:r>
            <a:r>
              <a:rPr lang="en-US" sz="2400" dirty="0" err="1">
                <a:solidFill>
                  <a:schemeClr val="accent1"/>
                </a:solidFill>
              </a:rPr>
              <a:t>Alids</a:t>
            </a:r>
            <a:r>
              <a:rPr lang="en-US" sz="2400" dirty="0">
                <a:solidFill>
                  <a:schemeClr val="accent1"/>
                </a:solidFill>
              </a:rPr>
              <a:t> 864 – 928 				(P) 	(Northern Iran)</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Sajids</a:t>
            </a:r>
            <a:r>
              <a:rPr lang="en-US" sz="2400" dirty="0">
                <a:solidFill>
                  <a:schemeClr val="accent1"/>
                </a:solidFill>
              </a:rPr>
              <a:t> 889 – 929 				(P)	(Azerbaijan &amp; Armenia)</a:t>
            </a:r>
          </a:p>
          <a:p>
            <a:pPr marL="342900" indent="-342900">
              <a:spcBef>
                <a:spcPts val="100"/>
              </a:spcBef>
              <a:spcAft>
                <a:spcPts val="100"/>
              </a:spcAft>
              <a:buFont typeface="Arial" panose="020B0604020202020204" pitchFamily="34" charset="0"/>
              <a:buChar char="•"/>
            </a:pPr>
            <a:r>
              <a:rPr lang="en-US" sz="2400" dirty="0">
                <a:solidFill>
                  <a:schemeClr val="accent1"/>
                </a:solidFill>
              </a:rPr>
              <a:t>*</a:t>
            </a:r>
            <a:r>
              <a:rPr lang="en-US" sz="2400" dirty="0" err="1">
                <a:solidFill>
                  <a:schemeClr val="accent1"/>
                </a:solidFill>
              </a:rPr>
              <a:t>Hamdanids</a:t>
            </a:r>
            <a:r>
              <a:rPr lang="en-US" sz="2400" dirty="0">
                <a:solidFill>
                  <a:schemeClr val="accent1"/>
                </a:solidFill>
              </a:rPr>
              <a:t> 890 – 1004 		(A)	(Northern Iraq and Syria)</a:t>
            </a:r>
          </a:p>
          <a:p>
            <a:pPr marL="342900" indent="-342900">
              <a:spcBef>
                <a:spcPts val="100"/>
              </a:spcBef>
              <a:spcAft>
                <a:spcPts val="100"/>
              </a:spcAft>
              <a:buFont typeface="Arial" panose="020B0604020202020204" pitchFamily="34" charset="0"/>
              <a:buChar char="•"/>
            </a:pPr>
            <a:r>
              <a:rPr lang="en-US" sz="2400" dirty="0">
                <a:solidFill>
                  <a:schemeClr val="accent1"/>
                </a:solidFill>
              </a:rPr>
              <a:t>*</a:t>
            </a:r>
            <a:r>
              <a:rPr lang="en-US" sz="2400" dirty="0" err="1">
                <a:solidFill>
                  <a:schemeClr val="accent1"/>
                </a:solidFill>
              </a:rPr>
              <a:t>Buyids</a:t>
            </a:r>
            <a:r>
              <a:rPr lang="en-US" sz="2400" dirty="0">
                <a:solidFill>
                  <a:schemeClr val="accent1"/>
                </a:solidFill>
              </a:rPr>
              <a:t> (or </a:t>
            </a:r>
            <a:r>
              <a:rPr lang="en-US" sz="2400" dirty="0" err="1">
                <a:solidFill>
                  <a:schemeClr val="accent1"/>
                </a:solidFill>
              </a:rPr>
              <a:t>Buwayhids</a:t>
            </a:r>
            <a:r>
              <a:rPr lang="en-US" sz="2400" dirty="0">
                <a:solidFill>
                  <a:schemeClr val="accent1"/>
                </a:solidFill>
              </a:rPr>
              <a:t>) 945 – 1055 	(P)	(Iraq – inc. Baghdad &amp; Western Iran)	</a:t>
            </a:r>
          </a:p>
        </p:txBody>
      </p:sp>
      <p:sp>
        <p:nvSpPr>
          <p:cNvPr id="2" name="TextBox 1">
            <a:extLst>
              <a:ext uri="{FF2B5EF4-FFF2-40B4-BE49-F238E27FC236}">
                <a16:creationId xmlns:a16="http://schemas.microsoft.com/office/drawing/2014/main" id="{03F68425-2C92-FE01-ECA5-E0B3150C10DB}"/>
              </a:ext>
            </a:extLst>
          </p:cNvPr>
          <p:cNvSpPr txBox="1"/>
          <p:nvPr/>
        </p:nvSpPr>
        <p:spPr>
          <a:xfrm>
            <a:off x="9705338" y="1389836"/>
            <a:ext cx="2341033" cy="1477328"/>
          </a:xfrm>
          <a:prstGeom prst="rect">
            <a:avLst/>
          </a:prstGeom>
          <a:noFill/>
        </p:spPr>
        <p:txBody>
          <a:bodyPr wrap="square" rtlCol="0">
            <a:spAutoFit/>
          </a:bodyPr>
          <a:lstStyle/>
          <a:p>
            <a:r>
              <a:rPr lang="en-GB" dirty="0"/>
              <a:t>* = </a:t>
            </a:r>
            <a:r>
              <a:rPr lang="en-GB" dirty="0" err="1"/>
              <a:t>Sh’ia</a:t>
            </a:r>
            <a:r>
              <a:rPr lang="en-GB" dirty="0"/>
              <a:t> dynasties</a:t>
            </a:r>
          </a:p>
          <a:p>
            <a:r>
              <a:rPr lang="en-GB" dirty="0"/>
              <a:t>A = Arab dynasties </a:t>
            </a:r>
          </a:p>
          <a:p>
            <a:r>
              <a:rPr lang="en-GB" dirty="0"/>
              <a:t>T = Turkic dynasties </a:t>
            </a:r>
          </a:p>
          <a:p>
            <a:r>
              <a:rPr lang="en-GB" dirty="0"/>
              <a:t>P = Persian dynasties </a:t>
            </a:r>
          </a:p>
          <a:p>
            <a:endParaRPr lang="en-GB" dirty="0"/>
          </a:p>
        </p:txBody>
      </p:sp>
    </p:spTree>
    <p:extLst>
      <p:ext uri="{BB962C8B-B14F-4D97-AF65-F5344CB8AC3E}">
        <p14:creationId xmlns:p14="http://schemas.microsoft.com/office/powerpoint/2010/main" val="284521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748B7C-9EBB-FAA0-BD25-3139BFFBDEF9}"/>
              </a:ext>
            </a:extLst>
          </p:cNvPr>
          <p:cNvPicPr>
            <a:picLocks noChangeAspect="1"/>
          </p:cNvPicPr>
          <p:nvPr/>
        </p:nvPicPr>
        <p:blipFill rotWithShape="1">
          <a:blip r:embed="rId2"/>
          <a:srcRect l="-58428" t="-7113" r="147760" b="7113"/>
          <a:stretch/>
        </p:blipFill>
        <p:spPr>
          <a:xfrm>
            <a:off x="919480" y="-1124568"/>
            <a:ext cx="1264920" cy="6407451"/>
          </a:xfrm>
          <a:prstGeom prst="rect">
            <a:avLst/>
          </a:prstGeom>
        </p:spPr>
      </p:pic>
      <p:pic>
        <p:nvPicPr>
          <p:cNvPr id="5" name="Picture 4">
            <a:extLst>
              <a:ext uri="{FF2B5EF4-FFF2-40B4-BE49-F238E27FC236}">
                <a16:creationId xmlns:a16="http://schemas.microsoft.com/office/drawing/2014/main" id="{5C94F8CB-D300-610E-1311-9C86F7C087C1}"/>
              </a:ext>
            </a:extLst>
          </p:cNvPr>
          <p:cNvPicPr>
            <a:picLocks noChangeAspect="1"/>
          </p:cNvPicPr>
          <p:nvPr/>
        </p:nvPicPr>
        <p:blipFill>
          <a:blip r:embed="rId3"/>
          <a:stretch>
            <a:fillRect/>
          </a:stretch>
        </p:blipFill>
        <p:spPr>
          <a:xfrm>
            <a:off x="550292" y="0"/>
            <a:ext cx="11335456" cy="6858000"/>
          </a:xfrm>
          <a:prstGeom prst="rect">
            <a:avLst/>
          </a:prstGeom>
        </p:spPr>
      </p:pic>
    </p:spTree>
    <p:extLst>
      <p:ext uri="{BB962C8B-B14F-4D97-AF65-F5344CB8AC3E}">
        <p14:creationId xmlns:p14="http://schemas.microsoft.com/office/powerpoint/2010/main" val="3868025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 y="324359"/>
            <a:ext cx="11650131"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Islamic Dynasties: 11</a:t>
            </a:r>
            <a:r>
              <a:rPr lang="en-US" sz="4400" baseline="30000" dirty="0">
                <a:solidFill>
                  <a:srgbClr val="52291E"/>
                </a:solidFill>
                <a:latin typeface="Berkshire Swash" panose="02000505000000020003" pitchFamily="2" charset="0"/>
              </a:rPr>
              <a:t>th</a:t>
            </a:r>
            <a:r>
              <a:rPr lang="en-US" sz="4400" dirty="0">
                <a:solidFill>
                  <a:srgbClr val="52291E"/>
                </a:solidFill>
                <a:latin typeface="Berkshire Swash" panose="02000505000000020003" pitchFamily="2" charset="0"/>
              </a:rPr>
              <a:t> Century</a:t>
            </a:r>
          </a:p>
        </p:txBody>
      </p:sp>
      <p:sp>
        <p:nvSpPr>
          <p:cNvPr id="10" name="TextBox 9"/>
          <p:cNvSpPr txBox="1"/>
          <p:nvPr/>
        </p:nvSpPr>
        <p:spPr>
          <a:xfrm>
            <a:off x="396240" y="1389836"/>
            <a:ext cx="11650131" cy="5124480"/>
          </a:xfrm>
          <a:prstGeom prst="rect">
            <a:avLst/>
          </a:prstGeom>
          <a:noFill/>
        </p:spPr>
        <p:txBody>
          <a:bodyPr wrap="square" lIns="91440" tIns="45720" rIns="91440" bIns="45720" rtlCol="0">
            <a:spAutoFit/>
          </a:bodyPr>
          <a:lstStyle/>
          <a:p>
            <a:pPr>
              <a:spcBef>
                <a:spcPts val="100"/>
              </a:spcBef>
              <a:spcAft>
                <a:spcPts val="100"/>
              </a:spcAft>
            </a:pPr>
            <a:r>
              <a:rPr lang="en-US" sz="2400" b="1" dirty="0">
                <a:solidFill>
                  <a:schemeClr val="accent1"/>
                </a:solidFill>
              </a:rPr>
              <a:t>WESTERN DYNASTIES </a:t>
            </a:r>
          </a:p>
          <a:p>
            <a:pPr marL="342900" indent="-342900">
              <a:spcBef>
                <a:spcPts val="100"/>
              </a:spcBef>
              <a:spcAft>
                <a:spcPts val="100"/>
              </a:spcAft>
              <a:buFont typeface="Arial" panose="020B0604020202020204" pitchFamily="34" charset="0"/>
              <a:buChar char="•"/>
            </a:pPr>
            <a:r>
              <a:rPr lang="en-US" sz="2400" dirty="0">
                <a:solidFill>
                  <a:schemeClr val="accent1"/>
                </a:solidFill>
              </a:rPr>
              <a:t>*Fatimids 909 - 1171 			(A) 	(North Africa &amp; Levant)</a:t>
            </a:r>
          </a:p>
          <a:p>
            <a:pPr marL="342900" indent="-342900">
              <a:spcBef>
                <a:spcPts val="100"/>
              </a:spcBef>
              <a:spcAft>
                <a:spcPts val="100"/>
              </a:spcAft>
              <a:buFont typeface="Arial" panose="020B0604020202020204" pitchFamily="34" charset="0"/>
              <a:buChar char="•"/>
            </a:pPr>
            <a:endParaRPr lang="en-US" sz="2400" dirty="0">
              <a:solidFill>
                <a:schemeClr val="accent1"/>
              </a:solidFill>
            </a:endParaRPr>
          </a:p>
          <a:p>
            <a:pPr>
              <a:spcBef>
                <a:spcPts val="100"/>
              </a:spcBef>
              <a:spcAft>
                <a:spcPts val="100"/>
              </a:spcAft>
            </a:pPr>
            <a:r>
              <a:rPr lang="en-US" sz="2400" b="1" dirty="0">
                <a:solidFill>
                  <a:schemeClr val="accent1"/>
                </a:solidFill>
              </a:rPr>
              <a:t>EASTERN DYNASTIES </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Samanids</a:t>
            </a:r>
            <a:r>
              <a:rPr lang="en-US" sz="2400" dirty="0">
                <a:solidFill>
                  <a:schemeClr val="accent1"/>
                </a:solidFill>
              </a:rPr>
              <a:t> 819 – 1005			(P) 	(Transoxiana)</a:t>
            </a:r>
          </a:p>
          <a:p>
            <a:pPr marL="342900" indent="-342900">
              <a:spcBef>
                <a:spcPts val="100"/>
              </a:spcBef>
              <a:spcAft>
                <a:spcPts val="100"/>
              </a:spcAft>
              <a:buFont typeface="Arial" panose="020B0604020202020204" pitchFamily="34" charset="0"/>
              <a:buChar char="•"/>
            </a:pPr>
            <a:r>
              <a:rPr lang="en-US" sz="2400" dirty="0">
                <a:solidFill>
                  <a:schemeClr val="accent1"/>
                </a:solidFill>
              </a:rPr>
              <a:t>*</a:t>
            </a:r>
            <a:r>
              <a:rPr lang="en-US" sz="2400" dirty="0" err="1">
                <a:solidFill>
                  <a:schemeClr val="accent1"/>
                </a:solidFill>
              </a:rPr>
              <a:t>Hamdanids</a:t>
            </a:r>
            <a:r>
              <a:rPr lang="en-US" sz="2400" dirty="0">
                <a:solidFill>
                  <a:schemeClr val="accent1"/>
                </a:solidFill>
              </a:rPr>
              <a:t> 890 – 1004 		(A)	(Northern Iraq and Syria)</a:t>
            </a:r>
          </a:p>
          <a:p>
            <a:pPr marL="342900" indent="-342900">
              <a:spcBef>
                <a:spcPts val="100"/>
              </a:spcBef>
              <a:spcAft>
                <a:spcPts val="100"/>
              </a:spcAft>
              <a:buFont typeface="Arial" panose="020B0604020202020204" pitchFamily="34" charset="0"/>
              <a:buChar char="•"/>
            </a:pPr>
            <a:r>
              <a:rPr lang="en-US" sz="2400" dirty="0">
                <a:solidFill>
                  <a:schemeClr val="accent1"/>
                </a:solidFill>
              </a:rPr>
              <a:t>*</a:t>
            </a:r>
            <a:r>
              <a:rPr lang="en-US" sz="2400" dirty="0" err="1">
                <a:solidFill>
                  <a:schemeClr val="accent1"/>
                </a:solidFill>
              </a:rPr>
              <a:t>Qaramatians</a:t>
            </a:r>
            <a:r>
              <a:rPr lang="en-US" sz="2400" dirty="0">
                <a:solidFill>
                  <a:schemeClr val="accent1"/>
                </a:solidFill>
              </a:rPr>
              <a:t> 899 -1078 		(P)	(Eastern Arabia)</a:t>
            </a:r>
          </a:p>
          <a:p>
            <a:pPr marL="342900" indent="-342900">
              <a:spcBef>
                <a:spcPts val="100"/>
              </a:spcBef>
              <a:spcAft>
                <a:spcPts val="100"/>
              </a:spcAft>
              <a:buFont typeface="Arial" panose="020B0604020202020204" pitchFamily="34" charset="0"/>
              <a:buChar char="•"/>
            </a:pPr>
            <a:r>
              <a:rPr lang="en-US" sz="2400" dirty="0">
                <a:solidFill>
                  <a:schemeClr val="accent1"/>
                </a:solidFill>
              </a:rPr>
              <a:t>*</a:t>
            </a:r>
            <a:r>
              <a:rPr lang="en-US" sz="2400" dirty="0" err="1">
                <a:solidFill>
                  <a:schemeClr val="accent1"/>
                </a:solidFill>
              </a:rPr>
              <a:t>Buyids</a:t>
            </a:r>
            <a:r>
              <a:rPr lang="en-US" sz="2400" dirty="0">
                <a:solidFill>
                  <a:schemeClr val="accent1"/>
                </a:solidFill>
              </a:rPr>
              <a:t> (or </a:t>
            </a:r>
            <a:r>
              <a:rPr lang="en-US" sz="2400" dirty="0" err="1">
                <a:solidFill>
                  <a:schemeClr val="accent1"/>
                </a:solidFill>
              </a:rPr>
              <a:t>Buwayhids</a:t>
            </a:r>
            <a:r>
              <a:rPr lang="en-US" sz="2400" dirty="0">
                <a:solidFill>
                  <a:schemeClr val="accent1"/>
                </a:solidFill>
              </a:rPr>
              <a:t>) 945 – 1055 	(P)	(Iraq – inc. Baghdad &amp; 									Western Iran)	</a:t>
            </a:r>
          </a:p>
          <a:p>
            <a:pPr marL="342900" indent="-342900">
              <a:spcBef>
                <a:spcPts val="100"/>
              </a:spcBef>
              <a:spcAft>
                <a:spcPts val="100"/>
              </a:spcAft>
              <a:buFont typeface="Arial" panose="020B0604020202020204" pitchFamily="34" charset="0"/>
              <a:buChar char="•"/>
            </a:pPr>
            <a:r>
              <a:rPr lang="en-US" sz="2400" dirty="0">
                <a:solidFill>
                  <a:schemeClr val="accent1"/>
                </a:solidFill>
              </a:rPr>
              <a:t>Ghaznavids 977 – 1186			(T-P)	(Persia, Khorasan, 										Afghanistan, Northern India)</a:t>
            </a:r>
          </a:p>
          <a:p>
            <a:pPr marL="342900" indent="-342900">
              <a:spcBef>
                <a:spcPts val="100"/>
              </a:spcBef>
              <a:spcAft>
                <a:spcPts val="100"/>
              </a:spcAft>
              <a:buFont typeface="Arial" panose="020B0604020202020204" pitchFamily="34" charset="0"/>
              <a:buChar char="•"/>
            </a:pPr>
            <a:r>
              <a:rPr lang="en-US" sz="2400" dirty="0">
                <a:solidFill>
                  <a:schemeClr val="accent1"/>
                </a:solidFill>
              </a:rPr>
              <a:t>Seljuks 1037 – 1194 			(T-P)	(Central Asia, Middle East, 									Anatolia)</a:t>
            </a:r>
          </a:p>
        </p:txBody>
      </p:sp>
      <p:sp>
        <p:nvSpPr>
          <p:cNvPr id="2" name="TextBox 1">
            <a:extLst>
              <a:ext uri="{FF2B5EF4-FFF2-40B4-BE49-F238E27FC236}">
                <a16:creationId xmlns:a16="http://schemas.microsoft.com/office/drawing/2014/main" id="{03F68425-2C92-FE01-ECA5-E0B3150C10DB}"/>
              </a:ext>
            </a:extLst>
          </p:cNvPr>
          <p:cNvSpPr txBox="1"/>
          <p:nvPr/>
        </p:nvSpPr>
        <p:spPr>
          <a:xfrm>
            <a:off x="9705338" y="187569"/>
            <a:ext cx="2341033" cy="1477328"/>
          </a:xfrm>
          <a:prstGeom prst="rect">
            <a:avLst/>
          </a:prstGeom>
          <a:noFill/>
        </p:spPr>
        <p:txBody>
          <a:bodyPr wrap="square" rtlCol="0">
            <a:spAutoFit/>
          </a:bodyPr>
          <a:lstStyle/>
          <a:p>
            <a:r>
              <a:rPr lang="en-GB" dirty="0"/>
              <a:t>* = </a:t>
            </a:r>
            <a:r>
              <a:rPr lang="en-GB" dirty="0" err="1"/>
              <a:t>Sh’ia</a:t>
            </a:r>
            <a:r>
              <a:rPr lang="en-GB" dirty="0"/>
              <a:t> dynasties</a:t>
            </a:r>
          </a:p>
          <a:p>
            <a:r>
              <a:rPr lang="en-GB" dirty="0"/>
              <a:t>A = Arab dynasties </a:t>
            </a:r>
          </a:p>
          <a:p>
            <a:r>
              <a:rPr lang="en-GB" dirty="0"/>
              <a:t>T = Turkic dynasties </a:t>
            </a:r>
          </a:p>
          <a:p>
            <a:r>
              <a:rPr lang="en-GB" dirty="0"/>
              <a:t>P = Persian dynasties </a:t>
            </a:r>
          </a:p>
          <a:p>
            <a:endParaRPr lang="en-GB" dirty="0"/>
          </a:p>
        </p:txBody>
      </p:sp>
    </p:spTree>
    <p:extLst>
      <p:ext uri="{BB962C8B-B14F-4D97-AF65-F5344CB8AC3E}">
        <p14:creationId xmlns:p14="http://schemas.microsoft.com/office/powerpoint/2010/main" val="27759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 y="324359"/>
            <a:ext cx="11650131"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Shi’a Century (945-1055)</a:t>
            </a:r>
          </a:p>
        </p:txBody>
      </p:sp>
      <p:sp>
        <p:nvSpPr>
          <p:cNvPr id="10" name="TextBox 9"/>
          <p:cNvSpPr txBox="1"/>
          <p:nvPr/>
        </p:nvSpPr>
        <p:spPr>
          <a:xfrm>
            <a:off x="535091" y="2609036"/>
            <a:ext cx="11372427" cy="1200329"/>
          </a:xfrm>
          <a:prstGeom prst="rect">
            <a:avLst/>
          </a:prstGeom>
          <a:noFill/>
        </p:spPr>
        <p:txBody>
          <a:bodyPr wrap="square" lIns="91440" tIns="45720" rIns="91440" bIns="45720" rtlCol="0">
            <a:spAutoFit/>
          </a:bodyPr>
          <a:lstStyle/>
          <a:p>
            <a:pPr>
              <a:spcBef>
                <a:spcPts val="100"/>
              </a:spcBef>
              <a:spcAft>
                <a:spcPts val="100"/>
              </a:spcAft>
            </a:pPr>
            <a:r>
              <a:rPr lang="en-US" sz="2400" dirty="0">
                <a:solidFill>
                  <a:schemeClr val="accent1"/>
                </a:solidFill>
              </a:rPr>
              <a:t>The Shi'a Century or Shi'ite Century is a term used to describe the period between 945 and 1055, when Shi'a Muslim regimes, most notably the Fatimids and the </a:t>
            </a:r>
            <a:r>
              <a:rPr lang="en-US" sz="2400" dirty="0" err="1">
                <a:solidFill>
                  <a:schemeClr val="accent1"/>
                </a:solidFill>
              </a:rPr>
              <a:t>Buyids</a:t>
            </a:r>
            <a:r>
              <a:rPr lang="en-US" sz="2400" dirty="0">
                <a:solidFill>
                  <a:schemeClr val="accent1"/>
                </a:solidFill>
              </a:rPr>
              <a:t>, held sway over the central lands of the Islamic world.</a:t>
            </a:r>
          </a:p>
        </p:txBody>
      </p:sp>
    </p:spTree>
    <p:extLst>
      <p:ext uri="{BB962C8B-B14F-4D97-AF65-F5344CB8AC3E}">
        <p14:creationId xmlns:p14="http://schemas.microsoft.com/office/powerpoint/2010/main" val="8677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0526" y="3072348"/>
            <a:ext cx="11790947" cy="1323439"/>
            <a:chOff x="133442" y="2974479"/>
            <a:chExt cx="11790947" cy="1323439"/>
          </a:xfrm>
        </p:grpSpPr>
        <p:sp>
          <p:nvSpPr>
            <p:cNvPr id="2" name="TextBox 1"/>
            <p:cNvSpPr txBox="1"/>
            <p:nvPr/>
          </p:nvSpPr>
          <p:spPr>
            <a:xfrm>
              <a:off x="133442" y="2974479"/>
              <a:ext cx="11790947" cy="1323439"/>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Eastern Dynasties</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6793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365F9-2801-1CAF-696A-2E56B39060C5}"/>
              </a:ext>
            </a:extLst>
          </p:cNvPr>
          <p:cNvPicPr>
            <a:picLocks noChangeAspect="1"/>
          </p:cNvPicPr>
          <p:nvPr/>
        </p:nvPicPr>
        <p:blipFill>
          <a:blip r:embed="rId2"/>
          <a:stretch>
            <a:fillRect/>
          </a:stretch>
        </p:blipFill>
        <p:spPr>
          <a:xfrm>
            <a:off x="550292" y="0"/>
            <a:ext cx="11335456" cy="6858000"/>
          </a:xfrm>
          <a:prstGeom prst="rect">
            <a:avLst/>
          </a:prstGeom>
        </p:spPr>
      </p:pic>
      <p:sp>
        <p:nvSpPr>
          <p:cNvPr id="4" name="Oval 3">
            <a:extLst>
              <a:ext uri="{FF2B5EF4-FFF2-40B4-BE49-F238E27FC236}">
                <a16:creationId xmlns:a16="http://schemas.microsoft.com/office/drawing/2014/main" id="{608B1B5E-7DFA-87AE-D114-EF08E98C1FD2}"/>
              </a:ext>
            </a:extLst>
          </p:cNvPr>
          <p:cNvSpPr/>
          <p:nvPr/>
        </p:nvSpPr>
        <p:spPr>
          <a:xfrm>
            <a:off x="7112001" y="2540000"/>
            <a:ext cx="1778000" cy="1456266"/>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08885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0934" y="341292"/>
            <a:ext cx="11650131" cy="769441"/>
          </a:xfrm>
          <a:prstGeom prst="rect">
            <a:avLst/>
          </a:prstGeom>
          <a:noFill/>
        </p:spPr>
        <p:txBody>
          <a:bodyPr wrap="square" lIns="91440" tIns="45720" rIns="91440" bIns="45720" rtlCol="0">
            <a:spAutoFit/>
          </a:bodyPr>
          <a:lstStyle/>
          <a:p>
            <a:r>
              <a:rPr lang="en-US" sz="4400" dirty="0" err="1">
                <a:solidFill>
                  <a:srgbClr val="52291E"/>
                </a:solidFill>
                <a:latin typeface="Berkshire Swash" panose="02000505000000020003" pitchFamily="2" charset="0"/>
              </a:rPr>
              <a:t>Buyids</a:t>
            </a:r>
            <a:r>
              <a:rPr lang="en-US" sz="4400" dirty="0">
                <a:solidFill>
                  <a:srgbClr val="52291E"/>
                </a:solidFill>
                <a:latin typeface="Berkshire Swash" panose="02000505000000020003" pitchFamily="2" charset="0"/>
              </a:rPr>
              <a:t> (</a:t>
            </a:r>
            <a:r>
              <a:rPr lang="en-US" sz="4400" dirty="0" err="1">
                <a:solidFill>
                  <a:srgbClr val="52291E"/>
                </a:solidFill>
                <a:latin typeface="Berkshire Swash" panose="02000505000000020003" pitchFamily="2" charset="0"/>
              </a:rPr>
              <a:t>Buwayhids</a:t>
            </a:r>
            <a:r>
              <a:rPr lang="en-US" sz="4400" dirty="0">
                <a:solidFill>
                  <a:srgbClr val="52291E"/>
                </a:solidFill>
                <a:latin typeface="Berkshire Swash" panose="02000505000000020003" pitchFamily="2" charset="0"/>
              </a:rPr>
              <a:t>) (945-1055)</a:t>
            </a:r>
          </a:p>
        </p:txBody>
      </p:sp>
      <p:sp>
        <p:nvSpPr>
          <p:cNvPr id="10" name="TextBox 9"/>
          <p:cNvSpPr txBox="1"/>
          <p:nvPr/>
        </p:nvSpPr>
        <p:spPr>
          <a:xfrm>
            <a:off x="257387" y="1300212"/>
            <a:ext cx="7413413" cy="3939540"/>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From the northern parts of Iran </a:t>
            </a:r>
          </a:p>
          <a:p>
            <a:pPr marL="342900" indent="-342900">
              <a:spcBef>
                <a:spcPts val="100"/>
              </a:spcBef>
              <a:spcAft>
                <a:spcPts val="100"/>
              </a:spcAft>
              <a:buFont typeface="Arial" panose="020B0604020202020204" pitchFamily="34" charset="0"/>
              <a:buChar char="•"/>
            </a:pPr>
            <a:r>
              <a:rPr lang="en-US" sz="2400" dirty="0">
                <a:solidFill>
                  <a:schemeClr val="accent1"/>
                </a:solidFill>
              </a:rPr>
              <a:t>Powerful Shi'a family </a:t>
            </a:r>
          </a:p>
          <a:p>
            <a:pPr marL="342900" indent="-342900">
              <a:spcBef>
                <a:spcPts val="100"/>
              </a:spcBef>
              <a:spcAft>
                <a:spcPts val="100"/>
              </a:spcAft>
              <a:buFont typeface="Arial" panose="020B0604020202020204" pitchFamily="34" charset="0"/>
              <a:buChar char="•"/>
            </a:pPr>
            <a:r>
              <a:rPr lang="en-US" sz="2400" dirty="0">
                <a:solidFill>
                  <a:schemeClr val="accent1"/>
                </a:solidFill>
              </a:rPr>
              <a:t>Capture some western parts of Iran</a:t>
            </a:r>
          </a:p>
          <a:p>
            <a:pPr marL="342900" indent="-342900">
              <a:spcBef>
                <a:spcPts val="100"/>
              </a:spcBef>
              <a:spcAft>
                <a:spcPts val="100"/>
              </a:spcAft>
              <a:buFont typeface="Arial" panose="020B0604020202020204" pitchFamily="34" charset="0"/>
              <a:buChar char="•"/>
            </a:pPr>
            <a:r>
              <a:rPr lang="en-US" sz="2400" dirty="0">
                <a:solidFill>
                  <a:schemeClr val="accent1"/>
                </a:solidFill>
              </a:rPr>
              <a:t>In 945, a Buyid prince took control of Baghdad</a:t>
            </a:r>
          </a:p>
          <a:p>
            <a:pPr marL="342900" indent="-342900">
              <a:spcBef>
                <a:spcPts val="100"/>
              </a:spcBef>
              <a:spcAft>
                <a:spcPts val="100"/>
              </a:spcAft>
              <a:buFont typeface="Arial" panose="020B0604020202020204" pitchFamily="34" charset="0"/>
              <a:buChar char="•"/>
            </a:pPr>
            <a:r>
              <a:rPr lang="en-US" sz="2400" dirty="0">
                <a:solidFill>
                  <a:schemeClr val="accent1"/>
                </a:solidFill>
              </a:rPr>
              <a:t>Khalifahs were kept in place, but figure heads and puppets</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Rruled</a:t>
            </a:r>
            <a:r>
              <a:rPr lang="en-US" sz="2400" dirty="0">
                <a:solidFill>
                  <a:schemeClr val="accent1"/>
                </a:solidFill>
              </a:rPr>
              <a:t> over Baghdad and surrounding areas for 100 years from 945-1055</a:t>
            </a:r>
          </a:p>
          <a:p>
            <a:pPr marL="342900" indent="-342900">
              <a:spcBef>
                <a:spcPts val="100"/>
              </a:spcBef>
              <a:spcAft>
                <a:spcPts val="100"/>
              </a:spcAft>
              <a:buFont typeface="Arial" panose="020B0604020202020204" pitchFamily="34" charset="0"/>
              <a:buChar char="•"/>
            </a:pPr>
            <a:r>
              <a:rPr lang="en-US" sz="2400" dirty="0">
                <a:solidFill>
                  <a:schemeClr val="accent1"/>
                </a:solidFill>
              </a:rPr>
              <a:t>Introduced the 10th of Muharram as an official holiday</a:t>
            </a:r>
          </a:p>
        </p:txBody>
      </p:sp>
      <p:pic>
        <p:nvPicPr>
          <p:cNvPr id="2" name="Picture 1" descr="A person in a garment holding a flag&#10;&#10;Description automatically generated with medium confidence">
            <a:extLst>
              <a:ext uri="{FF2B5EF4-FFF2-40B4-BE49-F238E27FC236}">
                <a16:creationId xmlns:a16="http://schemas.microsoft.com/office/drawing/2014/main" id="{0C87ACF2-C39B-C736-0407-66FB4B29BC0E}"/>
              </a:ext>
            </a:extLst>
          </p:cNvPr>
          <p:cNvPicPr>
            <a:picLocks noChangeAspect="1"/>
          </p:cNvPicPr>
          <p:nvPr/>
        </p:nvPicPr>
        <p:blipFill rotWithShape="1">
          <a:blip r:embed="rId3"/>
          <a:srcRect b="8000"/>
          <a:stretch/>
        </p:blipFill>
        <p:spPr>
          <a:xfrm>
            <a:off x="8254783" y="596165"/>
            <a:ext cx="3525647"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135443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365F9-2801-1CAF-696A-2E56B39060C5}"/>
              </a:ext>
            </a:extLst>
          </p:cNvPr>
          <p:cNvPicPr>
            <a:picLocks noChangeAspect="1"/>
          </p:cNvPicPr>
          <p:nvPr/>
        </p:nvPicPr>
        <p:blipFill>
          <a:blip r:embed="rId2"/>
          <a:stretch>
            <a:fillRect/>
          </a:stretch>
        </p:blipFill>
        <p:spPr>
          <a:xfrm>
            <a:off x="550292" y="0"/>
            <a:ext cx="11335456" cy="6858000"/>
          </a:xfrm>
          <a:prstGeom prst="rect">
            <a:avLst/>
          </a:prstGeom>
        </p:spPr>
      </p:pic>
      <p:sp>
        <p:nvSpPr>
          <p:cNvPr id="4" name="Oval 3">
            <a:extLst>
              <a:ext uri="{FF2B5EF4-FFF2-40B4-BE49-F238E27FC236}">
                <a16:creationId xmlns:a16="http://schemas.microsoft.com/office/drawing/2014/main" id="{608B1B5E-7DFA-87AE-D114-EF08E98C1FD2}"/>
              </a:ext>
            </a:extLst>
          </p:cNvPr>
          <p:cNvSpPr/>
          <p:nvPr/>
        </p:nvSpPr>
        <p:spPr>
          <a:xfrm>
            <a:off x="6218020" y="3268133"/>
            <a:ext cx="1778000" cy="1456266"/>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18325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0934" y="341292"/>
            <a:ext cx="11650131"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The </a:t>
            </a:r>
            <a:r>
              <a:rPr lang="en-US" sz="4400" dirty="0" err="1">
                <a:solidFill>
                  <a:srgbClr val="52291E"/>
                </a:solidFill>
                <a:latin typeface="Berkshire Swash" panose="02000505000000020003" pitchFamily="2" charset="0"/>
              </a:rPr>
              <a:t>Qaramatians</a:t>
            </a:r>
            <a:r>
              <a:rPr lang="en-US" sz="4400" dirty="0">
                <a:solidFill>
                  <a:srgbClr val="52291E"/>
                </a:solidFill>
                <a:latin typeface="Berkshire Swash" panose="02000505000000020003" pitchFamily="2" charset="0"/>
              </a:rPr>
              <a:t> 899 – 1078 </a:t>
            </a:r>
          </a:p>
        </p:txBody>
      </p:sp>
      <p:sp>
        <p:nvSpPr>
          <p:cNvPr id="10" name="TextBox 9"/>
          <p:cNvSpPr txBox="1"/>
          <p:nvPr/>
        </p:nvSpPr>
        <p:spPr>
          <a:xfrm>
            <a:off x="257387" y="1300212"/>
            <a:ext cx="7565813" cy="4703852"/>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Located in Eastern Arabia</a:t>
            </a:r>
          </a:p>
          <a:p>
            <a:pPr marL="342900" indent="-342900">
              <a:spcBef>
                <a:spcPts val="100"/>
              </a:spcBef>
              <a:spcAft>
                <a:spcPts val="100"/>
              </a:spcAft>
              <a:buFont typeface="Arial" panose="020B0604020202020204" pitchFamily="34" charset="0"/>
              <a:buChar char="•"/>
            </a:pPr>
            <a:r>
              <a:rPr lang="en-US" sz="2400" dirty="0">
                <a:solidFill>
                  <a:schemeClr val="accent1"/>
                </a:solidFill>
              </a:rPr>
              <a:t>Small extremist Shi’a group</a:t>
            </a:r>
          </a:p>
          <a:p>
            <a:pPr marL="342900" indent="-342900">
              <a:spcBef>
                <a:spcPts val="100"/>
              </a:spcBef>
              <a:spcAft>
                <a:spcPts val="100"/>
              </a:spcAft>
              <a:buFont typeface="Arial" panose="020B0604020202020204" pitchFamily="34" charset="0"/>
              <a:buChar char="•"/>
            </a:pPr>
            <a:r>
              <a:rPr lang="en-US" sz="2400" dirty="0">
                <a:solidFill>
                  <a:schemeClr val="accent1"/>
                </a:solidFill>
              </a:rPr>
              <a:t>Menace and source of fear for the Muslim world</a:t>
            </a:r>
          </a:p>
          <a:p>
            <a:pPr marL="342900" indent="-342900">
              <a:spcBef>
                <a:spcPts val="100"/>
              </a:spcBef>
              <a:spcAft>
                <a:spcPts val="100"/>
              </a:spcAft>
              <a:buFont typeface="Arial" panose="020B0604020202020204" pitchFamily="34" charset="0"/>
              <a:buChar char="•"/>
            </a:pPr>
            <a:r>
              <a:rPr lang="en-US" sz="2400" dirty="0">
                <a:solidFill>
                  <a:schemeClr val="accent1"/>
                </a:solidFill>
              </a:rPr>
              <a:t>Despised as heretics by both Sunni and Shi’a Muslims</a:t>
            </a:r>
          </a:p>
          <a:p>
            <a:pPr marL="342900" indent="-342900">
              <a:spcBef>
                <a:spcPts val="100"/>
              </a:spcBef>
              <a:spcAft>
                <a:spcPts val="100"/>
              </a:spcAft>
              <a:buFont typeface="Arial" panose="020B0604020202020204" pitchFamily="34" charset="0"/>
              <a:buChar char="•"/>
            </a:pPr>
            <a:r>
              <a:rPr lang="en-US" sz="2400" dirty="0">
                <a:solidFill>
                  <a:schemeClr val="accent1"/>
                </a:solidFill>
              </a:rPr>
              <a:t>930 - Attack on Makkah during the Hajj pilgrimage season</a:t>
            </a:r>
          </a:p>
          <a:p>
            <a:pPr marL="342900" indent="-342900">
              <a:spcBef>
                <a:spcPts val="100"/>
              </a:spcBef>
              <a:spcAft>
                <a:spcPts val="100"/>
              </a:spcAft>
              <a:buFont typeface="Arial" panose="020B0604020202020204" pitchFamily="34" charset="0"/>
              <a:buChar char="•"/>
            </a:pPr>
            <a:r>
              <a:rPr lang="en-US" sz="2400" dirty="0">
                <a:solidFill>
                  <a:schemeClr val="accent1"/>
                </a:solidFill>
              </a:rPr>
              <a:t>Tens of thousands of Muslims massacred</a:t>
            </a:r>
          </a:p>
          <a:p>
            <a:pPr marL="342900" indent="-342900">
              <a:spcBef>
                <a:spcPts val="100"/>
              </a:spcBef>
              <a:spcAft>
                <a:spcPts val="100"/>
              </a:spcAft>
              <a:buFont typeface="Arial" panose="020B0604020202020204" pitchFamily="34" charset="0"/>
              <a:buChar char="•"/>
            </a:pPr>
            <a:r>
              <a:rPr lang="en-US" sz="2400" dirty="0">
                <a:solidFill>
                  <a:schemeClr val="accent1"/>
                </a:solidFill>
              </a:rPr>
              <a:t>Bodies were thrown into the well of Zam </a:t>
            </a:r>
            <a:r>
              <a:rPr lang="en-US" sz="2400" dirty="0" err="1">
                <a:solidFill>
                  <a:schemeClr val="accent1"/>
                </a:solidFill>
              </a:rPr>
              <a:t>Zam</a:t>
            </a:r>
            <a:r>
              <a:rPr lang="en-US" sz="2400" dirty="0">
                <a:solidFill>
                  <a:schemeClr val="accent1"/>
                </a:solidFill>
              </a:rPr>
              <a:t> </a:t>
            </a:r>
          </a:p>
          <a:p>
            <a:pPr marL="342900" indent="-342900">
              <a:spcBef>
                <a:spcPts val="100"/>
              </a:spcBef>
              <a:spcAft>
                <a:spcPts val="100"/>
              </a:spcAft>
              <a:buFont typeface="Arial" panose="020B0604020202020204" pitchFamily="34" charset="0"/>
              <a:buChar char="•"/>
            </a:pPr>
            <a:r>
              <a:rPr lang="en-US" sz="2400" dirty="0">
                <a:solidFill>
                  <a:schemeClr val="accent1"/>
                </a:solidFill>
              </a:rPr>
              <a:t>Stole Al-</a:t>
            </a:r>
            <a:r>
              <a:rPr lang="en-US" sz="2400" dirty="0" err="1">
                <a:solidFill>
                  <a:schemeClr val="accent1"/>
                </a:solidFill>
              </a:rPr>
              <a:t>Hajrul</a:t>
            </a:r>
            <a:r>
              <a:rPr lang="en-US" sz="2400" dirty="0">
                <a:solidFill>
                  <a:schemeClr val="accent1"/>
                </a:solidFill>
              </a:rPr>
              <a:t> Aswad (the black stone), kept it for 20 years, returned it in 951 after receiving a huge ransom from the Abbasid Khalifah</a:t>
            </a:r>
          </a:p>
        </p:txBody>
      </p:sp>
      <p:pic>
        <p:nvPicPr>
          <p:cNvPr id="3" name="Picture 2">
            <a:extLst>
              <a:ext uri="{FF2B5EF4-FFF2-40B4-BE49-F238E27FC236}">
                <a16:creationId xmlns:a16="http://schemas.microsoft.com/office/drawing/2014/main" id="{D9C2868A-3C4E-95EA-9EFB-B9B529414461}"/>
              </a:ext>
            </a:extLst>
          </p:cNvPr>
          <p:cNvPicPr>
            <a:picLocks noChangeAspect="1"/>
          </p:cNvPicPr>
          <p:nvPr/>
        </p:nvPicPr>
        <p:blipFill rotWithShape="1">
          <a:blip r:embed="rId3"/>
          <a:srcRect l="12486" r="-2" b="-2"/>
          <a:stretch/>
        </p:blipFill>
        <p:spPr>
          <a:xfrm>
            <a:off x="7638590" y="2319866"/>
            <a:ext cx="4551887" cy="453813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026" name="Picture 2" descr="undefined">
            <a:extLst>
              <a:ext uri="{FF2B5EF4-FFF2-40B4-BE49-F238E27FC236}">
                <a16:creationId xmlns:a16="http://schemas.microsoft.com/office/drawing/2014/main" id="{FEFAEFE5-5077-B062-6D5A-7CB78DD05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5460" y="0"/>
            <a:ext cx="4146540" cy="276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05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365F9-2801-1CAF-696A-2E56B39060C5}"/>
              </a:ext>
            </a:extLst>
          </p:cNvPr>
          <p:cNvPicPr>
            <a:picLocks noChangeAspect="1"/>
          </p:cNvPicPr>
          <p:nvPr/>
        </p:nvPicPr>
        <p:blipFill>
          <a:blip r:embed="rId2"/>
          <a:stretch>
            <a:fillRect/>
          </a:stretch>
        </p:blipFill>
        <p:spPr>
          <a:xfrm>
            <a:off x="550292" y="0"/>
            <a:ext cx="11335456" cy="6858000"/>
          </a:xfrm>
          <a:prstGeom prst="rect">
            <a:avLst/>
          </a:prstGeom>
        </p:spPr>
      </p:pic>
      <p:sp>
        <p:nvSpPr>
          <p:cNvPr id="4" name="Oval 3">
            <a:extLst>
              <a:ext uri="{FF2B5EF4-FFF2-40B4-BE49-F238E27FC236}">
                <a16:creationId xmlns:a16="http://schemas.microsoft.com/office/drawing/2014/main" id="{608B1B5E-7DFA-87AE-D114-EF08E98C1FD2}"/>
              </a:ext>
            </a:extLst>
          </p:cNvPr>
          <p:cNvSpPr/>
          <p:nvPr/>
        </p:nvSpPr>
        <p:spPr>
          <a:xfrm>
            <a:off x="8060267" y="2116667"/>
            <a:ext cx="1778000" cy="1456266"/>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23115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7387" y="171959"/>
            <a:ext cx="11650131" cy="769441"/>
          </a:xfrm>
          <a:prstGeom prst="rect">
            <a:avLst/>
          </a:prstGeom>
          <a:noFill/>
        </p:spPr>
        <p:txBody>
          <a:bodyPr wrap="square" lIns="91440" tIns="45720" rIns="91440" bIns="45720" rtlCol="0">
            <a:spAutoFit/>
          </a:bodyPr>
          <a:lstStyle/>
          <a:p>
            <a:r>
              <a:rPr lang="en-US" sz="4400" dirty="0" err="1">
                <a:solidFill>
                  <a:srgbClr val="52291E"/>
                </a:solidFill>
                <a:latin typeface="Berkshire Swash" panose="02000505000000020003" pitchFamily="2" charset="0"/>
              </a:rPr>
              <a:t>Samanids</a:t>
            </a:r>
            <a:r>
              <a:rPr lang="en-US" sz="4400" dirty="0">
                <a:solidFill>
                  <a:srgbClr val="52291E"/>
                </a:solidFill>
                <a:latin typeface="Berkshire Swash" panose="02000505000000020003" pitchFamily="2" charset="0"/>
              </a:rPr>
              <a:t> (819–1005)</a:t>
            </a:r>
          </a:p>
        </p:txBody>
      </p:sp>
      <p:sp>
        <p:nvSpPr>
          <p:cNvPr id="10" name="TextBox 9"/>
          <p:cNvSpPr txBox="1"/>
          <p:nvPr/>
        </p:nvSpPr>
        <p:spPr>
          <a:xfrm>
            <a:off x="208914" y="941400"/>
            <a:ext cx="9174480" cy="6309420"/>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Ruled over Transoxiana </a:t>
            </a:r>
          </a:p>
          <a:p>
            <a:pPr marL="342900" indent="-342900">
              <a:spcBef>
                <a:spcPts val="100"/>
              </a:spcBef>
              <a:spcAft>
                <a:spcPts val="100"/>
              </a:spcAft>
              <a:buFont typeface="Arial" panose="020B0604020202020204" pitchFamily="34" charset="0"/>
              <a:buChar char="•"/>
            </a:pPr>
            <a:r>
              <a:rPr lang="en-US" sz="2400" dirty="0">
                <a:solidFill>
                  <a:schemeClr val="accent1"/>
                </a:solidFill>
              </a:rPr>
              <a:t>Sunni Muslim rulers under Abbasid authority</a:t>
            </a:r>
          </a:p>
          <a:p>
            <a:pPr marL="342900" indent="-342900">
              <a:spcBef>
                <a:spcPts val="100"/>
              </a:spcBef>
              <a:spcAft>
                <a:spcPts val="100"/>
              </a:spcAft>
              <a:buFont typeface="Arial" panose="020B0604020202020204" pitchFamily="34" charset="0"/>
              <a:buChar char="•"/>
            </a:pPr>
            <a:r>
              <a:rPr lang="en-US" sz="2400" dirty="0">
                <a:solidFill>
                  <a:schemeClr val="accent1"/>
                </a:solidFill>
              </a:rPr>
              <a:t>Capital city: Bukhara flourished in commerce, </a:t>
            </a:r>
          </a:p>
          <a:p>
            <a:pPr>
              <a:spcBef>
                <a:spcPts val="100"/>
              </a:spcBef>
              <a:spcAft>
                <a:spcPts val="100"/>
              </a:spcAft>
            </a:pPr>
            <a:r>
              <a:rPr lang="en-US" sz="2400" dirty="0">
                <a:solidFill>
                  <a:schemeClr val="accent1"/>
                </a:solidFill>
              </a:rPr>
              <a:t>	religion, education, science</a:t>
            </a:r>
          </a:p>
          <a:p>
            <a:pPr marL="342900" indent="-342900">
              <a:spcBef>
                <a:spcPts val="100"/>
              </a:spcBef>
              <a:spcAft>
                <a:spcPts val="100"/>
              </a:spcAft>
              <a:buFont typeface="Arial" panose="020B0604020202020204" pitchFamily="34" charset="0"/>
              <a:buChar char="•"/>
            </a:pPr>
            <a:r>
              <a:rPr lang="en-US" sz="2400" dirty="0">
                <a:solidFill>
                  <a:schemeClr val="accent1"/>
                </a:solidFill>
              </a:rPr>
              <a:t>Persian revival with Arabic script and grammar,</a:t>
            </a:r>
          </a:p>
          <a:p>
            <a:pPr>
              <a:spcBef>
                <a:spcPts val="100"/>
              </a:spcBef>
              <a:spcAft>
                <a:spcPts val="100"/>
              </a:spcAft>
            </a:pPr>
            <a:r>
              <a:rPr lang="en-US" sz="2400" dirty="0">
                <a:solidFill>
                  <a:schemeClr val="accent1"/>
                </a:solidFill>
              </a:rPr>
              <a:t>	explosion of Persian literature and culture</a:t>
            </a:r>
          </a:p>
          <a:p>
            <a:pPr marL="342900" indent="-342900">
              <a:spcBef>
                <a:spcPts val="100"/>
              </a:spcBef>
              <a:spcAft>
                <a:spcPts val="100"/>
              </a:spcAft>
              <a:buFont typeface="Arial" panose="020B0604020202020204" pitchFamily="34" charset="0"/>
              <a:buChar char="•"/>
            </a:pPr>
            <a:r>
              <a:rPr lang="en-US" sz="2400" dirty="0">
                <a:solidFill>
                  <a:schemeClr val="accent1"/>
                </a:solidFill>
              </a:rPr>
              <a:t>Ibn Sina, </a:t>
            </a:r>
            <a:r>
              <a:rPr lang="en-US" sz="2400" dirty="0" err="1">
                <a:solidFill>
                  <a:schemeClr val="accent1"/>
                </a:solidFill>
              </a:rPr>
              <a:t>Ar</a:t>
            </a:r>
            <a:r>
              <a:rPr lang="en-US" sz="2400" dirty="0">
                <a:solidFill>
                  <a:schemeClr val="accent1"/>
                </a:solidFill>
              </a:rPr>
              <a:t>-Razi, Imam Muslim, Imam Bukhari</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Samanids</a:t>
            </a:r>
            <a:r>
              <a:rPr lang="en-US" sz="2400" dirty="0">
                <a:solidFill>
                  <a:schemeClr val="accent1"/>
                </a:solidFill>
              </a:rPr>
              <a:t> propagated Islam, aided Turkic tribe conversion</a:t>
            </a:r>
          </a:p>
          <a:p>
            <a:pPr marL="342900" indent="-342900">
              <a:spcBef>
                <a:spcPts val="100"/>
              </a:spcBef>
              <a:spcAft>
                <a:spcPts val="100"/>
              </a:spcAft>
              <a:buFont typeface="Arial" panose="020B0604020202020204" pitchFamily="34" charset="0"/>
              <a:buChar char="•"/>
            </a:pPr>
            <a:r>
              <a:rPr lang="en-US" sz="2400" dirty="0">
                <a:solidFill>
                  <a:schemeClr val="accent1"/>
                </a:solidFill>
              </a:rPr>
              <a:t>The last ruler sought Turkish aid (</a:t>
            </a:r>
            <a:r>
              <a:rPr lang="en-US" sz="2400" dirty="0" err="1">
                <a:solidFill>
                  <a:schemeClr val="accent1"/>
                </a:solidFill>
              </a:rPr>
              <a:t>Sebuktigen</a:t>
            </a:r>
            <a:r>
              <a:rPr lang="en-US" sz="2400" dirty="0">
                <a:solidFill>
                  <a:schemeClr val="accent1"/>
                </a:solidFill>
              </a:rPr>
              <a:t>) against enemies</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Sebuktigen</a:t>
            </a:r>
            <a:r>
              <a:rPr lang="en-US" sz="2400" dirty="0">
                <a:solidFill>
                  <a:schemeClr val="accent1"/>
                </a:solidFill>
              </a:rPr>
              <a:t> was given </a:t>
            </a:r>
            <a:r>
              <a:rPr lang="en-US" sz="2400" dirty="0" err="1">
                <a:solidFill>
                  <a:schemeClr val="accent1"/>
                </a:solidFill>
              </a:rPr>
              <a:t>Ghazna</a:t>
            </a:r>
            <a:endParaRPr lang="en-US" sz="2400" dirty="0">
              <a:solidFill>
                <a:schemeClr val="accent1"/>
              </a:solidFill>
            </a:endParaRPr>
          </a:p>
          <a:p>
            <a:pPr marL="342900" indent="-342900">
              <a:spcBef>
                <a:spcPts val="100"/>
              </a:spcBef>
              <a:spcAft>
                <a:spcPts val="100"/>
              </a:spcAft>
              <a:buFont typeface="Arial" panose="020B0604020202020204" pitchFamily="34" charset="0"/>
              <a:buChar char="•"/>
            </a:pPr>
            <a:r>
              <a:rPr lang="en-US" sz="2400" dirty="0" err="1">
                <a:solidFill>
                  <a:schemeClr val="accent1"/>
                </a:solidFill>
              </a:rPr>
              <a:t>Sebuktigen's</a:t>
            </a:r>
            <a:r>
              <a:rPr lang="en-US" sz="2400" dirty="0">
                <a:solidFill>
                  <a:schemeClr val="accent1"/>
                </a:solidFill>
              </a:rPr>
              <a:t> son, Mahmud </a:t>
            </a:r>
            <a:r>
              <a:rPr lang="en-US" sz="2400" dirty="0" err="1">
                <a:solidFill>
                  <a:schemeClr val="accent1"/>
                </a:solidFill>
              </a:rPr>
              <a:t>Ghaznavi</a:t>
            </a:r>
            <a:r>
              <a:rPr lang="en-US" sz="2400" dirty="0">
                <a:solidFill>
                  <a:schemeClr val="accent1"/>
                </a:solidFill>
              </a:rPr>
              <a:t>, gained independence and overthrew </a:t>
            </a:r>
            <a:r>
              <a:rPr lang="en-US" sz="2400" dirty="0" err="1">
                <a:solidFill>
                  <a:schemeClr val="accent1"/>
                </a:solidFill>
              </a:rPr>
              <a:t>Samanids</a:t>
            </a:r>
            <a:endParaRPr lang="en-US" sz="2400" dirty="0">
              <a:solidFill>
                <a:schemeClr val="accent1"/>
              </a:solidFill>
            </a:endParaRPr>
          </a:p>
          <a:p>
            <a:pPr marL="342900" indent="-342900">
              <a:spcBef>
                <a:spcPts val="100"/>
              </a:spcBef>
              <a:spcAft>
                <a:spcPts val="100"/>
              </a:spcAft>
              <a:buFont typeface="Arial" panose="020B0604020202020204" pitchFamily="34" charset="0"/>
              <a:buChar char="•"/>
            </a:pPr>
            <a:r>
              <a:rPr lang="en-US" sz="2400" dirty="0">
                <a:solidFill>
                  <a:schemeClr val="accent1"/>
                </a:solidFill>
              </a:rPr>
              <a:t>This led to Ghaznavids and </a:t>
            </a:r>
            <a:r>
              <a:rPr lang="en-US" sz="2400" dirty="0" err="1">
                <a:solidFill>
                  <a:schemeClr val="accent1"/>
                </a:solidFill>
              </a:rPr>
              <a:t>Karakhanids</a:t>
            </a:r>
            <a:r>
              <a:rPr lang="en-US" sz="2400" dirty="0">
                <a:solidFill>
                  <a:schemeClr val="accent1"/>
                </a:solidFill>
              </a:rPr>
              <a:t> emerging</a:t>
            </a:r>
          </a:p>
          <a:p>
            <a:pPr marL="342900" indent="-342900">
              <a:spcBef>
                <a:spcPts val="100"/>
              </a:spcBef>
              <a:spcAft>
                <a:spcPts val="100"/>
              </a:spcAft>
              <a:buFont typeface="Arial" panose="020B0604020202020204" pitchFamily="34" charset="0"/>
              <a:buChar char="•"/>
            </a:pPr>
            <a:r>
              <a:rPr lang="en-US" sz="2400" dirty="0">
                <a:solidFill>
                  <a:schemeClr val="accent1"/>
                </a:solidFill>
              </a:rPr>
              <a:t>Amu Darya river formed boundary between Ghaznavids and </a:t>
            </a:r>
            <a:r>
              <a:rPr lang="en-US" sz="2400" dirty="0" err="1">
                <a:solidFill>
                  <a:schemeClr val="accent1"/>
                </a:solidFill>
              </a:rPr>
              <a:t>Karakhanids</a:t>
            </a:r>
            <a:endParaRPr lang="en-US" sz="2400" dirty="0">
              <a:solidFill>
                <a:schemeClr val="accent1"/>
              </a:solidFill>
            </a:endParaRPr>
          </a:p>
          <a:p>
            <a:pPr marL="342900" indent="-342900">
              <a:spcBef>
                <a:spcPts val="100"/>
              </a:spcBef>
              <a:spcAft>
                <a:spcPts val="100"/>
              </a:spcAft>
              <a:buFont typeface="Arial" panose="020B0604020202020204" pitchFamily="34" charset="0"/>
              <a:buChar char="•"/>
            </a:pPr>
            <a:endParaRPr lang="en-US" sz="2400" dirty="0">
              <a:solidFill>
                <a:schemeClr val="accent1"/>
              </a:solidFill>
            </a:endParaRPr>
          </a:p>
        </p:txBody>
      </p:sp>
      <p:pic>
        <p:nvPicPr>
          <p:cNvPr id="2050" name="Picture 2" descr="The Samanid dynasty, also known as the Samanid Empire, or simply Samanids  (819–999), was a Sunni Persian Empire in Central Asia, named after its  founder Saman Khuda, a landowner from Balkh, who">
            <a:extLst>
              <a:ext uri="{FF2B5EF4-FFF2-40B4-BE49-F238E27FC236}">
                <a16:creationId xmlns:a16="http://schemas.microsoft.com/office/drawing/2014/main" id="{367A1944-832C-B6BF-A49C-58E423BDB4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27" t="22182" r="4344" b="17359"/>
          <a:stretch/>
        </p:blipFill>
        <p:spPr bwMode="auto">
          <a:xfrm>
            <a:off x="7044267" y="0"/>
            <a:ext cx="5147732" cy="355388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istory of Iran: Samanid Dynasty">
            <a:extLst>
              <a:ext uri="{FF2B5EF4-FFF2-40B4-BE49-F238E27FC236}">
                <a16:creationId xmlns:a16="http://schemas.microsoft.com/office/drawing/2014/main" id="{F6076556-9873-BCFC-740E-1CC20FCEB9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7875" y="4000500"/>
            <a:ext cx="252412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365F9-2801-1CAF-696A-2E56B39060C5}"/>
              </a:ext>
            </a:extLst>
          </p:cNvPr>
          <p:cNvPicPr>
            <a:picLocks noChangeAspect="1"/>
          </p:cNvPicPr>
          <p:nvPr/>
        </p:nvPicPr>
        <p:blipFill>
          <a:blip r:embed="rId2"/>
          <a:stretch>
            <a:fillRect/>
          </a:stretch>
        </p:blipFill>
        <p:spPr>
          <a:xfrm>
            <a:off x="550292" y="0"/>
            <a:ext cx="11335456" cy="6858000"/>
          </a:xfrm>
          <a:prstGeom prst="rect">
            <a:avLst/>
          </a:prstGeom>
        </p:spPr>
      </p:pic>
      <p:sp>
        <p:nvSpPr>
          <p:cNvPr id="4" name="Oval 3">
            <a:extLst>
              <a:ext uri="{FF2B5EF4-FFF2-40B4-BE49-F238E27FC236}">
                <a16:creationId xmlns:a16="http://schemas.microsoft.com/office/drawing/2014/main" id="{608B1B5E-7DFA-87AE-D114-EF08E98C1FD2}"/>
              </a:ext>
            </a:extLst>
          </p:cNvPr>
          <p:cNvSpPr/>
          <p:nvPr/>
        </p:nvSpPr>
        <p:spPr>
          <a:xfrm>
            <a:off x="8944287" y="2700867"/>
            <a:ext cx="1778000" cy="1456266"/>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04955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7387" y="171959"/>
            <a:ext cx="11650131"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Ghaznavids (977-1186)</a:t>
            </a:r>
          </a:p>
        </p:txBody>
      </p:sp>
      <p:sp>
        <p:nvSpPr>
          <p:cNvPr id="10" name="TextBox 9"/>
          <p:cNvSpPr txBox="1"/>
          <p:nvPr/>
        </p:nvSpPr>
        <p:spPr>
          <a:xfrm>
            <a:off x="257388" y="1113359"/>
            <a:ext cx="7648362" cy="5073184"/>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Emerged after the </a:t>
            </a:r>
            <a:r>
              <a:rPr lang="en-US" sz="2400" dirty="0" err="1">
                <a:solidFill>
                  <a:schemeClr val="accent1"/>
                </a:solidFill>
              </a:rPr>
              <a:t>Samanid</a:t>
            </a:r>
            <a:r>
              <a:rPr lang="en-US" sz="2400" dirty="0">
                <a:solidFill>
                  <a:schemeClr val="accent1"/>
                </a:solidFill>
              </a:rPr>
              <a:t> decline, capital was </a:t>
            </a:r>
            <a:r>
              <a:rPr lang="en-US" sz="2400" dirty="0" err="1">
                <a:solidFill>
                  <a:schemeClr val="accent1"/>
                </a:solidFill>
              </a:rPr>
              <a:t>Ghazna</a:t>
            </a:r>
            <a:r>
              <a:rPr lang="en-US" sz="2400" dirty="0">
                <a:solidFill>
                  <a:schemeClr val="accent1"/>
                </a:solidFill>
              </a:rPr>
              <a:t> </a:t>
            </a:r>
          </a:p>
          <a:p>
            <a:pPr marL="342900" indent="-342900">
              <a:spcBef>
                <a:spcPts val="100"/>
              </a:spcBef>
              <a:spcAft>
                <a:spcPts val="100"/>
              </a:spcAft>
              <a:buFont typeface="Arial" panose="020B0604020202020204" pitchFamily="34" charset="0"/>
              <a:buChar char="•"/>
            </a:pPr>
            <a:r>
              <a:rPr lang="en-US" sz="2400" dirty="0">
                <a:solidFill>
                  <a:schemeClr val="accent1"/>
                </a:solidFill>
              </a:rPr>
              <a:t>Mahmud </a:t>
            </a:r>
            <a:r>
              <a:rPr lang="en-US" sz="2400" dirty="0" err="1">
                <a:solidFill>
                  <a:schemeClr val="accent1"/>
                </a:solidFill>
              </a:rPr>
              <a:t>Ghaznavi</a:t>
            </a:r>
            <a:r>
              <a:rPr lang="en-US" sz="2400" dirty="0">
                <a:solidFill>
                  <a:schemeClr val="accent1"/>
                </a:solidFill>
              </a:rPr>
              <a:t> raided India 17 times, conquered Punjab</a:t>
            </a:r>
          </a:p>
          <a:p>
            <a:pPr marL="342900" indent="-342900">
              <a:spcBef>
                <a:spcPts val="100"/>
              </a:spcBef>
              <a:spcAft>
                <a:spcPts val="100"/>
              </a:spcAft>
              <a:buFont typeface="Arial" panose="020B0604020202020204" pitchFamily="34" charset="0"/>
              <a:buChar char="•"/>
            </a:pPr>
            <a:r>
              <a:rPr lang="en-US" sz="2400" dirty="0">
                <a:solidFill>
                  <a:schemeClr val="accent1"/>
                </a:solidFill>
              </a:rPr>
              <a:t>Promoted Persian language, art and literature and </a:t>
            </a:r>
          </a:p>
          <a:p>
            <a:pPr lvl="1">
              <a:spcBef>
                <a:spcPts val="100"/>
              </a:spcBef>
              <a:spcAft>
                <a:spcPts val="100"/>
              </a:spcAft>
            </a:pPr>
            <a:r>
              <a:rPr lang="en-US" sz="2400" dirty="0">
                <a:solidFill>
                  <a:schemeClr val="accent1"/>
                </a:solidFill>
              </a:rPr>
              <a:t>encouraged scholars, poets and artists</a:t>
            </a:r>
          </a:p>
          <a:p>
            <a:pPr marL="342900" indent="-342900">
              <a:spcBef>
                <a:spcPts val="100"/>
              </a:spcBef>
              <a:spcAft>
                <a:spcPts val="100"/>
              </a:spcAft>
              <a:buFont typeface="Arial" panose="020B0604020202020204" pitchFamily="34" charset="0"/>
              <a:buChar char="•"/>
            </a:pPr>
            <a:r>
              <a:rPr lang="en-US" sz="2400" dirty="0">
                <a:solidFill>
                  <a:schemeClr val="accent1"/>
                </a:solidFill>
              </a:rPr>
              <a:t>Gained immense wealth through conquests</a:t>
            </a:r>
          </a:p>
          <a:p>
            <a:pPr marL="342900" indent="-342900">
              <a:spcBef>
                <a:spcPts val="100"/>
              </a:spcBef>
              <a:spcAft>
                <a:spcPts val="100"/>
              </a:spcAft>
              <a:buFont typeface="Arial" panose="020B0604020202020204" pitchFamily="34" charset="0"/>
              <a:buChar char="•"/>
            </a:pPr>
            <a:r>
              <a:rPr lang="en-US" sz="2400" dirty="0">
                <a:solidFill>
                  <a:schemeClr val="accent1"/>
                </a:solidFill>
              </a:rPr>
              <a:t>Sponsored grand architectural projects, including mosques and palaces</a:t>
            </a:r>
          </a:p>
          <a:p>
            <a:pPr marL="342900" indent="-342900">
              <a:spcBef>
                <a:spcPts val="100"/>
              </a:spcBef>
              <a:spcAft>
                <a:spcPts val="100"/>
              </a:spcAft>
              <a:buFont typeface="Arial" panose="020B0604020202020204" pitchFamily="34" charset="0"/>
              <a:buChar char="•"/>
            </a:pPr>
            <a:r>
              <a:rPr lang="en-US" sz="2400" dirty="0">
                <a:solidFill>
                  <a:schemeClr val="accent1"/>
                </a:solidFill>
              </a:rPr>
              <a:t>Attracted scholars and thinkers like Al-</a:t>
            </a:r>
            <a:r>
              <a:rPr lang="en-US" sz="2400" dirty="0" err="1">
                <a:solidFill>
                  <a:schemeClr val="accent1"/>
                </a:solidFill>
              </a:rPr>
              <a:t>Biruni</a:t>
            </a:r>
            <a:endParaRPr lang="en-US" sz="2400" dirty="0">
              <a:solidFill>
                <a:schemeClr val="accent1"/>
              </a:solidFill>
            </a:endParaRPr>
          </a:p>
          <a:p>
            <a:pPr marL="342900" indent="-342900">
              <a:spcBef>
                <a:spcPts val="100"/>
              </a:spcBef>
              <a:spcAft>
                <a:spcPts val="100"/>
              </a:spcAft>
              <a:buFont typeface="Arial" panose="020B0604020202020204" pitchFamily="34" charset="0"/>
              <a:buChar char="•"/>
            </a:pPr>
            <a:r>
              <a:rPr lang="en-US" sz="2400" dirty="0">
                <a:solidFill>
                  <a:schemeClr val="accent1"/>
                </a:solidFill>
              </a:rPr>
              <a:t>Promoted Islam in the Indian Subcontinent and had an influence on Central Asian and Indian culture, art, and literature</a:t>
            </a:r>
          </a:p>
        </p:txBody>
      </p:sp>
      <p:pic>
        <p:nvPicPr>
          <p:cNvPr id="2050" name="Picture 2" descr="Mahmood Ghaznavi - History Pak">
            <a:extLst>
              <a:ext uri="{FF2B5EF4-FFF2-40B4-BE49-F238E27FC236}">
                <a16:creationId xmlns:a16="http://schemas.microsoft.com/office/drawing/2014/main" id="{3BBF0A1D-F593-A626-8B59-0AFE79E89C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8614" y="316201"/>
            <a:ext cx="3555998" cy="33337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Mahmud ghaznavid empire hi-res stock photography and images - Alamy">
            <a:extLst>
              <a:ext uri="{FF2B5EF4-FFF2-40B4-BE49-F238E27FC236}">
                <a16:creationId xmlns:a16="http://schemas.microsoft.com/office/drawing/2014/main" id="{915E65EC-2B8E-6E52-8BDD-172CE765DD5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707"/>
          <a:stretch/>
        </p:blipFill>
        <p:spPr bwMode="auto">
          <a:xfrm>
            <a:off x="7905750" y="4089641"/>
            <a:ext cx="4286250" cy="2452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89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hmud of Ghazni - Wikipedia">
            <a:extLst>
              <a:ext uri="{FF2B5EF4-FFF2-40B4-BE49-F238E27FC236}">
                <a16:creationId xmlns:a16="http://schemas.microsoft.com/office/drawing/2014/main" id="{A751539E-D4E8-22B2-9E09-98EBD2202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6011704" cy="4588934"/>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3">
            <a:extLst>
              <a:ext uri="{FF2B5EF4-FFF2-40B4-BE49-F238E27FC236}">
                <a16:creationId xmlns:a16="http://schemas.microsoft.com/office/drawing/2014/main" id="{62F3F8CB-11BB-0615-3194-4A01EEB8B0B4}"/>
              </a:ext>
            </a:extLst>
          </p:cNvPr>
          <p:cNvPicPr>
            <a:picLocks noGrp="1" noChangeAspect="1"/>
          </p:cNvPicPr>
          <p:nvPr>
            <p:ph idx="1"/>
          </p:nvPr>
        </p:nvPicPr>
        <p:blipFill rotWithShape="1">
          <a:blip r:embed="rId3"/>
          <a:srcRect l="34745" t="4255" r="1" b="13374"/>
          <a:stretch/>
        </p:blipFill>
        <p:spPr>
          <a:xfrm>
            <a:off x="6006021" y="2387599"/>
            <a:ext cx="6185979" cy="4470401"/>
          </a:xfrm>
          <a:prstGeom prst="rect">
            <a:avLst/>
          </a:prstGeom>
        </p:spPr>
      </p:pic>
    </p:spTree>
    <p:extLst>
      <p:ext uri="{BB962C8B-B14F-4D97-AF65-F5344CB8AC3E}">
        <p14:creationId xmlns:p14="http://schemas.microsoft.com/office/powerpoint/2010/main" val="1867109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365F9-2801-1CAF-696A-2E56B39060C5}"/>
              </a:ext>
            </a:extLst>
          </p:cNvPr>
          <p:cNvPicPr>
            <a:picLocks noChangeAspect="1"/>
          </p:cNvPicPr>
          <p:nvPr/>
        </p:nvPicPr>
        <p:blipFill>
          <a:blip r:embed="rId2"/>
          <a:stretch>
            <a:fillRect/>
          </a:stretch>
        </p:blipFill>
        <p:spPr>
          <a:xfrm>
            <a:off x="550292" y="0"/>
            <a:ext cx="11335456" cy="6858000"/>
          </a:xfrm>
          <a:prstGeom prst="rect">
            <a:avLst/>
          </a:prstGeom>
        </p:spPr>
      </p:pic>
      <p:sp>
        <p:nvSpPr>
          <p:cNvPr id="4" name="Oval 3">
            <a:extLst>
              <a:ext uri="{FF2B5EF4-FFF2-40B4-BE49-F238E27FC236}">
                <a16:creationId xmlns:a16="http://schemas.microsoft.com/office/drawing/2014/main" id="{608B1B5E-7DFA-87AE-D114-EF08E98C1FD2}"/>
              </a:ext>
            </a:extLst>
          </p:cNvPr>
          <p:cNvSpPr/>
          <p:nvPr/>
        </p:nvSpPr>
        <p:spPr>
          <a:xfrm>
            <a:off x="8656420" y="1303866"/>
            <a:ext cx="1778000" cy="1456266"/>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61723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7387" y="171959"/>
            <a:ext cx="11650131" cy="769441"/>
          </a:xfrm>
          <a:prstGeom prst="rect">
            <a:avLst/>
          </a:prstGeom>
          <a:noFill/>
        </p:spPr>
        <p:txBody>
          <a:bodyPr wrap="square" lIns="91440" tIns="45720" rIns="91440" bIns="45720" rtlCol="0">
            <a:spAutoFit/>
          </a:bodyPr>
          <a:lstStyle/>
          <a:p>
            <a:r>
              <a:rPr lang="en-US" sz="4400" dirty="0" err="1">
                <a:solidFill>
                  <a:srgbClr val="52291E"/>
                </a:solidFill>
                <a:latin typeface="Berkshire Swash" panose="02000505000000020003" pitchFamily="2" charset="0"/>
              </a:rPr>
              <a:t>Karakhanids</a:t>
            </a:r>
            <a:r>
              <a:rPr lang="en-US" sz="4400" dirty="0">
                <a:solidFill>
                  <a:srgbClr val="52291E"/>
                </a:solidFill>
                <a:latin typeface="Berkshire Swash" panose="02000505000000020003" pitchFamily="2" charset="0"/>
              </a:rPr>
              <a:t> (840-1212)</a:t>
            </a:r>
          </a:p>
        </p:txBody>
      </p:sp>
      <p:sp>
        <p:nvSpPr>
          <p:cNvPr id="10" name="TextBox 9"/>
          <p:cNvSpPr txBox="1"/>
          <p:nvPr/>
        </p:nvSpPr>
        <p:spPr>
          <a:xfrm>
            <a:off x="257387" y="1335689"/>
            <a:ext cx="6888480" cy="3888244"/>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Turkic ruling dynasty in Central Asia</a:t>
            </a:r>
          </a:p>
          <a:p>
            <a:pPr marL="342900" indent="-342900">
              <a:spcBef>
                <a:spcPts val="100"/>
              </a:spcBef>
              <a:spcAft>
                <a:spcPts val="100"/>
              </a:spcAft>
              <a:buFont typeface="Arial" panose="020B0604020202020204" pitchFamily="34" charset="0"/>
              <a:buChar char="•"/>
            </a:pPr>
            <a:r>
              <a:rPr lang="en-US" sz="2400" dirty="0">
                <a:solidFill>
                  <a:schemeClr val="accent1"/>
                </a:solidFill>
              </a:rPr>
              <a:t>Originally Tengri followers, they converted to Sunni Islam</a:t>
            </a:r>
          </a:p>
          <a:p>
            <a:pPr marL="342900" indent="-342900">
              <a:spcBef>
                <a:spcPts val="100"/>
              </a:spcBef>
              <a:spcAft>
                <a:spcPts val="100"/>
              </a:spcAft>
              <a:buFont typeface="Arial" panose="020B0604020202020204" pitchFamily="34" charset="0"/>
              <a:buChar char="•"/>
            </a:pPr>
            <a:r>
              <a:rPr lang="en-US" sz="2400" dirty="0">
                <a:solidFill>
                  <a:schemeClr val="accent1"/>
                </a:solidFill>
              </a:rPr>
              <a:t>Controlled parts of modern-day Uzbekistan, Kazakhstan, Kyrgyzstan, and Turkmenistan</a:t>
            </a:r>
          </a:p>
          <a:p>
            <a:pPr marL="342900" indent="-342900">
              <a:spcBef>
                <a:spcPts val="100"/>
              </a:spcBef>
              <a:spcAft>
                <a:spcPts val="100"/>
              </a:spcAft>
              <a:buFont typeface="Arial" panose="020B0604020202020204" pitchFamily="34" charset="0"/>
              <a:buChar char="•"/>
            </a:pPr>
            <a:r>
              <a:rPr lang="en-US" sz="2400" dirty="0">
                <a:solidFill>
                  <a:schemeClr val="accent1"/>
                </a:solidFill>
              </a:rPr>
              <a:t>Positioned along the Silk Road, their empire thrived through trade and cultural exchange</a:t>
            </a:r>
          </a:p>
          <a:p>
            <a:pPr marL="342900" indent="-342900">
              <a:spcBef>
                <a:spcPts val="100"/>
              </a:spcBef>
              <a:spcAft>
                <a:spcPts val="100"/>
              </a:spcAft>
              <a:buFont typeface="Arial" panose="020B0604020202020204" pitchFamily="34" charset="0"/>
              <a:buChar char="•"/>
            </a:pPr>
            <a:r>
              <a:rPr lang="en-US" sz="2400" dirty="0">
                <a:solidFill>
                  <a:schemeClr val="accent1"/>
                </a:solidFill>
              </a:rPr>
              <a:t>Internal strife and external pressures led to their decline, resulting in the division of their empire into smaller states</a:t>
            </a:r>
          </a:p>
        </p:txBody>
      </p:sp>
      <p:pic>
        <p:nvPicPr>
          <p:cNvPr id="4098" name="Picture 2" descr="Karakhanids | Orientalisch">
            <a:extLst>
              <a:ext uri="{FF2B5EF4-FFF2-40B4-BE49-F238E27FC236}">
                <a16:creationId xmlns:a16="http://schemas.microsoft.com/office/drawing/2014/main" id="{6F5D1E3E-D8B9-0D77-7A75-4CEA85C6AD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40" t="9058" r="8077" b="6431"/>
          <a:stretch/>
        </p:blipFill>
        <p:spPr bwMode="auto">
          <a:xfrm>
            <a:off x="7535333" y="3589866"/>
            <a:ext cx="4656667" cy="32681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Karakhanid state ▻ E-history.kz">
            <a:extLst>
              <a:ext uri="{FF2B5EF4-FFF2-40B4-BE49-F238E27FC236}">
                <a16:creationId xmlns:a16="http://schemas.microsoft.com/office/drawing/2014/main" id="{0D9EB492-658C-FF60-F333-C1F25EB83D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5333" y="388407"/>
            <a:ext cx="4656667" cy="3201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58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E2504C5-194B-7E3D-CB6D-4CEB8C9E898B}"/>
              </a:ext>
            </a:extLst>
          </p:cNvPr>
          <p:cNvPicPr>
            <a:picLocks noGrp="1" noChangeAspect="1"/>
          </p:cNvPicPr>
          <p:nvPr>
            <p:ph idx="1"/>
          </p:nvPr>
        </p:nvPicPr>
        <p:blipFill>
          <a:blip r:embed="rId2"/>
          <a:stretch>
            <a:fillRect/>
          </a:stretch>
        </p:blipFill>
        <p:spPr>
          <a:xfrm>
            <a:off x="832451" y="1"/>
            <a:ext cx="10390907" cy="6858000"/>
          </a:xfrm>
          <a:prstGeom prst="rect">
            <a:avLst/>
          </a:prstGeom>
        </p:spPr>
      </p:pic>
    </p:spTree>
    <p:extLst>
      <p:ext uri="{BB962C8B-B14F-4D97-AF65-F5344CB8AC3E}">
        <p14:creationId xmlns:p14="http://schemas.microsoft.com/office/powerpoint/2010/main" val="206374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0526" y="3072348"/>
            <a:ext cx="11790947" cy="1323439"/>
            <a:chOff x="133442" y="2974479"/>
            <a:chExt cx="11790947" cy="1323439"/>
          </a:xfrm>
        </p:grpSpPr>
        <p:sp>
          <p:nvSpPr>
            <p:cNvPr id="2" name="TextBox 1"/>
            <p:cNvSpPr txBox="1"/>
            <p:nvPr/>
          </p:nvSpPr>
          <p:spPr>
            <a:xfrm>
              <a:off x="133442" y="2974479"/>
              <a:ext cx="11790947" cy="1323439"/>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Western Dynasties</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9982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56429C-7745-682B-0A42-5A4770E15146}"/>
              </a:ext>
            </a:extLst>
          </p:cNvPr>
          <p:cNvPicPr>
            <a:picLocks noChangeAspect="1"/>
          </p:cNvPicPr>
          <p:nvPr/>
        </p:nvPicPr>
        <p:blipFill rotWithShape="1">
          <a:blip r:embed="rId2"/>
          <a:srcRect l="49582"/>
          <a:stretch/>
        </p:blipFill>
        <p:spPr>
          <a:xfrm>
            <a:off x="918944" y="0"/>
            <a:ext cx="10354112" cy="6858000"/>
          </a:xfrm>
          <a:prstGeom prst="rect">
            <a:avLst/>
          </a:prstGeom>
        </p:spPr>
      </p:pic>
    </p:spTree>
    <p:extLst>
      <p:ext uri="{BB962C8B-B14F-4D97-AF65-F5344CB8AC3E}">
        <p14:creationId xmlns:p14="http://schemas.microsoft.com/office/powerpoint/2010/main" val="1890292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7387" y="171959"/>
            <a:ext cx="11650131" cy="707886"/>
          </a:xfrm>
          <a:prstGeom prst="rect">
            <a:avLst/>
          </a:prstGeom>
          <a:noFill/>
        </p:spPr>
        <p:txBody>
          <a:bodyPr wrap="square" lIns="91440" tIns="45720" rIns="91440" bIns="45720" rtlCol="0">
            <a:spAutoFit/>
          </a:bodyPr>
          <a:lstStyle/>
          <a:p>
            <a:r>
              <a:rPr lang="en-US" sz="4000" b="1" dirty="0">
                <a:solidFill>
                  <a:srgbClr val="52291E"/>
                </a:solidFill>
                <a:latin typeface="Berkshire Swash" panose="02000505000000020003" pitchFamily="2" charset="0"/>
              </a:rPr>
              <a:t>Umayyads of Spain, </a:t>
            </a:r>
            <a:r>
              <a:rPr lang="en-US" sz="4000" b="1" dirty="0" err="1">
                <a:solidFill>
                  <a:srgbClr val="52291E"/>
                </a:solidFill>
                <a:latin typeface="Berkshire Swash" panose="02000505000000020003" pitchFamily="2" charset="0"/>
              </a:rPr>
              <a:t>Taifas</a:t>
            </a:r>
            <a:r>
              <a:rPr lang="en-US" sz="4000" b="1" dirty="0">
                <a:solidFill>
                  <a:srgbClr val="52291E"/>
                </a:solidFill>
                <a:latin typeface="Berkshire Swash" panose="02000505000000020003" pitchFamily="2" charset="0"/>
              </a:rPr>
              <a:t> – Al </a:t>
            </a:r>
            <a:r>
              <a:rPr lang="en-US" sz="4000" b="1" dirty="0" err="1">
                <a:solidFill>
                  <a:srgbClr val="52291E"/>
                </a:solidFill>
                <a:latin typeface="Berkshire Swash" panose="02000505000000020003" pitchFamily="2" charset="0"/>
              </a:rPr>
              <a:t>Andalus</a:t>
            </a:r>
            <a:r>
              <a:rPr lang="en-US" sz="4000" b="1" dirty="0">
                <a:solidFill>
                  <a:srgbClr val="52291E"/>
                </a:solidFill>
                <a:latin typeface="Berkshire Swash" panose="02000505000000020003" pitchFamily="2" charset="0"/>
              </a:rPr>
              <a:t> (711-1492)</a:t>
            </a:r>
          </a:p>
        </p:txBody>
      </p:sp>
      <p:sp>
        <p:nvSpPr>
          <p:cNvPr id="10" name="TextBox 9"/>
          <p:cNvSpPr txBox="1"/>
          <p:nvPr/>
        </p:nvSpPr>
        <p:spPr>
          <a:xfrm>
            <a:off x="257387" y="1113359"/>
            <a:ext cx="6532880" cy="5734903"/>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711 – Conquered by Muslims from North Africa, led by Tariq ibn Ziyad</a:t>
            </a:r>
          </a:p>
          <a:p>
            <a:pPr marL="342900" indent="-342900">
              <a:spcBef>
                <a:spcPts val="100"/>
              </a:spcBef>
              <a:spcAft>
                <a:spcPts val="100"/>
              </a:spcAft>
              <a:buFont typeface="Arial" panose="020B0604020202020204" pitchFamily="34" charset="0"/>
              <a:buChar char="•"/>
            </a:pPr>
            <a:r>
              <a:rPr lang="en-US" sz="2400" dirty="0">
                <a:solidFill>
                  <a:schemeClr val="accent1"/>
                </a:solidFill>
              </a:rPr>
              <a:t>Al-Andalus became a cultural hub, known for its tolerance, architectural marvels like the Great Mosque of Cordoba, and contributions to science, philosophy, and art</a:t>
            </a:r>
          </a:p>
          <a:p>
            <a:pPr marL="342900" indent="-342900">
              <a:spcBef>
                <a:spcPts val="100"/>
              </a:spcBef>
              <a:spcAft>
                <a:spcPts val="100"/>
              </a:spcAft>
              <a:buFont typeface="Arial" panose="020B0604020202020204" pitchFamily="34" charset="0"/>
              <a:buChar char="•"/>
            </a:pPr>
            <a:r>
              <a:rPr lang="en-US" sz="2400" dirty="0">
                <a:solidFill>
                  <a:schemeClr val="accent1"/>
                </a:solidFill>
              </a:rPr>
              <a:t>756-1031 Umayyad Caliphate of Spain - characterized by periods of relative unity and fragmentation into smaller kingdoms (</a:t>
            </a:r>
            <a:r>
              <a:rPr lang="en-US" sz="2400" dirty="0" err="1">
                <a:solidFill>
                  <a:schemeClr val="accent1"/>
                </a:solidFill>
              </a:rPr>
              <a:t>taifas</a:t>
            </a:r>
            <a:r>
              <a:rPr lang="en-US" sz="2400" dirty="0">
                <a:solidFill>
                  <a:schemeClr val="accent1"/>
                </a:solidFill>
              </a:rPr>
              <a:t>)</a:t>
            </a:r>
          </a:p>
          <a:p>
            <a:pPr marL="342900" indent="-342900">
              <a:spcBef>
                <a:spcPts val="100"/>
              </a:spcBef>
              <a:spcAft>
                <a:spcPts val="100"/>
              </a:spcAft>
              <a:buFont typeface="Arial" panose="020B0604020202020204" pitchFamily="34" charset="0"/>
              <a:buChar char="•"/>
            </a:pPr>
            <a:r>
              <a:rPr lang="en-US" sz="2400" dirty="0">
                <a:solidFill>
                  <a:schemeClr val="accent1"/>
                </a:solidFill>
              </a:rPr>
              <a:t>Christian kingdoms in northern Spain launched the Reconquista, leading to gradual Christian advances</a:t>
            </a:r>
          </a:p>
          <a:p>
            <a:pPr marL="342900" indent="-342900">
              <a:spcBef>
                <a:spcPts val="100"/>
              </a:spcBef>
              <a:spcAft>
                <a:spcPts val="100"/>
              </a:spcAft>
              <a:buFont typeface="Arial" panose="020B0604020202020204" pitchFamily="34" charset="0"/>
              <a:buChar char="•"/>
            </a:pPr>
            <a:r>
              <a:rPr lang="en-US" sz="2400" dirty="0">
                <a:solidFill>
                  <a:schemeClr val="accent1"/>
                </a:solidFill>
              </a:rPr>
              <a:t>1492, Fall of Granada, the last Muslim stronghold</a:t>
            </a:r>
          </a:p>
        </p:txBody>
      </p:sp>
      <p:pic>
        <p:nvPicPr>
          <p:cNvPr id="8194" name="Picture 2" descr="The Great Mosque of Córdoba">
            <a:extLst>
              <a:ext uri="{FF2B5EF4-FFF2-40B4-BE49-F238E27FC236}">
                <a16:creationId xmlns:a16="http://schemas.microsoft.com/office/drawing/2014/main" id="{00B73536-1EE4-2FFF-D015-6E89024A1B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7362" y="1983743"/>
            <a:ext cx="5117251" cy="3405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1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2AF1FBFD-D224-5822-B68A-E2C30238D6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5267" y="311203"/>
            <a:ext cx="7501465" cy="6235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877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a:extLst>
              <a:ext uri="{FF2B5EF4-FFF2-40B4-BE49-F238E27FC236}">
                <a16:creationId xmlns:a16="http://schemas.microsoft.com/office/drawing/2014/main" id="{DDE140EE-4C9B-84EB-A2EB-B3A55860A8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8733" y="65476"/>
            <a:ext cx="8754533" cy="6792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299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0933" y="0"/>
            <a:ext cx="11650131" cy="1261884"/>
          </a:xfrm>
          <a:prstGeom prst="rect">
            <a:avLst/>
          </a:prstGeom>
          <a:noFill/>
        </p:spPr>
        <p:txBody>
          <a:bodyPr wrap="square" lIns="91440" tIns="45720" rIns="91440" bIns="45720" rtlCol="0">
            <a:spAutoFit/>
          </a:bodyPr>
          <a:lstStyle/>
          <a:p>
            <a:r>
              <a:rPr lang="en-US" sz="3800" b="1" dirty="0" err="1">
                <a:solidFill>
                  <a:srgbClr val="52291E"/>
                </a:solidFill>
                <a:latin typeface="Berkshire Swash" panose="02000505000000020003"/>
              </a:rPr>
              <a:t>Idrisids</a:t>
            </a:r>
            <a:r>
              <a:rPr lang="en-US" sz="3800" b="1" dirty="0">
                <a:solidFill>
                  <a:srgbClr val="52291E"/>
                </a:solidFill>
                <a:latin typeface="Berkshire Swash" panose="02000505000000020003"/>
              </a:rPr>
              <a:t> (789–974 AD), Almoravids (1062–1147 AD), </a:t>
            </a:r>
            <a:r>
              <a:rPr lang="en-US" sz="3800" b="1" dirty="0" err="1">
                <a:solidFill>
                  <a:srgbClr val="52291E"/>
                </a:solidFill>
                <a:latin typeface="Berkshire Swash" panose="02000505000000020003"/>
              </a:rPr>
              <a:t>Almohads</a:t>
            </a:r>
            <a:r>
              <a:rPr lang="en-US" sz="3800" b="1" dirty="0">
                <a:solidFill>
                  <a:srgbClr val="52291E"/>
                </a:solidFill>
                <a:latin typeface="Berkshire Swash" panose="02000505000000020003"/>
              </a:rPr>
              <a:t> (1121–1269 AD)</a:t>
            </a:r>
          </a:p>
        </p:txBody>
      </p:sp>
      <p:sp>
        <p:nvSpPr>
          <p:cNvPr id="10" name="TextBox 9"/>
          <p:cNvSpPr txBox="1"/>
          <p:nvPr/>
        </p:nvSpPr>
        <p:spPr>
          <a:xfrm>
            <a:off x="135466" y="1261884"/>
            <a:ext cx="11921064" cy="5427127"/>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The </a:t>
            </a:r>
            <a:r>
              <a:rPr lang="en-US" sz="2200" b="1" dirty="0" err="1">
                <a:solidFill>
                  <a:schemeClr val="accent1"/>
                </a:solidFill>
              </a:rPr>
              <a:t>Idrisids</a:t>
            </a:r>
            <a:r>
              <a:rPr lang="en-US" sz="2200" b="1" dirty="0">
                <a:solidFill>
                  <a:schemeClr val="accent1"/>
                </a:solidFill>
              </a:rPr>
              <a:t> </a:t>
            </a:r>
            <a:r>
              <a:rPr lang="en-US" sz="2200" dirty="0">
                <a:solidFill>
                  <a:schemeClr val="accent1"/>
                </a:solidFill>
              </a:rPr>
              <a:t>were a Moroccan Muslim dynasty founded by Idris I in the early 8</a:t>
            </a:r>
            <a:r>
              <a:rPr lang="en-US" sz="2200" baseline="30000" dirty="0">
                <a:solidFill>
                  <a:schemeClr val="accent1"/>
                </a:solidFill>
              </a:rPr>
              <a:t>th</a:t>
            </a:r>
            <a:r>
              <a:rPr lang="en-US" sz="2200" dirty="0">
                <a:solidFill>
                  <a:schemeClr val="accent1"/>
                </a:solidFill>
              </a:rPr>
              <a:t> century</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established a kingdom centered in northern Morocco, with their capitals at </a:t>
            </a:r>
            <a:r>
              <a:rPr lang="en-US" sz="2200" dirty="0" err="1">
                <a:solidFill>
                  <a:schemeClr val="accent1"/>
                </a:solidFill>
              </a:rPr>
              <a:t>Volubilis</a:t>
            </a:r>
            <a:r>
              <a:rPr lang="en-US" sz="2200" dirty="0">
                <a:solidFill>
                  <a:schemeClr val="accent1"/>
                </a:solidFill>
              </a:rPr>
              <a:t> and Fes; initially recognized the authority of the Abbasid Caliphate in Baghdad but maintained a degree of autonomy in Morocco</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were known for promoting scholarly and cultural activities, contributing to the development of Fes as a prominent center of learning and architecture</a:t>
            </a:r>
          </a:p>
          <a:p>
            <a:pPr marL="342900" indent="-342900">
              <a:spcBef>
                <a:spcPts val="100"/>
              </a:spcBef>
              <a:spcAft>
                <a:spcPts val="100"/>
              </a:spcAft>
              <a:buFont typeface="Arial" panose="020B0604020202020204" pitchFamily="34" charset="0"/>
              <a:buChar char="•"/>
            </a:pPr>
            <a:r>
              <a:rPr lang="en-US" sz="2200" dirty="0">
                <a:solidFill>
                  <a:schemeClr val="accent1"/>
                </a:solidFill>
              </a:rPr>
              <a:t>Over time, the </a:t>
            </a:r>
            <a:r>
              <a:rPr lang="en-US" sz="2200" dirty="0" err="1">
                <a:solidFill>
                  <a:schemeClr val="accent1"/>
                </a:solidFill>
              </a:rPr>
              <a:t>Idrisid</a:t>
            </a:r>
            <a:r>
              <a:rPr lang="en-US" sz="2200" dirty="0">
                <a:solidFill>
                  <a:schemeClr val="accent1"/>
                </a:solidFill>
              </a:rPr>
              <a:t> dynasty faced internal conflicts and external pressures from various forces, it gradually fragmented into smaller territories, leading to its decline </a:t>
            </a:r>
          </a:p>
          <a:p>
            <a:pPr marL="342900" indent="-342900">
              <a:spcBef>
                <a:spcPts val="100"/>
              </a:spcBef>
              <a:spcAft>
                <a:spcPts val="100"/>
              </a:spcAft>
              <a:buFont typeface="Arial" panose="020B0604020202020204" pitchFamily="34" charset="0"/>
              <a:buChar char="•"/>
            </a:pPr>
            <a:r>
              <a:rPr lang="en-US" sz="2200" dirty="0">
                <a:solidFill>
                  <a:schemeClr val="accent1"/>
                </a:solidFill>
              </a:rPr>
              <a:t>The region was subsequently ruled by various Berber and Arab groups. </a:t>
            </a:r>
          </a:p>
          <a:p>
            <a:pPr marL="342900" indent="-342900">
              <a:spcBef>
                <a:spcPts val="100"/>
              </a:spcBef>
              <a:spcAft>
                <a:spcPts val="100"/>
              </a:spcAft>
              <a:buFont typeface="Arial" panose="020B0604020202020204" pitchFamily="34" charset="0"/>
              <a:buChar char="•"/>
            </a:pPr>
            <a:r>
              <a:rPr lang="en-US" sz="2200" dirty="0">
                <a:solidFill>
                  <a:schemeClr val="accent1"/>
                </a:solidFill>
              </a:rPr>
              <a:t>The</a:t>
            </a:r>
            <a:r>
              <a:rPr lang="en-US" sz="2200" b="1" dirty="0">
                <a:solidFill>
                  <a:schemeClr val="accent1"/>
                </a:solidFill>
              </a:rPr>
              <a:t> Almoravid</a:t>
            </a:r>
            <a:r>
              <a:rPr lang="en-US" sz="2200" dirty="0">
                <a:solidFill>
                  <a:schemeClr val="accent1"/>
                </a:solidFill>
              </a:rPr>
              <a:t>, a Berber-Muslim dynasty, emerged in the 11</a:t>
            </a:r>
            <a:r>
              <a:rPr lang="en-US" sz="2200" baseline="30000" dirty="0">
                <a:solidFill>
                  <a:schemeClr val="accent1"/>
                </a:solidFill>
              </a:rPr>
              <a:t>th</a:t>
            </a:r>
            <a:r>
              <a:rPr lang="en-US" sz="2200" dirty="0">
                <a:solidFill>
                  <a:schemeClr val="accent1"/>
                </a:solidFill>
              </a:rPr>
              <a:t> century</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managed to unify much of North Africa and parts of Spain under their rule</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played a crucial role in stemming the Christian Reconquista</a:t>
            </a:r>
          </a:p>
          <a:p>
            <a:pPr marL="342900" indent="-342900">
              <a:spcBef>
                <a:spcPts val="100"/>
              </a:spcBef>
              <a:spcAft>
                <a:spcPts val="100"/>
              </a:spcAft>
              <a:buFont typeface="Arial" panose="020B0604020202020204" pitchFamily="34" charset="0"/>
              <a:buChar char="•"/>
            </a:pPr>
            <a:r>
              <a:rPr lang="en-US" sz="2200" dirty="0">
                <a:solidFill>
                  <a:schemeClr val="accent1"/>
                </a:solidFill>
              </a:rPr>
              <a:t>The </a:t>
            </a:r>
            <a:r>
              <a:rPr lang="en-US" sz="2200" b="1" dirty="0" err="1">
                <a:solidFill>
                  <a:schemeClr val="accent1"/>
                </a:solidFill>
              </a:rPr>
              <a:t>Almohads</a:t>
            </a:r>
            <a:r>
              <a:rPr lang="en-US" sz="2200" dirty="0">
                <a:solidFill>
                  <a:schemeClr val="accent1"/>
                </a:solidFill>
              </a:rPr>
              <a:t> also a Berber dynasty took over after them</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ruled over a significant portion of North Africa and Spain</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practiced a more strict form of Islam and emphasized unity under their rule.</a:t>
            </a:r>
          </a:p>
        </p:txBody>
      </p:sp>
    </p:spTree>
    <p:extLst>
      <p:ext uri="{BB962C8B-B14F-4D97-AF65-F5344CB8AC3E}">
        <p14:creationId xmlns:p14="http://schemas.microsoft.com/office/powerpoint/2010/main" val="10879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7387" y="171959"/>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Aghlabids (800-909)</a:t>
            </a:r>
          </a:p>
        </p:txBody>
      </p:sp>
      <p:sp>
        <p:nvSpPr>
          <p:cNvPr id="10" name="TextBox 9"/>
          <p:cNvSpPr txBox="1"/>
          <p:nvPr/>
        </p:nvSpPr>
        <p:spPr>
          <a:xfrm>
            <a:off x="257387" y="941400"/>
            <a:ext cx="6956213" cy="5786199"/>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Arab dynasty that ruled </a:t>
            </a:r>
            <a:r>
              <a:rPr lang="en-US" sz="2400" dirty="0" err="1">
                <a:solidFill>
                  <a:schemeClr val="accent1"/>
                </a:solidFill>
              </a:rPr>
              <a:t>Ifriqiyah</a:t>
            </a:r>
            <a:r>
              <a:rPr lang="en-US" sz="2400" dirty="0">
                <a:solidFill>
                  <a:schemeClr val="accent1"/>
                </a:solidFill>
              </a:rPr>
              <a:t> (Tunisia and eastern Algeria) from 800 to 909</a:t>
            </a:r>
          </a:p>
          <a:p>
            <a:pPr marL="342900" indent="-342900">
              <a:spcBef>
                <a:spcPts val="100"/>
              </a:spcBef>
              <a:spcAft>
                <a:spcPts val="100"/>
              </a:spcAft>
              <a:buFont typeface="Arial" panose="020B0604020202020204" pitchFamily="34" charset="0"/>
              <a:buChar char="•"/>
            </a:pPr>
            <a:r>
              <a:rPr lang="en-US" sz="2400" dirty="0">
                <a:solidFill>
                  <a:schemeClr val="accent1"/>
                </a:solidFill>
              </a:rPr>
              <a:t>An Arab general Al </a:t>
            </a:r>
            <a:r>
              <a:rPr lang="en-US" sz="2400" dirty="0" err="1">
                <a:solidFill>
                  <a:schemeClr val="accent1"/>
                </a:solidFill>
              </a:rPr>
              <a:t>Aghlab</a:t>
            </a:r>
            <a:r>
              <a:rPr lang="en-US" sz="2400" dirty="0">
                <a:solidFill>
                  <a:schemeClr val="accent1"/>
                </a:solidFill>
              </a:rPr>
              <a:t> and his descendants exercised autonomous control over Algeria and Tunisia</a:t>
            </a:r>
          </a:p>
          <a:p>
            <a:pPr marL="342900" indent="-342900">
              <a:spcBef>
                <a:spcPts val="100"/>
              </a:spcBef>
              <a:spcAft>
                <a:spcPts val="100"/>
              </a:spcAft>
              <a:buFont typeface="Arial" panose="020B0604020202020204" pitchFamily="34" charset="0"/>
              <a:buChar char="•"/>
            </a:pPr>
            <a:r>
              <a:rPr lang="en-US" sz="2400" dirty="0" err="1">
                <a:solidFill>
                  <a:schemeClr val="accent1"/>
                </a:solidFill>
              </a:rPr>
              <a:t>Ccapital</a:t>
            </a:r>
            <a:r>
              <a:rPr lang="en-US" sz="2400" dirty="0">
                <a:solidFill>
                  <a:schemeClr val="accent1"/>
                </a:solidFill>
              </a:rPr>
              <a:t> city was Kairouan (al-</a:t>
            </a:r>
            <a:r>
              <a:rPr lang="en-US" sz="2400" dirty="0" err="1">
                <a:solidFill>
                  <a:schemeClr val="accent1"/>
                </a:solidFill>
              </a:rPr>
              <a:t>Qayrawān</a:t>
            </a:r>
            <a:r>
              <a:rPr lang="en-US" sz="2400" dirty="0">
                <a:solidFill>
                  <a:schemeClr val="accent1"/>
                </a:solidFill>
              </a:rPr>
              <a:t>), in Tunisia</a:t>
            </a:r>
          </a:p>
          <a:p>
            <a:pPr marL="342900" indent="-342900">
              <a:spcBef>
                <a:spcPts val="100"/>
              </a:spcBef>
              <a:spcAft>
                <a:spcPts val="100"/>
              </a:spcAft>
              <a:buFont typeface="Arial" panose="020B0604020202020204" pitchFamily="34" charset="0"/>
              <a:buChar char="•"/>
            </a:pPr>
            <a:r>
              <a:rPr lang="en-US" sz="2400" dirty="0">
                <a:solidFill>
                  <a:schemeClr val="accent1"/>
                </a:solidFill>
              </a:rPr>
              <a:t>Fleet was supreme in the central Mediterranean</a:t>
            </a:r>
          </a:p>
          <a:p>
            <a:pPr marL="342900" indent="-342900">
              <a:spcBef>
                <a:spcPts val="100"/>
              </a:spcBef>
              <a:spcAft>
                <a:spcPts val="100"/>
              </a:spcAft>
              <a:buFont typeface="Arial" panose="020B0604020202020204" pitchFamily="34" charset="0"/>
              <a:buChar char="•"/>
            </a:pPr>
            <a:r>
              <a:rPr lang="en-US" sz="2400" dirty="0">
                <a:solidFill>
                  <a:schemeClr val="accent1"/>
                </a:solidFill>
              </a:rPr>
              <a:t>They conquered Sicily; they even raided Sardinia</a:t>
            </a:r>
          </a:p>
          <a:p>
            <a:pPr marL="342900" indent="-342900">
              <a:spcBef>
                <a:spcPts val="100"/>
              </a:spcBef>
              <a:spcAft>
                <a:spcPts val="100"/>
              </a:spcAft>
              <a:buFont typeface="Arial" panose="020B0604020202020204" pitchFamily="34" charset="0"/>
              <a:buChar char="•"/>
            </a:pPr>
            <a:r>
              <a:rPr lang="en-US" sz="2400" dirty="0">
                <a:solidFill>
                  <a:schemeClr val="accent1"/>
                </a:solidFill>
              </a:rPr>
              <a:t>They left great engineering works, such as the huge water storage basins, a number of aqueducts and bridges, and complex sewage system. </a:t>
            </a:r>
          </a:p>
          <a:p>
            <a:pPr marL="342900" indent="-342900">
              <a:spcBef>
                <a:spcPts val="100"/>
              </a:spcBef>
              <a:spcAft>
                <a:spcPts val="100"/>
              </a:spcAft>
              <a:buFont typeface="Arial" panose="020B0604020202020204" pitchFamily="34" charset="0"/>
              <a:buChar char="•"/>
            </a:pPr>
            <a:endParaRPr lang="en-US" sz="2400" dirty="0">
              <a:solidFill>
                <a:schemeClr val="accent1"/>
              </a:solidFill>
            </a:endParaRPr>
          </a:p>
        </p:txBody>
      </p:sp>
      <p:pic>
        <p:nvPicPr>
          <p:cNvPr id="4098" name="Picture 2" descr="Map of Aghlabids dynasty : r/MapPorn">
            <a:extLst>
              <a:ext uri="{FF2B5EF4-FFF2-40B4-BE49-F238E27FC236}">
                <a16:creationId xmlns:a16="http://schemas.microsoft.com/office/drawing/2014/main" id="{9A9014BE-4EBF-0AFB-AF97-F0EEFFD1D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2134" y="795867"/>
            <a:ext cx="4859866" cy="4859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9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7387" y="171959"/>
            <a:ext cx="11650131" cy="769441"/>
          </a:xfrm>
          <a:prstGeom prst="rect">
            <a:avLst/>
          </a:prstGeom>
          <a:noFill/>
        </p:spPr>
        <p:txBody>
          <a:bodyPr wrap="square" lIns="91440" tIns="45720" rIns="91440" bIns="45720" rtlCol="0">
            <a:spAutoFit/>
          </a:bodyPr>
          <a:lstStyle/>
          <a:p>
            <a:r>
              <a:rPr lang="en-US" sz="4400" b="1" dirty="0" err="1">
                <a:solidFill>
                  <a:srgbClr val="52291E"/>
                </a:solidFill>
                <a:latin typeface="Berkshire Swash" panose="02000505000000020003" pitchFamily="2" charset="0"/>
              </a:rPr>
              <a:t>Tulunids</a:t>
            </a:r>
            <a:r>
              <a:rPr lang="en-US" sz="4400" b="1" dirty="0">
                <a:solidFill>
                  <a:srgbClr val="52291E"/>
                </a:solidFill>
                <a:latin typeface="Berkshire Swash" panose="02000505000000020003" pitchFamily="2" charset="0"/>
              </a:rPr>
              <a:t> (868-905)</a:t>
            </a:r>
          </a:p>
        </p:txBody>
      </p:sp>
      <p:sp>
        <p:nvSpPr>
          <p:cNvPr id="10" name="TextBox 9"/>
          <p:cNvSpPr txBox="1"/>
          <p:nvPr/>
        </p:nvSpPr>
        <p:spPr>
          <a:xfrm>
            <a:off x="257386" y="1113359"/>
            <a:ext cx="11650131" cy="5150128"/>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400" dirty="0">
                <a:solidFill>
                  <a:schemeClr val="accent1"/>
                </a:solidFill>
              </a:rPr>
              <a:t>Mamluk Dynasty</a:t>
            </a:r>
          </a:p>
          <a:p>
            <a:pPr marL="342900" indent="-342900">
              <a:spcBef>
                <a:spcPts val="100"/>
              </a:spcBef>
              <a:spcAft>
                <a:spcPts val="100"/>
              </a:spcAft>
              <a:buFont typeface="Arial" panose="020B0604020202020204" pitchFamily="34" charset="0"/>
              <a:buChar char="•"/>
            </a:pPr>
            <a:r>
              <a:rPr lang="en-US" sz="2400" dirty="0">
                <a:solidFill>
                  <a:schemeClr val="accent1"/>
                </a:solidFill>
              </a:rPr>
              <a:t>Founded by Ahmad Ibn </a:t>
            </a:r>
            <a:r>
              <a:rPr lang="en-US" sz="2400" dirty="0" err="1">
                <a:solidFill>
                  <a:schemeClr val="accent1"/>
                </a:solidFill>
              </a:rPr>
              <a:t>Tulun</a:t>
            </a:r>
            <a:r>
              <a:rPr lang="en-US" sz="2400" dirty="0">
                <a:solidFill>
                  <a:schemeClr val="accent1"/>
                </a:solidFill>
              </a:rPr>
              <a:t>, </a:t>
            </a:r>
          </a:p>
          <a:p>
            <a:pPr>
              <a:spcBef>
                <a:spcPts val="100"/>
              </a:spcBef>
              <a:spcAft>
                <a:spcPts val="100"/>
              </a:spcAft>
            </a:pPr>
            <a:r>
              <a:rPr lang="en-US" sz="2400" dirty="0">
                <a:solidFill>
                  <a:schemeClr val="accent1"/>
                </a:solidFill>
              </a:rPr>
              <a:t>	a Turkic slave-commander </a:t>
            </a:r>
          </a:p>
          <a:p>
            <a:pPr marL="342900" indent="-342900">
              <a:spcBef>
                <a:spcPts val="100"/>
              </a:spcBef>
              <a:spcAft>
                <a:spcPts val="100"/>
              </a:spcAft>
              <a:buFont typeface="Arial" panose="020B0604020202020204" pitchFamily="34" charset="0"/>
              <a:buChar char="•"/>
            </a:pPr>
            <a:r>
              <a:rPr lang="en-US" sz="2400" dirty="0">
                <a:solidFill>
                  <a:schemeClr val="accent1"/>
                </a:solidFill>
              </a:rPr>
              <a:t>The </a:t>
            </a:r>
            <a:r>
              <a:rPr lang="en-US" sz="2400" dirty="0" err="1">
                <a:solidFill>
                  <a:schemeClr val="accent1"/>
                </a:solidFill>
              </a:rPr>
              <a:t>Tulunids</a:t>
            </a:r>
            <a:r>
              <a:rPr lang="en-US" sz="2400" dirty="0">
                <a:solidFill>
                  <a:schemeClr val="accent1"/>
                </a:solidFill>
              </a:rPr>
              <a:t> introduced innovative </a:t>
            </a:r>
          </a:p>
          <a:p>
            <a:pPr>
              <a:spcBef>
                <a:spcPts val="100"/>
              </a:spcBef>
              <a:spcAft>
                <a:spcPts val="100"/>
              </a:spcAft>
            </a:pPr>
            <a:r>
              <a:rPr lang="en-US" sz="2400" dirty="0">
                <a:solidFill>
                  <a:schemeClr val="accent1"/>
                </a:solidFill>
              </a:rPr>
              <a:t>	economic policies, including land</a:t>
            </a:r>
          </a:p>
          <a:p>
            <a:pPr>
              <a:spcBef>
                <a:spcPts val="100"/>
              </a:spcBef>
              <a:spcAft>
                <a:spcPts val="100"/>
              </a:spcAft>
            </a:pPr>
            <a:r>
              <a:rPr lang="en-US" sz="2400" dirty="0">
                <a:solidFill>
                  <a:schemeClr val="accent1"/>
                </a:solidFill>
              </a:rPr>
              <a:t>	redistribution and taxation </a:t>
            </a:r>
          </a:p>
          <a:p>
            <a:pPr>
              <a:spcBef>
                <a:spcPts val="100"/>
              </a:spcBef>
              <a:spcAft>
                <a:spcPts val="100"/>
              </a:spcAft>
            </a:pPr>
            <a:r>
              <a:rPr lang="en-US" sz="2400" dirty="0">
                <a:solidFill>
                  <a:schemeClr val="accent1"/>
                </a:solidFill>
              </a:rPr>
              <a:t>	reforms and expanded agricultural production, improving the economy</a:t>
            </a:r>
          </a:p>
          <a:p>
            <a:pPr marL="342900" indent="-342900">
              <a:spcBef>
                <a:spcPts val="100"/>
              </a:spcBef>
              <a:spcAft>
                <a:spcPts val="100"/>
              </a:spcAft>
              <a:buFont typeface="Arial" panose="020B0604020202020204" pitchFamily="34" charset="0"/>
              <a:buChar char="•"/>
            </a:pPr>
            <a:r>
              <a:rPr lang="en-US" sz="2400" dirty="0">
                <a:solidFill>
                  <a:schemeClr val="accent1"/>
                </a:solidFill>
              </a:rPr>
              <a:t>Instituted administrative reforms that enhanced governance efficiency and stability.</a:t>
            </a:r>
          </a:p>
          <a:p>
            <a:pPr marL="342900" indent="-342900">
              <a:spcBef>
                <a:spcPts val="100"/>
              </a:spcBef>
              <a:spcAft>
                <a:spcPts val="100"/>
              </a:spcAft>
              <a:buFont typeface="Arial" panose="020B0604020202020204" pitchFamily="34" charset="0"/>
              <a:buChar char="•"/>
            </a:pPr>
            <a:r>
              <a:rPr lang="en-US" sz="2400" dirty="0">
                <a:solidFill>
                  <a:schemeClr val="accent1"/>
                </a:solidFill>
              </a:rPr>
              <a:t>Constructed significant architectural marvels, like the Ibn </a:t>
            </a:r>
            <a:r>
              <a:rPr lang="en-US" sz="2400" dirty="0" err="1">
                <a:solidFill>
                  <a:schemeClr val="accent1"/>
                </a:solidFill>
              </a:rPr>
              <a:t>Tulun</a:t>
            </a:r>
            <a:r>
              <a:rPr lang="en-US" sz="2400" dirty="0">
                <a:solidFill>
                  <a:schemeClr val="accent1"/>
                </a:solidFill>
              </a:rPr>
              <a:t> Mosque in Cairo</a:t>
            </a:r>
          </a:p>
          <a:p>
            <a:pPr marL="342900" indent="-342900">
              <a:spcBef>
                <a:spcPts val="100"/>
              </a:spcBef>
              <a:spcAft>
                <a:spcPts val="100"/>
              </a:spcAft>
              <a:buFont typeface="Arial" panose="020B0604020202020204" pitchFamily="34" charset="0"/>
              <a:buChar char="•"/>
            </a:pPr>
            <a:r>
              <a:rPr lang="en-US" sz="2400" dirty="0">
                <a:solidFill>
                  <a:schemeClr val="accent1"/>
                </a:solidFill>
              </a:rPr>
              <a:t>Undertook extensive public projects, including canals for irrigation and transportation</a:t>
            </a:r>
          </a:p>
          <a:p>
            <a:pPr marL="342900" indent="-342900">
              <a:spcBef>
                <a:spcPts val="100"/>
              </a:spcBef>
              <a:spcAft>
                <a:spcPts val="100"/>
              </a:spcAft>
              <a:buFont typeface="Arial" panose="020B0604020202020204" pitchFamily="34" charset="0"/>
              <a:buChar char="•"/>
            </a:pPr>
            <a:r>
              <a:rPr lang="en-US" sz="2400" dirty="0">
                <a:solidFill>
                  <a:schemeClr val="accent1"/>
                </a:solidFill>
              </a:rPr>
              <a:t>Improved infrastructure and urban planning in Cairo</a:t>
            </a:r>
          </a:p>
        </p:txBody>
      </p:sp>
      <p:pic>
        <p:nvPicPr>
          <p:cNvPr id="9220" name="Picture 4" descr="Ahmad Ibn Tulun Mosque - Discover Egypt's Monuments - Ministry of Tourism  and Antiquities">
            <a:extLst>
              <a:ext uri="{FF2B5EF4-FFF2-40B4-BE49-F238E27FC236}">
                <a16:creationId xmlns:a16="http://schemas.microsoft.com/office/drawing/2014/main" id="{3F26BA44-F7E2-8408-39CF-37C592330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0570" y="1"/>
            <a:ext cx="6531429"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37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00E6352-D56B-8B6F-36B4-3ADC962CE552}"/>
              </a:ext>
            </a:extLst>
          </p:cNvPr>
          <p:cNvSpPr>
            <a:spLocks noGrp="1"/>
          </p:cNvSpPr>
          <p:nvPr>
            <p:ph idx="1"/>
          </p:nvPr>
        </p:nvSpPr>
        <p:spPr>
          <a:xfrm>
            <a:off x="5638799" y="298966"/>
            <a:ext cx="6434668" cy="1045845"/>
          </a:xfrm>
        </p:spPr>
        <p:txBody>
          <a:bodyPr/>
          <a:lstStyle/>
          <a:p>
            <a:pPr marL="0" indent="0">
              <a:buNone/>
            </a:pPr>
            <a:r>
              <a:rPr lang="en-GB" dirty="0"/>
              <a:t>The dynasties of North Africa and Hijaz were the replaced by the Fatimids</a:t>
            </a:r>
          </a:p>
          <a:p>
            <a:pPr marL="0" indent="0">
              <a:buNone/>
            </a:pPr>
            <a:endParaRPr lang="en-GB" dirty="0"/>
          </a:p>
        </p:txBody>
      </p:sp>
      <p:pic>
        <p:nvPicPr>
          <p:cNvPr id="2" name="Picture 1">
            <a:extLst>
              <a:ext uri="{FF2B5EF4-FFF2-40B4-BE49-F238E27FC236}">
                <a16:creationId xmlns:a16="http://schemas.microsoft.com/office/drawing/2014/main" id="{44720FD2-3034-0653-45DD-DDC73DF2EAE8}"/>
              </a:ext>
            </a:extLst>
          </p:cNvPr>
          <p:cNvPicPr>
            <a:picLocks noChangeAspect="1"/>
          </p:cNvPicPr>
          <p:nvPr/>
        </p:nvPicPr>
        <p:blipFill rotWithShape="1">
          <a:blip r:embed="rId2"/>
          <a:srcRect l="49582"/>
          <a:stretch/>
        </p:blipFill>
        <p:spPr>
          <a:xfrm>
            <a:off x="0" y="0"/>
            <a:ext cx="5445496" cy="3606800"/>
          </a:xfrm>
          <a:prstGeom prst="rect">
            <a:avLst/>
          </a:prstGeom>
        </p:spPr>
      </p:pic>
      <p:pic>
        <p:nvPicPr>
          <p:cNvPr id="5" name="Picture 4">
            <a:extLst>
              <a:ext uri="{FF2B5EF4-FFF2-40B4-BE49-F238E27FC236}">
                <a16:creationId xmlns:a16="http://schemas.microsoft.com/office/drawing/2014/main" id="{E0C5239B-3207-5BCF-2380-47BF08C7D970}"/>
              </a:ext>
            </a:extLst>
          </p:cNvPr>
          <p:cNvPicPr>
            <a:picLocks noChangeAspect="1"/>
          </p:cNvPicPr>
          <p:nvPr/>
        </p:nvPicPr>
        <p:blipFill>
          <a:blip r:embed="rId3"/>
          <a:stretch>
            <a:fillRect/>
          </a:stretch>
        </p:blipFill>
        <p:spPr>
          <a:xfrm>
            <a:off x="3990975" y="1344811"/>
            <a:ext cx="8201025" cy="5513189"/>
          </a:xfrm>
          <a:prstGeom prst="rect">
            <a:avLst/>
          </a:prstGeom>
        </p:spPr>
      </p:pic>
    </p:spTree>
    <p:extLst>
      <p:ext uri="{BB962C8B-B14F-4D97-AF65-F5344CB8AC3E}">
        <p14:creationId xmlns:p14="http://schemas.microsoft.com/office/powerpoint/2010/main" val="17578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365F9-2801-1CAF-696A-2E56B39060C5}"/>
              </a:ext>
            </a:extLst>
          </p:cNvPr>
          <p:cNvPicPr>
            <a:picLocks noChangeAspect="1"/>
          </p:cNvPicPr>
          <p:nvPr/>
        </p:nvPicPr>
        <p:blipFill>
          <a:blip r:embed="rId2"/>
          <a:stretch>
            <a:fillRect/>
          </a:stretch>
        </p:blipFill>
        <p:spPr>
          <a:xfrm>
            <a:off x="550292" y="0"/>
            <a:ext cx="11335456" cy="6858000"/>
          </a:xfrm>
          <a:prstGeom prst="rect">
            <a:avLst/>
          </a:prstGeom>
        </p:spPr>
      </p:pic>
      <p:sp>
        <p:nvSpPr>
          <p:cNvPr id="4" name="Oval 3">
            <a:extLst>
              <a:ext uri="{FF2B5EF4-FFF2-40B4-BE49-F238E27FC236}">
                <a16:creationId xmlns:a16="http://schemas.microsoft.com/office/drawing/2014/main" id="{608B1B5E-7DFA-87AE-D114-EF08E98C1FD2}"/>
              </a:ext>
            </a:extLst>
          </p:cNvPr>
          <p:cNvSpPr/>
          <p:nvPr/>
        </p:nvSpPr>
        <p:spPr>
          <a:xfrm>
            <a:off x="4050554" y="3014133"/>
            <a:ext cx="1778000" cy="1456266"/>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74314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920" y="0"/>
            <a:ext cx="11650131"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Fatimids (909-1171)</a:t>
            </a:r>
          </a:p>
        </p:txBody>
      </p:sp>
      <p:sp>
        <p:nvSpPr>
          <p:cNvPr id="10" name="TextBox 9"/>
          <p:cNvSpPr txBox="1"/>
          <p:nvPr/>
        </p:nvSpPr>
        <p:spPr>
          <a:xfrm>
            <a:off x="121920" y="779413"/>
            <a:ext cx="11934613" cy="6104235"/>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Significant Ismaili Shi'a dynasty in Islamic history</a:t>
            </a:r>
          </a:p>
          <a:p>
            <a:pPr marL="342900" indent="-342900">
              <a:spcBef>
                <a:spcPts val="100"/>
              </a:spcBef>
              <a:spcAft>
                <a:spcPts val="100"/>
              </a:spcAft>
              <a:buFont typeface="Arial" panose="020B0604020202020204" pitchFamily="34" charset="0"/>
              <a:buChar char="•"/>
            </a:pPr>
            <a:r>
              <a:rPr lang="en-US" sz="2200" dirty="0">
                <a:solidFill>
                  <a:schemeClr val="accent1"/>
                </a:solidFill>
              </a:rPr>
              <a:t>Held control over nearly half of the Islamic world with a Khalifa of their own</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exploded into prominence in North Africa toppling various dynasties</a:t>
            </a:r>
          </a:p>
          <a:p>
            <a:pPr marL="342900" indent="-342900">
              <a:spcBef>
                <a:spcPts val="100"/>
              </a:spcBef>
              <a:spcAft>
                <a:spcPts val="100"/>
              </a:spcAft>
              <a:buFont typeface="Arial" panose="020B0604020202020204" pitchFamily="34" charset="0"/>
              <a:buChar char="•"/>
            </a:pPr>
            <a:r>
              <a:rPr lang="en-US" sz="2200" dirty="0">
                <a:solidFill>
                  <a:schemeClr val="accent1"/>
                </a:solidFill>
              </a:rPr>
              <a:t>After the Buyid takeover of Baghdad in 945, the Fatimids entered Egypt in 969 and then extended their influence to Syria, including Damascus, Makkah and Madinah</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maintained a robust naval fleet, competing against the Umayyads of Spain and the Byzantines for Mediterranean control</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established Al Azhar University in 970, serving as one of the world's oldest surviving institutions of higher learning</a:t>
            </a:r>
          </a:p>
          <a:p>
            <a:pPr marL="342900" indent="-342900">
              <a:spcBef>
                <a:spcPts val="100"/>
              </a:spcBef>
              <a:spcAft>
                <a:spcPts val="100"/>
              </a:spcAft>
              <a:buFont typeface="Arial" panose="020B0604020202020204" pitchFamily="34" charset="0"/>
              <a:buChar char="•"/>
            </a:pPr>
            <a:r>
              <a:rPr lang="en-US" sz="2200" dirty="0">
                <a:solidFill>
                  <a:schemeClr val="accent1"/>
                </a:solidFill>
              </a:rPr>
              <a:t>The </a:t>
            </a:r>
            <a:r>
              <a:rPr lang="en-US" sz="2200" dirty="0" err="1">
                <a:solidFill>
                  <a:schemeClr val="accent1"/>
                </a:solidFill>
              </a:rPr>
              <a:t>Qaramatians</a:t>
            </a:r>
            <a:r>
              <a:rPr lang="en-US" sz="2200" dirty="0">
                <a:solidFill>
                  <a:schemeClr val="accent1"/>
                </a:solidFill>
              </a:rPr>
              <a:t> and </a:t>
            </a:r>
            <a:r>
              <a:rPr lang="en-US" sz="2200" dirty="0" err="1">
                <a:solidFill>
                  <a:schemeClr val="accent1"/>
                </a:solidFill>
              </a:rPr>
              <a:t>Buyids</a:t>
            </a:r>
            <a:r>
              <a:rPr lang="en-US" sz="2200" dirty="0">
                <a:solidFill>
                  <a:schemeClr val="accent1"/>
                </a:solidFill>
              </a:rPr>
              <a:t> did not support them, despite being Shi'a themselves</a:t>
            </a:r>
          </a:p>
          <a:p>
            <a:pPr marL="342900" indent="-342900">
              <a:spcBef>
                <a:spcPts val="100"/>
              </a:spcBef>
              <a:spcAft>
                <a:spcPts val="100"/>
              </a:spcAft>
              <a:buFont typeface="Arial" panose="020B0604020202020204" pitchFamily="34" charset="0"/>
              <a:buChar char="•"/>
            </a:pPr>
            <a:r>
              <a:rPr lang="en-US" sz="2200" dirty="0">
                <a:solidFill>
                  <a:schemeClr val="accent1"/>
                </a:solidFill>
              </a:rPr>
              <a:t>Byzantine challenges in the Mediterranean and conflicts with the Seljuk Turks in the Syrian highlands added to their difficulties</a:t>
            </a:r>
          </a:p>
          <a:p>
            <a:pPr marL="342900" indent="-342900">
              <a:spcBef>
                <a:spcPts val="100"/>
              </a:spcBef>
              <a:spcAft>
                <a:spcPts val="100"/>
              </a:spcAft>
              <a:buFont typeface="Arial" panose="020B0604020202020204" pitchFamily="34" charset="0"/>
              <a:buChar char="•"/>
            </a:pPr>
            <a:r>
              <a:rPr lang="en-US" sz="2200" dirty="0">
                <a:solidFill>
                  <a:schemeClr val="accent1"/>
                </a:solidFill>
              </a:rPr>
              <a:t>Internal strife arose, with the Berber, Sudanese and Turkish vying for power in the army</a:t>
            </a:r>
          </a:p>
          <a:p>
            <a:pPr marL="342900" indent="-342900">
              <a:spcBef>
                <a:spcPts val="100"/>
              </a:spcBef>
              <a:spcAft>
                <a:spcPts val="100"/>
              </a:spcAft>
              <a:buFont typeface="Arial" panose="020B0604020202020204" pitchFamily="34" charset="0"/>
              <a:buChar char="•"/>
            </a:pPr>
            <a:r>
              <a:rPr lang="en-US" sz="2200" dirty="0">
                <a:solidFill>
                  <a:schemeClr val="accent1"/>
                </a:solidFill>
              </a:rPr>
              <a:t>Caliph Al-Hakim's destruction of the Church of the Holy </a:t>
            </a:r>
            <a:r>
              <a:rPr lang="en-US" sz="2200" dirty="0" err="1">
                <a:solidFill>
                  <a:schemeClr val="accent1"/>
                </a:solidFill>
              </a:rPr>
              <a:t>Sepulchre</a:t>
            </a:r>
            <a:r>
              <a:rPr lang="en-US" sz="2200" dirty="0">
                <a:solidFill>
                  <a:schemeClr val="accent1"/>
                </a:solidFill>
              </a:rPr>
              <a:t> instigated the Crusades, while the </a:t>
            </a:r>
            <a:r>
              <a:rPr lang="en-US" sz="2200" dirty="0" err="1">
                <a:solidFill>
                  <a:schemeClr val="accent1"/>
                </a:solidFill>
              </a:rPr>
              <a:t>Murabitun</a:t>
            </a:r>
            <a:r>
              <a:rPr lang="en-US" sz="2200" dirty="0">
                <a:solidFill>
                  <a:schemeClr val="accent1"/>
                </a:solidFill>
              </a:rPr>
              <a:t> (Almoravids) revolution countered Shi'ism and took over the Maghrib in 1051, later also conquering Al-Andalus</a:t>
            </a:r>
          </a:p>
          <a:p>
            <a:pPr marL="342900" indent="-342900">
              <a:spcBef>
                <a:spcPts val="100"/>
              </a:spcBef>
              <a:spcAft>
                <a:spcPts val="100"/>
              </a:spcAft>
              <a:buFont typeface="Arial" panose="020B0604020202020204" pitchFamily="34" charset="0"/>
              <a:buChar char="•"/>
            </a:pPr>
            <a:r>
              <a:rPr lang="en-US" sz="2200" dirty="0">
                <a:solidFill>
                  <a:schemeClr val="accent1"/>
                </a:solidFill>
              </a:rPr>
              <a:t>Salahuddin Ayyubi was the one who defeated the Fatimids, ending their reign in 1171</a:t>
            </a:r>
          </a:p>
        </p:txBody>
      </p:sp>
    </p:spTree>
    <p:extLst>
      <p:ext uri="{BB962C8B-B14F-4D97-AF65-F5344CB8AC3E}">
        <p14:creationId xmlns:p14="http://schemas.microsoft.com/office/powerpoint/2010/main" val="230921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365F9-2801-1CAF-696A-2E56B39060C5}"/>
              </a:ext>
            </a:extLst>
          </p:cNvPr>
          <p:cNvPicPr>
            <a:picLocks noChangeAspect="1"/>
          </p:cNvPicPr>
          <p:nvPr/>
        </p:nvPicPr>
        <p:blipFill>
          <a:blip r:embed="rId2"/>
          <a:stretch>
            <a:fillRect/>
          </a:stretch>
        </p:blipFill>
        <p:spPr>
          <a:xfrm>
            <a:off x="550292" y="0"/>
            <a:ext cx="11335456" cy="6858000"/>
          </a:xfrm>
          <a:prstGeom prst="rect">
            <a:avLst/>
          </a:prstGeom>
        </p:spPr>
      </p:pic>
    </p:spTree>
    <p:extLst>
      <p:ext uri="{BB962C8B-B14F-4D97-AF65-F5344CB8AC3E}">
        <p14:creationId xmlns:p14="http://schemas.microsoft.com/office/powerpoint/2010/main" val="24225116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62979E-EB8D-66FE-681D-912EB3D0E3FD}"/>
              </a:ext>
            </a:extLst>
          </p:cNvPr>
          <p:cNvPicPr>
            <a:picLocks noChangeAspect="1"/>
          </p:cNvPicPr>
          <p:nvPr/>
        </p:nvPicPr>
        <p:blipFill>
          <a:blip r:embed="rId2"/>
          <a:stretch>
            <a:fillRect/>
          </a:stretch>
        </p:blipFill>
        <p:spPr>
          <a:xfrm>
            <a:off x="586846" y="854287"/>
            <a:ext cx="11018308" cy="6003713"/>
          </a:xfrm>
          <a:prstGeom prst="rect">
            <a:avLst/>
          </a:prstGeom>
        </p:spPr>
      </p:pic>
      <p:sp>
        <p:nvSpPr>
          <p:cNvPr id="8" name="TextBox 7">
            <a:extLst>
              <a:ext uri="{FF2B5EF4-FFF2-40B4-BE49-F238E27FC236}">
                <a16:creationId xmlns:a16="http://schemas.microsoft.com/office/drawing/2014/main" id="{E99223E6-9BA1-F226-7A81-497A8DB3B921}"/>
              </a:ext>
            </a:extLst>
          </p:cNvPr>
          <p:cNvSpPr txBox="1"/>
          <p:nvPr/>
        </p:nvSpPr>
        <p:spPr>
          <a:xfrm>
            <a:off x="3048000" y="121290"/>
            <a:ext cx="6096000" cy="523220"/>
          </a:xfrm>
          <a:prstGeom prst="rect">
            <a:avLst/>
          </a:prstGeom>
          <a:noFill/>
        </p:spPr>
        <p:txBody>
          <a:bodyPr wrap="square">
            <a:spAutoFit/>
          </a:bodyPr>
          <a:lstStyle/>
          <a:p>
            <a:pPr algn="ctr"/>
            <a:r>
              <a:rPr lang="en-GB" sz="2800" b="1" i="0" dirty="0">
                <a:solidFill>
                  <a:schemeClr val="accent1"/>
                </a:solidFill>
              </a:rPr>
              <a:t>Three Caliphs</a:t>
            </a:r>
            <a:endParaRPr lang="en-US" sz="2800" b="1" dirty="0">
              <a:solidFill>
                <a:schemeClr val="accent1"/>
              </a:solidFill>
            </a:endParaRPr>
          </a:p>
        </p:txBody>
      </p:sp>
    </p:spTree>
    <p:extLst>
      <p:ext uri="{BB962C8B-B14F-4D97-AF65-F5344CB8AC3E}">
        <p14:creationId xmlns:p14="http://schemas.microsoft.com/office/powerpoint/2010/main" val="2370237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0526" y="3072348"/>
            <a:ext cx="11790947" cy="2554545"/>
            <a:chOff x="133442" y="2974479"/>
            <a:chExt cx="11790947" cy="2554545"/>
          </a:xfrm>
        </p:grpSpPr>
        <p:sp>
          <p:nvSpPr>
            <p:cNvPr id="2" name="TextBox 1"/>
            <p:cNvSpPr txBox="1"/>
            <p:nvPr/>
          </p:nvSpPr>
          <p:spPr>
            <a:xfrm>
              <a:off x="133442" y="2974479"/>
              <a:ext cx="11790947" cy="255454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Seljuks, Ayyubids and </a:t>
              </a:r>
              <a:r>
                <a:rPr lang="en-US" sz="8000" b="1" dirty="0" err="1">
                  <a:solidFill>
                    <a:srgbClr val="52291E"/>
                  </a:solidFill>
                  <a:latin typeface="Berkshire Swash" panose="02000505000000020003" pitchFamily="2" charset="0"/>
                </a:rPr>
                <a:t>Khwarazmians</a:t>
              </a:r>
              <a:endParaRPr lang="en-US" sz="8000" b="1" dirty="0">
                <a:solidFill>
                  <a:srgbClr val="52291E"/>
                </a:solidFill>
                <a:latin typeface="Berkshire Swash" panose="02000505000000020003" pitchFamily="2" charset="0"/>
              </a:endParaRP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4988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1B9857-85B1-8985-9D67-896EB1F0F3F0}"/>
              </a:ext>
            </a:extLst>
          </p:cNvPr>
          <p:cNvPicPr>
            <a:picLocks noChangeAspect="1"/>
          </p:cNvPicPr>
          <p:nvPr/>
        </p:nvPicPr>
        <p:blipFill>
          <a:blip r:embed="rId2"/>
          <a:stretch>
            <a:fillRect/>
          </a:stretch>
        </p:blipFill>
        <p:spPr>
          <a:xfrm>
            <a:off x="2394901" y="736404"/>
            <a:ext cx="7639263" cy="6121596"/>
          </a:xfrm>
          <a:prstGeom prst="rect">
            <a:avLst/>
          </a:prstGeom>
        </p:spPr>
      </p:pic>
      <p:sp>
        <p:nvSpPr>
          <p:cNvPr id="3" name="TextBox 2">
            <a:extLst>
              <a:ext uri="{FF2B5EF4-FFF2-40B4-BE49-F238E27FC236}">
                <a16:creationId xmlns:a16="http://schemas.microsoft.com/office/drawing/2014/main" id="{A4776A8A-7BBA-4477-F82F-EC2ED734663D}"/>
              </a:ext>
            </a:extLst>
          </p:cNvPr>
          <p:cNvSpPr txBox="1"/>
          <p:nvPr/>
        </p:nvSpPr>
        <p:spPr>
          <a:xfrm>
            <a:off x="3048000" y="121290"/>
            <a:ext cx="6096000" cy="523220"/>
          </a:xfrm>
          <a:prstGeom prst="rect">
            <a:avLst/>
          </a:prstGeom>
          <a:noFill/>
        </p:spPr>
        <p:txBody>
          <a:bodyPr wrap="square">
            <a:spAutoFit/>
          </a:bodyPr>
          <a:lstStyle/>
          <a:p>
            <a:pPr algn="ctr"/>
            <a:r>
              <a:rPr lang="en-GB" sz="2800" b="1" i="0" dirty="0">
                <a:solidFill>
                  <a:schemeClr val="accent1"/>
                </a:solidFill>
              </a:rPr>
              <a:t>A New Power Emerges</a:t>
            </a:r>
            <a:endParaRPr lang="en-US" sz="2800" b="1" dirty="0">
              <a:solidFill>
                <a:schemeClr val="accent1"/>
              </a:solidFill>
            </a:endParaRPr>
          </a:p>
        </p:txBody>
      </p:sp>
    </p:spTree>
    <p:extLst>
      <p:ext uri="{BB962C8B-B14F-4D97-AF65-F5344CB8AC3E}">
        <p14:creationId xmlns:p14="http://schemas.microsoft.com/office/powerpoint/2010/main" val="1898257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CFF81E-8DD1-D156-3EF9-D4D36A456C36}"/>
              </a:ext>
            </a:extLst>
          </p:cNvPr>
          <p:cNvPicPr>
            <a:picLocks noChangeAspect="1"/>
          </p:cNvPicPr>
          <p:nvPr/>
        </p:nvPicPr>
        <p:blipFill>
          <a:blip r:embed="rId2"/>
          <a:stretch>
            <a:fillRect/>
          </a:stretch>
        </p:blipFill>
        <p:spPr>
          <a:xfrm>
            <a:off x="0" y="453627"/>
            <a:ext cx="12192000" cy="5997973"/>
          </a:xfrm>
          <a:prstGeom prst="rect">
            <a:avLst/>
          </a:prstGeom>
        </p:spPr>
      </p:pic>
    </p:spTree>
    <p:extLst>
      <p:ext uri="{BB962C8B-B14F-4D97-AF65-F5344CB8AC3E}">
        <p14:creationId xmlns:p14="http://schemas.microsoft.com/office/powerpoint/2010/main" val="5631322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920" y="0"/>
            <a:ext cx="11650131"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The Great Seljuks</a:t>
            </a:r>
          </a:p>
        </p:txBody>
      </p:sp>
      <p:sp>
        <p:nvSpPr>
          <p:cNvPr id="10" name="TextBox 9"/>
          <p:cNvSpPr txBox="1"/>
          <p:nvPr/>
        </p:nvSpPr>
        <p:spPr>
          <a:xfrm>
            <a:off x="0" y="769441"/>
            <a:ext cx="12070080" cy="5970865"/>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Central Asian nomads, migrating west to Persia in the 10</a:t>
            </a:r>
            <a:r>
              <a:rPr lang="en-US" sz="2200" baseline="30000" dirty="0">
                <a:solidFill>
                  <a:schemeClr val="accent1"/>
                </a:solidFill>
              </a:rPr>
              <a:t>th</a:t>
            </a:r>
            <a:r>
              <a:rPr lang="en-US" sz="2200" dirty="0">
                <a:solidFill>
                  <a:schemeClr val="accent1"/>
                </a:solidFill>
              </a:rPr>
              <a:t> century</a:t>
            </a:r>
          </a:p>
          <a:p>
            <a:pPr marL="342900" indent="-342900">
              <a:spcBef>
                <a:spcPts val="100"/>
              </a:spcBef>
              <a:spcAft>
                <a:spcPts val="100"/>
              </a:spcAft>
              <a:buFont typeface="Arial" panose="020B0604020202020204" pitchFamily="34" charset="0"/>
              <a:buChar char="•"/>
            </a:pPr>
            <a:r>
              <a:rPr lang="en-US" sz="2200" dirty="0">
                <a:solidFill>
                  <a:schemeClr val="accent1"/>
                </a:solidFill>
              </a:rPr>
              <a:t>Seljuk Bey founded the Great Seljuks in the 11</a:t>
            </a:r>
            <a:r>
              <a:rPr lang="en-US" sz="2200" baseline="30000" dirty="0">
                <a:solidFill>
                  <a:schemeClr val="accent1"/>
                </a:solidFill>
              </a:rPr>
              <a:t>th</a:t>
            </a:r>
            <a:r>
              <a:rPr lang="en-US" sz="2200" dirty="0">
                <a:solidFill>
                  <a:schemeClr val="accent1"/>
                </a:solidFill>
              </a:rPr>
              <a:t> century, </a:t>
            </a:r>
            <a:r>
              <a:rPr lang="en-US" sz="2200" dirty="0" err="1">
                <a:solidFill>
                  <a:schemeClr val="accent1"/>
                </a:solidFill>
              </a:rPr>
              <a:t>Tughrul</a:t>
            </a:r>
            <a:r>
              <a:rPr lang="en-US" sz="2200" dirty="0">
                <a:solidFill>
                  <a:schemeClr val="accent1"/>
                </a:solidFill>
              </a:rPr>
              <a:t> and </a:t>
            </a:r>
            <a:r>
              <a:rPr lang="en-US" sz="2200" dirty="0" err="1">
                <a:solidFill>
                  <a:schemeClr val="accent1"/>
                </a:solidFill>
              </a:rPr>
              <a:t>Chagri</a:t>
            </a:r>
            <a:r>
              <a:rPr lang="en-US" sz="2200" dirty="0">
                <a:solidFill>
                  <a:schemeClr val="accent1"/>
                </a:solidFill>
              </a:rPr>
              <a:t> Bey defeated the Ghaznavids and captured cities like Merv, Nishapur, Rey, Isfahan, Baghdad, and Jerusalem</a:t>
            </a:r>
          </a:p>
          <a:p>
            <a:pPr marL="342900" indent="-342900">
              <a:spcBef>
                <a:spcPts val="100"/>
              </a:spcBef>
              <a:spcAft>
                <a:spcPts val="100"/>
              </a:spcAft>
              <a:buFont typeface="Arial" panose="020B0604020202020204" pitchFamily="34" charset="0"/>
              <a:buChar char="•"/>
            </a:pPr>
            <a:r>
              <a:rPr lang="en-US" sz="2200" dirty="0">
                <a:solidFill>
                  <a:schemeClr val="accent1"/>
                </a:solidFill>
              </a:rPr>
              <a:t>Their victory at the Battle of Manzikert (1071) by Alparslan allowed them to control Anatolia, laying the groundwork for later Turkish empires, such as the Ottomans</a:t>
            </a:r>
          </a:p>
          <a:p>
            <a:pPr marL="342900" indent="-342900">
              <a:spcBef>
                <a:spcPts val="100"/>
              </a:spcBef>
              <a:spcAft>
                <a:spcPts val="100"/>
              </a:spcAft>
              <a:buFont typeface="Arial" panose="020B0604020202020204" pitchFamily="34" charset="0"/>
              <a:buChar char="•"/>
            </a:pPr>
            <a:r>
              <a:rPr lang="en-US" sz="2200" dirty="0">
                <a:solidFill>
                  <a:schemeClr val="accent1"/>
                </a:solidFill>
              </a:rPr>
              <a:t>The Seljuks, especially </a:t>
            </a:r>
            <a:r>
              <a:rPr lang="en-US" sz="2200" dirty="0" err="1">
                <a:solidFill>
                  <a:schemeClr val="accent1"/>
                </a:solidFill>
              </a:rPr>
              <a:t>Alparslan’s</a:t>
            </a:r>
            <a:r>
              <a:rPr lang="en-US" sz="2200" dirty="0">
                <a:solidFill>
                  <a:schemeClr val="accent1"/>
                </a:solidFill>
              </a:rPr>
              <a:t> son Malik Shah were patrons of art and education, constructing mosques and madrasas, e.g. </a:t>
            </a:r>
            <a:r>
              <a:rPr lang="en-US" sz="2200" dirty="0" err="1">
                <a:solidFill>
                  <a:schemeClr val="accent1"/>
                </a:solidFill>
              </a:rPr>
              <a:t>Nizamiyyas</a:t>
            </a:r>
            <a:r>
              <a:rPr lang="en-US" sz="2200" dirty="0">
                <a:solidFill>
                  <a:schemeClr val="accent1"/>
                </a:solidFill>
              </a:rPr>
              <a:t> which had teachers like Imam Ghazali</a:t>
            </a:r>
          </a:p>
          <a:p>
            <a:pPr marL="342900" indent="-342900">
              <a:spcBef>
                <a:spcPts val="100"/>
              </a:spcBef>
              <a:spcAft>
                <a:spcPts val="100"/>
              </a:spcAft>
              <a:buFont typeface="Arial" panose="020B0604020202020204" pitchFamily="34" charset="0"/>
              <a:buChar char="•"/>
            </a:pPr>
            <a:r>
              <a:rPr lang="en-US" sz="2200" dirty="0">
                <a:solidFill>
                  <a:schemeClr val="accent1"/>
                </a:solidFill>
              </a:rPr>
              <a:t>Internal conflicts, succession issues led to fragmentation, and gave rise to the Seljuks of Rum</a:t>
            </a:r>
          </a:p>
          <a:p>
            <a:pPr marL="342900" indent="-342900">
              <a:spcBef>
                <a:spcPts val="100"/>
              </a:spcBef>
              <a:spcAft>
                <a:spcPts val="100"/>
              </a:spcAft>
              <a:buFont typeface="Arial" panose="020B0604020202020204" pitchFamily="34" charset="0"/>
              <a:buChar char="•"/>
            </a:pPr>
            <a:r>
              <a:rPr lang="en-US" sz="2200" dirty="0">
                <a:solidFill>
                  <a:schemeClr val="accent1"/>
                </a:solidFill>
              </a:rPr>
              <a:t>By the late 12</a:t>
            </a:r>
            <a:r>
              <a:rPr lang="en-US" sz="2200" baseline="30000" dirty="0">
                <a:solidFill>
                  <a:schemeClr val="accent1"/>
                </a:solidFill>
              </a:rPr>
              <a:t>th</a:t>
            </a:r>
            <a:r>
              <a:rPr lang="en-US" sz="2200" dirty="0">
                <a:solidFill>
                  <a:schemeClr val="accent1"/>
                </a:solidFill>
              </a:rPr>
              <a:t> century, the empire weakened, exploited by Crusader states and Mongol invasions that led to its disintegration</a:t>
            </a:r>
          </a:p>
          <a:p>
            <a:pPr marL="342900" indent="-342900">
              <a:spcBef>
                <a:spcPts val="100"/>
              </a:spcBef>
              <a:spcAft>
                <a:spcPts val="100"/>
              </a:spcAft>
              <a:buFont typeface="Arial" panose="020B0604020202020204" pitchFamily="34" charset="0"/>
              <a:buChar char="•"/>
            </a:pPr>
            <a:r>
              <a:rPr lang="en-US" sz="2200" dirty="0">
                <a:solidFill>
                  <a:schemeClr val="accent1"/>
                </a:solidFill>
              </a:rPr>
              <a:t>They were the SAVIOURS OF SUNNI ISLAM…</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The Seljuks fought against the </a:t>
            </a:r>
            <a:r>
              <a:rPr lang="en-US" sz="2000" dirty="0" err="1">
                <a:solidFill>
                  <a:schemeClr val="accent1"/>
                </a:solidFill>
              </a:rPr>
              <a:t>Buyids</a:t>
            </a:r>
            <a:endParaRPr lang="en-US" sz="2000" dirty="0">
              <a:solidFill>
                <a:schemeClr val="accent1"/>
              </a:solidFill>
            </a:endParaRPr>
          </a:p>
          <a:p>
            <a:pPr marL="800100" lvl="1" indent="-342900">
              <a:spcBef>
                <a:spcPts val="100"/>
              </a:spcBef>
              <a:spcAft>
                <a:spcPts val="100"/>
              </a:spcAft>
              <a:buFont typeface="Arial" panose="020B0604020202020204" pitchFamily="34" charset="0"/>
              <a:buChar char="•"/>
            </a:pPr>
            <a:r>
              <a:rPr lang="en-US" sz="2000" dirty="0">
                <a:solidFill>
                  <a:schemeClr val="accent1"/>
                </a:solidFill>
              </a:rPr>
              <a:t>The Seljuks fought against the </a:t>
            </a:r>
            <a:r>
              <a:rPr lang="en-US" sz="2000" dirty="0" err="1">
                <a:solidFill>
                  <a:schemeClr val="accent1"/>
                </a:solidFill>
              </a:rPr>
              <a:t>Qaramatains</a:t>
            </a:r>
            <a:r>
              <a:rPr lang="en-US" sz="2000" dirty="0">
                <a:solidFill>
                  <a:schemeClr val="accent1"/>
                </a:solidFill>
              </a:rPr>
              <a:t> </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The Seljuks fought against the Fatimids</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The Seljuks fought against the Assassins</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The Seljuks fought against the Byzantines</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The Seljuks fought against the Crusades</a:t>
            </a:r>
          </a:p>
        </p:txBody>
      </p:sp>
      <p:sp>
        <p:nvSpPr>
          <p:cNvPr id="3" name="TextBox 2">
            <a:extLst>
              <a:ext uri="{FF2B5EF4-FFF2-40B4-BE49-F238E27FC236}">
                <a16:creationId xmlns:a16="http://schemas.microsoft.com/office/drawing/2014/main" id="{88BC36AE-0009-CE7D-0958-2CFCB7727BF2}"/>
              </a:ext>
            </a:extLst>
          </p:cNvPr>
          <p:cNvSpPr txBox="1"/>
          <p:nvPr/>
        </p:nvSpPr>
        <p:spPr>
          <a:xfrm>
            <a:off x="7437966" y="4611231"/>
            <a:ext cx="3690618" cy="14773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pPr marL="0" indent="0">
              <a:buNone/>
            </a:pPr>
            <a:r>
              <a:rPr lang="en-GB" sz="1800" b="1" dirty="0"/>
              <a:t>SELJUK SULTANS</a:t>
            </a:r>
          </a:p>
          <a:p>
            <a:pPr marL="0" indent="0">
              <a:buNone/>
            </a:pPr>
            <a:endParaRPr lang="en-GB" b="1" dirty="0"/>
          </a:p>
          <a:p>
            <a:pPr marL="0" indent="0">
              <a:buNone/>
            </a:pPr>
            <a:r>
              <a:rPr lang="en-GB" sz="1800" b="1" dirty="0"/>
              <a:t>Sultan </a:t>
            </a:r>
            <a:r>
              <a:rPr lang="en-GB" sz="1800" b="1" dirty="0" err="1"/>
              <a:t>Tughrul</a:t>
            </a:r>
            <a:r>
              <a:rPr lang="en-GB" sz="1800" b="1" dirty="0"/>
              <a:t> r1037 – 1063</a:t>
            </a:r>
          </a:p>
          <a:p>
            <a:pPr marL="0" indent="0">
              <a:buNone/>
            </a:pPr>
            <a:r>
              <a:rPr lang="en-GB" sz="1800" b="1" dirty="0"/>
              <a:t>Sultan Alp Arslan r1063 – 1072</a:t>
            </a:r>
          </a:p>
          <a:p>
            <a:pPr marL="0" indent="0">
              <a:buNone/>
            </a:pPr>
            <a:r>
              <a:rPr lang="en-GB" sz="1800" b="1" dirty="0"/>
              <a:t>Sultan Malik Shah r1072 – 1092</a:t>
            </a:r>
          </a:p>
        </p:txBody>
      </p:sp>
    </p:spTree>
    <p:extLst>
      <p:ext uri="{BB962C8B-B14F-4D97-AF65-F5344CB8AC3E}">
        <p14:creationId xmlns:p14="http://schemas.microsoft.com/office/powerpoint/2010/main" val="31805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9FB66-1A75-A7DC-957F-1B90262E765D}"/>
              </a:ext>
            </a:extLst>
          </p:cNvPr>
          <p:cNvSpPr>
            <a:spLocks noGrp="1"/>
          </p:cNvSpPr>
          <p:nvPr>
            <p:ph type="title"/>
          </p:nvPr>
        </p:nvSpPr>
        <p:spPr>
          <a:xfrm>
            <a:off x="438149" y="38287"/>
            <a:ext cx="11381318" cy="1293028"/>
          </a:xfrm>
        </p:spPr>
        <p:txBody>
          <a:bodyPr>
            <a:noAutofit/>
          </a:bodyPr>
          <a:lstStyle/>
          <a:p>
            <a:pPr algn="ctr"/>
            <a:r>
              <a:rPr lang="en-GB" sz="3600" dirty="0">
                <a:solidFill>
                  <a:srgbClr val="52291E"/>
                </a:solidFill>
                <a:latin typeface="Berkshire Swash" panose="02000505000000020003" pitchFamily="2" charset="0"/>
                <a:ea typeface="+mn-ea"/>
                <a:cs typeface="+mn-cs"/>
              </a:rPr>
              <a:t>A map showing the Great Seljuk Empire at its height, upon the death of Malik Shah in 1092</a:t>
            </a:r>
          </a:p>
        </p:txBody>
      </p:sp>
      <p:pic>
        <p:nvPicPr>
          <p:cNvPr id="1026" name="Picture 2" descr="Turkish Medical History of the Seljuk Era - Muslim HeritageMuslim Heritage">
            <a:extLst>
              <a:ext uri="{FF2B5EF4-FFF2-40B4-BE49-F238E27FC236}">
                <a16:creationId xmlns:a16="http://schemas.microsoft.com/office/drawing/2014/main" id="{19D715B9-14AF-8AFF-4D84-55CE3C5074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6770" y="1086044"/>
            <a:ext cx="9518460" cy="5771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8488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9974" y="112564"/>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The End: </a:t>
            </a:r>
            <a:r>
              <a:rPr lang="en-US" sz="4400" b="1" dirty="0">
                <a:solidFill>
                  <a:schemeClr val="accent1"/>
                </a:solidFill>
              </a:rPr>
              <a:t>Succession Struggles</a:t>
            </a:r>
            <a:endParaRPr lang="en-US" sz="4400" b="1" dirty="0">
              <a:solidFill>
                <a:srgbClr val="52291E"/>
              </a:solidFill>
              <a:latin typeface="Berkshire Swash" panose="02000505000000020003" pitchFamily="2" charset="0"/>
            </a:endParaRPr>
          </a:p>
        </p:txBody>
      </p:sp>
      <p:sp>
        <p:nvSpPr>
          <p:cNvPr id="10" name="TextBox 9"/>
          <p:cNvSpPr txBox="1"/>
          <p:nvPr/>
        </p:nvSpPr>
        <p:spPr>
          <a:xfrm>
            <a:off x="0" y="882005"/>
            <a:ext cx="12070080" cy="5975995"/>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The among the sons of Malik Shah, marked a period of decline for the Seljuk Empire. </a:t>
            </a:r>
          </a:p>
          <a:p>
            <a:pPr marL="342900" indent="-342900">
              <a:spcBef>
                <a:spcPts val="100"/>
              </a:spcBef>
              <a:spcAft>
                <a:spcPts val="100"/>
              </a:spcAft>
              <a:buFont typeface="Arial" panose="020B0604020202020204" pitchFamily="34" charset="0"/>
              <a:buChar char="•"/>
            </a:pPr>
            <a:r>
              <a:rPr lang="en-US" sz="2200" dirty="0">
                <a:solidFill>
                  <a:schemeClr val="accent1"/>
                </a:solidFill>
              </a:rPr>
              <a:t>After Malik Shah's death, </a:t>
            </a:r>
            <a:r>
              <a:rPr lang="en-US" sz="2200" dirty="0" err="1">
                <a:solidFill>
                  <a:schemeClr val="accent1"/>
                </a:solidFill>
              </a:rPr>
              <a:t>Berkyaruq</a:t>
            </a:r>
            <a:r>
              <a:rPr lang="en-US" sz="2200" dirty="0">
                <a:solidFill>
                  <a:schemeClr val="accent1"/>
                </a:solidFill>
              </a:rPr>
              <a:t> assumed power in 1092. During his reign, the Crusaders arrived in the Levant, and the influence of local </a:t>
            </a:r>
            <a:r>
              <a:rPr lang="en-US" sz="2200" dirty="0" err="1">
                <a:solidFill>
                  <a:schemeClr val="accent1"/>
                </a:solidFill>
              </a:rPr>
              <a:t>amirs</a:t>
            </a:r>
            <a:r>
              <a:rPr lang="en-US" sz="2200" dirty="0">
                <a:solidFill>
                  <a:schemeClr val="accent1"/>
                </a:solidFill>
              </a:rPr>
              <a:t> grew stronger.</a:t>
            </a:r>
          </a:p>
          <a:p>
            <a:pPr marL="342900" indent="-342900">
              <a:spcBef>
                <a:spcPts val="100"/>
              </a:spcBef>
              <a:spcAft>
                <a:spcPts val="100"/>
              </a:spcAft>
              <a:buFont typeface="Arial" panose="020B0604020202020204" pitchFamily="34" charset="0"/>
              <a:buChar char="•"/>
            </a:pPr>
            <a:r>
              <a:rPr lang="en-US" sz="2200" dirty="0">
                <a:solidFill>
                  <a:schemeClr val="accent1"/>
                </a:solidFill>
              </a:rPr>
              <a:t>Upon </a:t>
            </a:r>
            <a:r>
              <a:rPr lang="en-US" sz="2200" dirty="0" err="1">
                <a:solidFill>
                  <a:schemeClr val="accent1"/>
                </a:solidFill>
              </a:rPr>
              <a:t>Berkyaruq's</a:t>
            </a:r>
            <a:r>
              <a:rPr lang="en-US" sz="2200" dirty="0">
                <a:solidFill>
                  <a:schemeClr val="accent1"/>
                </a:solidFill>
              </a:rPr>
              <a:t> death, Muhammad </a:t>
            </a:r>
            <a:r>
              <a:rPr lang="en-US" sz="2200" dirty="0" err="1">
                <a:solidFill>
                  <a:schemeClr val="accent1"/>
                </a:solidFill>
              </a:rPr>
              <a:t>Tapar</a:t>
            </a:r>
            <a:r>
              <a:rPr lang="en-US" sz="2200" dirty="0">
                <a:solidFill>
                  <a:schemeClr val="accent1"/>
                </a:solidFill>
              </a:rPr>
              <a:t> took the throne, making efforts to stabilize the empire. While Muhammad </a:t>
            </a:r>
            <a:r>
              <a:rPr lang="en-US" sz="2200" dirty="0" err="1">
                <a:solidFill>
                  <a:schemeClr val="accent1"/>
                </a:solidFill>
              </a:rPr>
              <a:t>Tapar</a:t>
            </a:r>
            <a:r>
              <a:rPr lang="en-US" sz="2200" dirty="0">
                <a:solidFill>
                  <a:schemeClr val="accent1"/>
                </a:solidFill>
              </a:rPr>
              <a:t> ruled Iran, different branches of Seljuks governed Aleppo, Damascus, and Kirman, leading to further divisions with each succession. These divisions contributed to the fragmentation of the western part of the Seljuk Empire into weak kingdoms.</a:t>
            </a:r>
          </a:p>
          <a:p>
            <a:pPr marL="342900" indent="-342900">
              <a:spcBef>
                <a:spcPts val="100"/>
              </a:spcBef>
              <a:spcAft>
                <a:spcPts val="100"/>
              </a:spcAft>
              <a:buFont typeface="Arial" panose="020B0604020202020204" pitchFamily="34" charset="0"/>
              <a:buChar char="•"/>
            </a:pPr>
            <a:r>
              <a:rPr lang="en-US" sz="2200" dirty="0" err="1">
                <a:solidFill>
                  <a:schemeClr val="accent1"/>
                </a:solidFill>
              </a:rPr>
              <a:t>Sanjar</a:t>
            </a:r>
            <a:r>
              <a:rPr lang="en-US" sz="2200" dirty="0">
                <a:solidFill>
                  <a:schemeClr val="accent1"/>
                </a:solidFill>
              </a:rPr>
              <a:t>, Malik Shah's son, established himself in Khorasan in 1097. Although he ruled until 1156, his authority relied on vassals like the </a:t>
            </a:r>
            <a:r>
              <a:rPr lang="en-US" sz="2200" dirty="0" err="1">
                <a:solidFill>
                  <a:schemeClr val="accent1"/>
                </a:solidFill>
              </a:rPr>
              <a:t>Karakhanids</a:t>
            </a:r>
            <a:r>
              <a:rPr lang="en-US" sz="2200" dirty="0">
                <a:solidFill>
                  <a:schemeClr val="accent1"/>
                </a:solidFill>
              </a:rPr>
              <a:t> and Ghaznavids. </a:t>
            </a:r>
            <a:r>
              <a:rPr lang="en-US" sz="2200" b="1" dirty="0">
                <a:solidFill>
                  <a:schemeClr val="accent1"/>
                </a:solidFill>
              </a:rPr>
              <a:t>Rebellion in the Khwarazm </a:t>
            </a:r>
            <a:r>
              <a:rPr lang="en-US" sz="2200" dirty="0">
                <a:solidFill>
                  <a:schemeClr val="accent1"/>
                </a:solidFill>
              </a:rPr>
              <a:t>region weakened his control, while a </a:t>
            </a:r>
            <a:r>
              <a:rPr lang="en-US" sz="2200" b="1" dirty="0">
                <a:solidFill>
                  <a:schemeClr val="accent1"/>
                </a:solidFill>
              </a:rPr>
              <a:t>battle against the Kara Khitai </a:t>
            </a:r>
            <a:r>
              <a:rPr lang="en-US" sz="2200" dirty="0">
                <a:solidFill>
                  <a:schemeClr val="accent1"/>
                </a:solidFill>
              </a:rPr>
              <a:t>in 1141 ended in defeat. </a:t>
            </a:r>
            <a:r>
              <a:rPr lang="en-US" sz="2200" dirty="0" err="1">
                <a:solidFill>
                  <a:schemeClr val="accent1"/>
                </a:solidFill>
              </a:rPr>
              <a:t>Sanjar's</a:t>
            </a:r>
            <a:r>
              <a:rPr lang="en-US" sz="2200" dirty="0">
                <a:solidFill>
                  <a:schemeClr val="accent1"/>
                </a:solidFill>
              </a:rPr>
              <a:t> death in 1156 marked the decline of Seljuk power.</a:t>
            </a:r>
          </a:p>
          <a:p>
            <a:pPr marL="342900" indent="-342900">
              <a:spcBef>
                <a:spcPts val="100"/>
              </a:spcBef>
              <a:spcAft>
                <a:spcPts val="100"/>
              </a:spcAft>
              <a:buFont typeface="Arial" panose="020B0604020202020204" pitchFamily="34" charset="0"/>
              <a:buChar char="•"/>
            </a:pPr>
            <a:r>
              <a:rPr lang="en-US" sz="2200" dirty="0">
                <a:solidFill>
                  <a:schemeClr val="accent1"/>
                </a:solidFill>
              </a:rPr>
              <a:t>An attempt at revival was made by </a:t>
            </a:r>
            <a:r>
              <a:rPr lang="en-US" sz="2200" dirty="0" err="1">
                <a:solidFill>
                  <a:schemeClr val="accent1"/>
                </a:solidFill>
              </a:rPr>
              <a:t>Tughrul</a:t>
            </a:r>
            <a:r>
              <a:rPr lang="en-US" sz="2200" dirty="0">
                <a:solidFill>
                  <a:schemeClr val="accent1"/>
                </a:solidFill>
              </a:rPr>
              <a:t> III (r. 1176-1194), but the </a:t>
            </a:r>
            <a:r>
              <a:rPr lang="en-US" sz="2200" b="1" dirty="0" err="1">
                <a:solidFill>
                  <a:schemeClr val="accent1"/>
                </a:solidFill>
              </a:rPr>
              <a:t>Khwarazmian</a:t>
            </a:r>
            <a:r>
              <a:rPr lang="en-US" sz="2200" b="1" dirty="0">
                <a:solidFill>
                  <a:schemeClr val="accent1"/>
                </a:solidFill>
              </a:rPr>
              <a:t> empire's </a:t>
            </a:r>
            <a:r>
              <a:rPr lang="en-US" sz="2200" dirty="0">
                <a:solidFill>
                  <a:schemeClr val="accent1"/>
                </a:solidFill>
              </a:rPr>
              <a:t>ascendancy proved insurmountable. </a:t>
            </a:r>
          </a:p>
          <a:p>
            <a:pPr marL="342900" indent="-342900">
              <a:spcBef>
                <a:spcPts val="100"/>
              </a:spcBef>
              <a:spcAft>
                <a:spcPts val="100"/>
              </a:spcAft>
              <a:buFont typeface="Arial" panose="020B0604020202020204" pitchFamily="34" charset="0"/>
              <a:buChar char="•"/>
            </a:pPr>
            <a:r>
              <a:rPr lang="en-US" sz="2200" dirty="0">
                <a:solidFill>
                  <a:schemeClr val="accent1"/>
                </a:solidFill>
              </a:rPr>
              <a:t>By 1194, the last Seljuk Sultan was killed by </a:t>
            </a:r>
            <a:r>
              <a:rPr lang="en-US" sz="2200" b="1" dirty="0">
                <a:solidFill>
                  <a:schemeClr val="accent1"/>
                </a:solidFill>
              </a:rPr>
              <a:t>Khwarazm ruler Ala ad-Din </a:t>
            </a:r>
            <a:r>
              <a:rPr lang="en-US" sz="2200" b="1" dirty="0" err="1">
                <a:solidFill>
                  <a:schemeClr val="accent1"/>
                </a:solidFill>
              </a:rPr>
              <a:t>Takash</a:t>
            </a:r>
            <a:r>
              <a:rPr lang="en-US" sz="2200" dirty="0">
                <a:solidFill>
                  <a:schemeClr val="accent1"/>
                </a:solidFill>
              </a:rPr>
              <a:t>, solidifying Khwarazm's conquest of parts of Khorasan and western Iran, ultimately ending the era of Seljuk dominance.</a:t>
            </a:r>
          </a:p>
        </p:txBody>
      </p:sp>
    </p:spTree>
    <p:extLst>
      <p:ext uri="{BB962C8B-B14F-4D97-AF65-F5344CB8AC3E}">
        <p14:creationId xmlns:p14="http://schemas.microsoft.com/office/powerpoint/2010/main" val="403560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228211-E496-22E5-2585-06FA45085C64}"/>
              </a:ext>
            </a:extLst>
          </p:cNvPr>
          <p:cNvPicPr>
            <a:picLocks noChangeAspect="1"/>
          </p:cNvPicPr>
          <p:nvPr/>
        </p:nvPicPr>
        <p:blipFill rotWithShape="1">
          <a:blip r:embed="rId2"/>
          <a:srcRect l="223" t="35555" r="38561" b="17778"/>
          <a:stretch/>
        </p:blipFill>
        <p:spPr>
          <a:xfrm>
            <a:off x="6052880" y="-1"/>
            <a:ext cx="6171975" cy="3691467"/>
          </a:xfrm>
          <a:prstGeom prst="rect">
            <a:avLst/>
          </a:prstGeom>
        </p:spPr>
      </p:pic>
      <p:pic>
        <p:nvPicPr>
          <p:cNvPr id="2" name="Picture 2" descr="Turkish Medical History of the Seljuk Era - Muslim HeritageMuslim Heritage">
            <a:extLst>
              <a:ext uri="{FF2B5EF4-FFF2-40B4-BE49-F238E27FC236}">
                <a16:creationId xmlns:a16="http://schemas.microsoft.com/office/drawing/2014/main" id="{6B56D3FF-6473-AED7-F37B-A52D9B30F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6054184" cy="36712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5B18066-0C80-3B69-9E9D-1C8FB7FBDCD5}"/>
              </a:ext>
            </a:extLst>
          </p:cNvPr>
          <p:cNvPicPr>
            <a:picLocks noChangeAspect="1"/>
          </p:cNvPicPr>
          <p:nvPr/>
        </p:nvPicPr>
        <p:blipFill>
          <a:blip r:embed="rId4"/>
          <a:stretch>
            <a:fillRect/>
          </a:stretch>
        </p:blipFill>
        <p:spPr>
          <a:xfrm>
            <a:off x="2851270" y="3448431"/>
            <a:ext cx="6088517" cy="3409569"/>
          </a:xfrm>
          <a:prstGeom prst="rect">
            <a:avLst/>
          </a:prstGeom>
        </p:spPr>
      </p:pic>
    </p:spTree>
    <p:extLst>
      <p:ext uri="{BB962C8B-B14F-4D97-AF65-F5344CB8AC3E}">
        <p14:creationId xmlns:p14="http://schemas.microsoft.com/office/powerpoint/2010/main" val="1582924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043949-70A4-9ECA-368C-91730B40C607}"/>
              </a:ext>
            </a:extLst>
          </p:cNvPr>
          <p:cNvPicPr>
            <a:picLocks noChangeAspect="1"/>
          </p:cNvPicPr>
          <p:nvPr/>
        </p:nvPicPr>
        <p:blipFill rotWithShape="1">
          <a:blip r:embed="rId2"/>
          <a:srcRect l="223" t="35555" r="38561" b="17778"/>
          <a:stretch/>
        </p:blipFill>
        <p:spPr>
          <a:xfrm>
            <a:off x="362858" y="0"/>
            <a:ext cx="11466284" cy="6858000"/>
          </a:xfrm>
          <a:prstGeom prst="rect">
            <a:avLst/>
          </a:prstGeom>
        </p:spPr>
      </p:pic>
      <p:sp>
        <p:nvSpPr>
          <p:cNvPr id="2" name="Oval 1">
            <a:extLst>
              <a:ext uri="{FF2B5EF4-FFF2-40B4-BE49-F238E27FC236}">
                <a16:creationId xmlns:a16="http://schemas.microsoft.com/office/drawing/2014/main" id="{529B15FB-843F-2A03-CEA4-09A9086880C7}"/>
              </a:ext>
            </a:extLst>
          </p:cNvPr>
          <p:cNvSpPr/>
          <p:nvPr/>
        </p:nvSpPr>
        <p:spPr>
          <a:xfrm>
            <a:off x="7234020" y="1134533"/>
            <a:ext cx="2570380" cy="1896533"/>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Oval 2">
            <a:extLst>
              <a:ext uri="{FF2B5EF4-FFF2-40B4-BE49-F238E27FC236}">
                <a16:creationId xmlns:a16="http://schemas.microsoft.com/office/drawing/2014/main" id="{B5907954-52B6-9CF7-501C-6134D730A32F}"/>
              </a:ext>
            </a:extLst>
          </p:cNvPr>
          <p:cNvSpPr/>
          <p:nvPr/>
        </p:nvSpPr>
        <p:spPr>
          <a:xfrm>
            <a:off x="1916952" y="2480734"/>
            <a:ext cx="2570379" cy="1896532"/>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Oval 4">
            <a:extLst>
              <a:ext uri="{FF2B5EF4-FFF2-40B4-BE49-F238E27FC236}">
                <a16:creationId xmlns:a16="http://schemas.microsoft.com/office/drawing/2014/main" id="{32845F49-12DE-404C-8992-9A121AF1BFC3}"/>
              </a:ext>
            </a:extLst>
          </p:cNvPr>
          <p:cNvSpPr/>
          <p:nvPr/>
        </p:nvSpPr>
        <p:spPr>
          <a:xfrm>
            <a:off x="3202141" y="584203"/>
            <a:ext cx="3003389" cy="1896531"/>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Oval 5">
            <a:extLst>
              <a:ext uri="{FF2B5EF4-FFF2-40B4-BE49-F238E27FC236}">
                <a16:creationId xmlns:a16="http://schemas.microsoft.com/office/drawing/2014/main" id="{20591634-7CC9-2E29-5031-9F58DEDAB908}"/>
              </a:ext>
            </a:extLst>
          </p:cNvPr>
          <p:cNvSpPr/>
          <p:nvPr/>
        </p:nvSpPr>
        <p:spPr>
          <a:xfrm>
            <a:off x="9258762" y="-118534"/>
            <a:ext cx="2570380" cy="1896533"/>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08728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1650131" cy="769441"/>
          </a:xfrm>
          <a:prstGeom prst="rect">
            <a:avLst/>
          </a:prstGeom>
          <a:noFill/>
        </p:spPr>
        <p:txBody>
          <a:bodyPr wrap="square" lIns="91440" tIns="45720" rIns="91440" bIns="45720" rtlCol="0">
            <a:spAutoFit/>
          </a:bodyPr>
          <a:lstStyle/>
          <a:p>
            <a:r>
              <a:rPr lang="en-US" sz="4400" dirty="0" err="1">
                <a:solidFill>
                  <a:srgbClr val="52291E"/>
                </a:solidFill>
                <a:latin typeface="Berkshire Swash" panose="02000505000000020003" pitchFamily="2" charset="0"/>
              </a:rPr>
              <a:t>Khwarazmians</a:t>
            </a:r>
            <a:endParaRPr lang="en-US" sz="4400" dirty="0">
              <a:solidFill>
                <a:srgbClr val="52291E"/>
              </a:solidFill>
              <a:latin typeface="Berkshire Swash" panose="02000505000000020003" pitchFamily="2" charset="0"/>
            </a:endParaRPr>
          </a:p>
        </p:txBody>
      </p:sp>
      <p:sp>
        <p:nvSpPr>
          <p:cNvPr id="10" name="TextBox 9"/>
          <p:cNvSpPr txBox="1"/>
          <p:nvPr/>
        </p:nvSpPr>
        <p:spPr>
          <a:xfrm>
            <a:off x="0" y="611072"/>
            <a:ext cx="12070080" cy="3503523"/>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100" dirty="0">
                <a:solidFill>
                  <a:schemeClr val="accent1"/>
                </a:solidFill>
              </a:rPr>
              <a:t>In 1077, the Seljuks appointed </a:t>
            </a:r>
            <a:r>
              <a:rPr lang="en-US" sz="2100" dirty="0" err="1">
                <a:solidFill>
                  <a:schemeClr val="accent1"/>
                </a:solidFill>
              </a:rPr>
              <a:t>Anush</a:t>
            </a:r>
            <a:r>
              <a:rPr lang="en-US" sz="2100" dirty="0">
                <a:solidFill>
                  <a:schemeClr val="accent1"/>
                </a:solidFill>
              </a:rPr>
              <a:t> </a:t>
            </a:r>
            <a:r>
              <a:rPr lang="en-US" sz="2100" dirty="0" err="1">
                <a:solidFill>
                  <a:schemeClr val="accent1"/>
                </a:solidFill>
              </a:rPr>
              <a:t>Tigin</a:t>
            </a:r>
            <a:r>
              <a:rPr lang="en-US" sz="2100" dirty="0">
                <a:solidFill>
                  <a:schemeClr val="accent1"/>
                </a:solidFill>
              </a:rPr>
              <a:t> as governor of Khwarazm; In 1141, a joint Seljuk and </a:t>
            </a:r>
            <a:r>
              <a:rPr lang="en-US" sz="2100" dirty="0" err="1">
                <a:solidFill>
                  <a:schemeClr val="accent1"/>
                </a:solidFill>
              </a:rPr>
              <a:t>Khwarazmian</a:t>
            </a:r>
            <a:r>
              <a:rPr lang="en-US" sz="2100" dirty="0">
                <a:solidFill>
                  <a:schemeClr val="accent1"/>
                </a:solidFill>
              </a:rPr>
              <a:t> army was defeated by the Kara Khitai, making Khwarazm a vassal</a:t>
            </a:r>
          </a:p>
          <a:p>
            <a:pPr marL="342900" indent="-342900">
              <a:spcBef>
                <a:spcPts val="100"/>
              </a:spcBef>
              <a:spcAft>
                <a:spcPts val="100"/>
              </a:spcAft>
              <a:buFont typeface="Arial" panose="020B0604020202020204" pitchFamily="34" charset="0"/>
              <a:buChar char="•"/>
            </a:pPr>
            <a:r>
              <a:rPr lang="en-US" sz="2100" dirty="0">
                <a:solidFill>
                  <a:schemeClr val="accent1"/>
                </a:solidFill>
              </a:rPr>
              <a:t>After Seljuk </a:t>
            </a:r>
            <a:r>
              <a:rPr lang="en-US" sz="2100" dirty="0" err="1">
                <a:solidFill>
                  <a:schemeClr val="accent1"/>
                </a:solidFill>
              </a:rPr>
              <a:t>Sanjar's</a:t>
            </a:r>
            <a:r>
              <a:rPr lang="en-US" sz="2100" dirty="0">
                <a:solidFill>
                  <a:schemeClr val="accent1"/>
                </a:solidFill>
              </a:rPr>
              <a:t> death in 1156, the Khwarazm-Shahs expanded southward</a:t>
            </a:r>
          </a:p>
          <a:p>
            <a:pPr marL="342900" indent="-342900">
              <a:spcBef>
                <a:spcPts val="100"/>
              </a:spcBef>
              <a:spcAft>
                <a:spcPts val="100"/>
              </a:spcAft>
              <a:buFont typeface="Arial" panose="020B0604020202020204" pitchFamily="34" charset="0"/>
              <a:buChar char="•"/>
            </a:pPr>
            <a:r>
              <a:rPr lang="en-US" sz="2100" dirty="0">
                <a:solidFill>
                  <a:schemeClr val="accent1"/>
                </a:solidFill>
              </a:rPr>
              <a:t>Khwarazm ruler Ala ad-Din </a:t>
            </a:r>
            <a:r>
              <a:rPr lang="en-US" sz="2100" dirty="0" err="1">
                <a:solidFill>
                  <a:schemeClr val="accent1"/>
                </a:solidFill>
              </a:rPr>
              <a:t>Takash</a:t>
            </a:r>
            <a:r>
              <a:rPr lang="en-US" sz="2100" dirty="0">
                <a:solidFill>
                  <a:schemeClr val="accent1"/>
                </a:solidFill>
              </a:rPr>
              <a:t> defeated </a:t>
            </a:r>
            <a:r>
              <a:rPr lang="en-US" sz="2100" dirty="0" err="1">
                <a:solidFill>
                  <a:schemeClr val="accent1"/>
                </a:solidFill>
              </a:rPr>
              <a:t>Tughrul</a:t>
            </a:r>
            <a:r>
              <a:rPr lang="en-US" sz="2100" dirty="0">
                <a:solidFill>
                  <a:schemeClr val="accent1"/>
                </a:solidFill>
              </a:rPr>
              <a:t> III in 1172 and expanded his territory.</a:t>
            </a:r>
          </a:p>
          <a:p>
            <a:pPr marL="342900" indent="-342900">
              <a:spcBef>
                <a:spcPts val="100"/>
              </a:spcBef>
              <a:spcAft>
                <a:spcPts val="100"/>
              </a:spcAft>
              <a:buFont typeface="Arial" panose="020B0604020202020204" pitchFamily="34" charset="0"/>
              <a:buChar char="•"/>
            </a:pPr>
            <a:r>
              <a:rPr lang="en-US" sz="2100" dirty="0" err="1">
                <a:solidFill>
                  <a:schemeClr val="accent1"/>
                </a:solidFill>
              </a:rPr>
              <a:t>Khwarazmians</a:t>
            </a:r>
            <a:r>
              <a:rPr lang="en-US" sz="2100" dirty="0">
                <a:solidFill>
                  <a:schemeClr val="accent1"/>
                </a:solidFill>
              </a:rPr>
              <a:t> declared independence, gained power to challenge the Kara Khitai and Seljuks.</a:t>
            </a:r>
          </a:p>
          <a:p>
            <a:pPr marL="342900" indent="-342900">
              <a:spcBef>
                <a:spcPts val="100"/>
              </a:spcBef>
              <a:spcAft>
                <a:spcPts val="100"/>
              </a:spcAft>
              <a:buFont typeface="Arial" panose="020B0604020202020204" pitchFamily="34" charset="0"/>
              <a:buChar char="•"/>
            </a:pPr>
            <a:r>
              <a:rPr lang="en-US" sz="2100" dirty="0">
                <a:solidFill>
                  <a:schemeClr val="accent1"/>
                </a:solidFill>
              </a:rPr>
              <a:t>In 1198, the Abbasid Caliph recognized Ala ad-Din </a:t>
            </a:r>
            <a:r>
              <a:rPr lang="en-US" sz="2100" dirty="0" err="1">
                <a:solidFill>
                  <a:schemeClr val="accent1"/>
                </a:solidFill>
              </a:rPr>
              <a:t>Takash</a:t>
            </a:r>
            <a:r>
              <a:rPr lang="en-US" sz="2100" dirty="0">
                <a:solidFill>
                  <a:schemeClr val="accent1"/>
                </a:solidFill>
              </a:rPr>
              <a:t> as the Sultan of Khorasan.</a:t>
            </a:r>
          </a:p>
          <a:p>
            <a:pPr marL="342900" indent="-342900">
              <a:spcBef>
                <a:spcPts val="100"/>
              </a:spcBef>
              <a:spcAft>
                <a:spcPts val="100"/>
              </a:spcAft>
              <a:buFont typeface="Arial" panose="020B0604020202020204" pitchFamily="34" charset="0"/>
              <a:buChar char="•"/>
            </a:pPr>
            <a:r>
              <a:rPr lang="en-US" sz="2100" dirty="0">
                <a:solidFill>
                  <a:schemeClr val="accent1"/>
                </a:solidFill>
              </a:rPr>
              <a:t>Ala ad-Din Muhammad II succeeded Ala ad-Din </a:t>
            </a:r>
            <a:r>
              <a:rPr lang="en-US" sz="2100" dirty="0" err="1">
                <a:solidFill>
                  <a:schemeClr val="accent1"/>
                </a:solidFill>
              </a:rPr>
              <a:t>Takash</a:t>
            </a:r>
            <a:r>
              <a:rPr lang="en-US" sz="2100" dirty="0">
                <a:solidFill>
                  <a:schemeClr val="accent1"/>
                </a:solidFill>
              </a:rPr>
              <a:t> in 1200, expanded west and south.</a:t>
            </a:r>
          </a:p>
          <a:p>
            <a:pPr marL="342900" indent="-342900">
              <a:spcBef>
                <a:spcPts val="100"/>
              </a:spcBef>
              <a:spcAft>
                <a:spcPts val="100"/>
              </a:spcAft>
              <a:buFont typeface="Arial" panose="020B0604020202020204" pitchFamily="34" charset="0"/>
              <a:buChar char="•"/>
            </a:pPr>
            <a:r>
              <a:rPr lang="en-US" sz="2100" dirty="0">
                <a:solidFill>
                  <a:schemeClr val="accent1"/>
                </a:solidFill>
              </a:rPr>
              <a:t>The Khwarazm Empire had a formidable cavalry and a period of growth, reaching its peak in 1212 under Shah Muhammad, conquering territories of the Kara Khitai.</a:t>
            </a:r>
          </a:p>
          <a:p>
            <a:pPr marL="342900" indent="-342900">
              <a:spcBef>
                <a:spcPts val="100"/>
              </a:spcBef>
              <a:spcAft>
                <a:spcPts val="100"/>
              </a:spcAft>
              <a:buFont typeface="Arial" panose="020B0604020202020204" pitchFamily="34" charset="0"/>
              <a:buChar char="•"/>
            </a:pPr>
            <a:r>
              <a:rPr lang="en-US" sz="2100" dirty="0">
                <a:solidFill>
                  <a:schemeClr val="accent1"/>
                </a:solidFill>
              </a:rPr>
              <a:t>However, starting in 1218, the </a:t>
            </a:r>
            <a:r>
              <a:rPr lang="en-US" sz="2100" dirty="0" err="1">
                <a:solidFill>
                  <a:schemeClr val="accent1"/>
                </a:solidFill>
              </a:rPr>
              <a:t>Khwarazmians</a:t>
            </a:r>
            <a:r>
              <a:rPr lang="en-US" sz="2100" dirty="0">
                <a:solidFill>
                  <a:schemeClr val="accent1"/>
                </a:solidFill>
              </a:rPr>
              <a:t> faced a looming threat </a:t>
            </a:r>
            <a:r>
              <a:rPr lang="en-US" sz="2100" b="1" dirty="0">
                <a:solidFill>
                  <a:schemeClr val="accent1"/>
                </a:solidFill>
              </a:rPr>
              <a:t>…  ?????????</a:t>
            </a:r>
            <a:endParaRPr lang="en-US" sz="2100" dirty="0">
              <a:solidFill>
                <a:schemeClr val="accent1"/>
              </a:solidFill>
            </a:endParaRPr>
          </a:p>
        </p:txBody>
      </p:sp>
      <p:sp>
        <p:nvSpPr>
          <p:cNvPr id="2" name="Action Button: Help 1">
            <a:hlinkClick r:id="" action="ppaction://noaction" highlightClick="1"/>
            <a:extLst>
              <a:ext uri="{FF2B5EF4-FFF2-40B4-BE49-F238E27FC236}">
                <a16:creationId xmlns:a16="http://schemas.microsoft.com/office/drawing/2014/main" id="{8C9625B8-837B-6438-097F-4DFA43550F5B}"/>
              </a:ext>
            </a:extLst>
          </p:cNvPr>
          <p:cNvSpPr/>
          <p:nvPr/>
        </p:nvSpPr>
        <p:spPr>
          <a:xfrm>
            <a:off x="4365280" y="4328351"/>
            <a:ext cx="3461439" cy="2357457"/>
          </a:xfrm>
          <a:prstGeom prst="actionButtonHelp">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69695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911C36C-2ABC-CB19-36F7-FDF5BDACB715}"/>
              </a:ext>
            </a:extLst>
          </p:cNvPr>
          <p:cNvPicPr>
            <a:picLocks noGrp="1" noChangeAspect="1"/>
          </p:cNvPicPr>
          <p:nvPr>
            <p:ph idx="1"/>
          </p:nvPr>
        </p:nvPicPr>
        <p:blipFill>
          <a:blip r:embed="rId2"/>
          <a:stretch>
            <a:fillRect/>
          </a:stretch>
        </p:blipFill>
        <p:spPr>
          <a:xfrm>
            <a:off x="1673119" y="36746"/>
            <a:ext cx="9084945" cy="6821254"/>
          </a:xfrm>
          <a:prstGeom prst="rect">
            <a:avLst/>
          </a:prstGeom>
        </p:spPr>
      </p:pic>
    </p:spTree>
    <p:extLst>
      <p:ext uri="{BB962C8B-B14F-4D97-AF65-F5344CB8AC3E}">
        <p14:creationId xmlns:p14="http://schemas.microsoft.com/office/powerpoint/2010/main" val="40517369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001C1-D792-DF76-0EE7-F73CA3989416}"/>
              </a:ext>
            </a:extLst>
          </p:cNvPr>
          <p:cNvSpPr>
            <a:spLocks noGrp="1"/>
          </p:cNvSpPr>
          <p:nvPr>
            <p:ph idx="1"/>
          </p:nvPr>
        </p:nvSpPr>
        <p:spPr>
          <a:xfrm>
            <a:off x="300672" y="2597722"/>
            <a:ext cx="2899728" cy="1483211"/>
          </a:xfrm>
        </p:spPr>
        <p:txBody>
          <a:bodyPr/>
          <a:lstStyle/>
          <a:p>
            <a:pPr marL="0" indent="0">
              <a:buNone/>
            </a:pPr>
            <a:r>
              <a:rPr lang="en-GB" dirty="0"/>
              <a:t>Both Empires were growing and expanding…</a:t>
            </a:r>
          </a:p>
        </p:txBody>
      </p:sp>
      <p:pic>
        <p:nvPicPr>
          <p:cNvPr id="4" name="Picture 3">
            <a:extLst>
              <a:ext uri="{FF2B5EF4-FFF2-40B4-BE49-F238E27FC236}">
                <a16:creationId xmlns:a16="http://schemas.microsoft.com/office/drawing/2014/main" id="{69919E32-A1DA-CBD1-D849-69B7C12DE4AE}"/>
              </a:ext>
            </a:extLst>
          </p:cNvPr>
          <p:cNvPicPr>
            <a:picLocks noChangeAspect="1"/>
          </p:cNvPicPr>
          <p:nvPr/>
        </p:nvPicPr>
        <p:blipFill>
          <a:blip r:embed="rId2"/>
          <a:stretch>
            <a:fillRect/>
          </a:stretch>
        </p:blipFill>
        <p:spPr>
          <a:xfrm>
            <a:off x="3320770" y="161237"/>
            <a:ext cx="8740763" cy="6535525"/>
          </a:xfrm>
          <a:prstGeom prst="rect">
            <a:avLst/>
          </a:prstGeom>
        </p:spPr>
      </p:pic>
    </p:spTree>
    <p:extLst>
      <p:ext uri="{BB962C8B-B14F-4D97-AF65-F5344CB8AC3E}">
        <p14:creationId xmlns:p14="http://schemas.microsoft.com/office/powerpoint/2010/main" val="1457545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EB216F-F0B5-6DA6-5E8D-065B74A3B3D1}"/>
              </a:ext>
            </a:extLst>
          </p:cNvPr>
          <p:cNvSpPr>
            <a:spLocks noGrp="1"/>
          </p:cNvSpPr>
          <p:nvPr>
            <p:ph idx="1"/>
          </p:nvPr>
        </p:nvSpPr>
        <p:spPr>
          <a:xfrm>
            <a:off x="431743" y="1009636"/>
            <a:ext cx="5818483" cy="4195481"/>
          </a:xfrm>
        </p:spPr>
        <p:txBody>
          <a:bodyPr/>
          <a:lstStyle/>
          <a:p>
            <a:pPr marL="0" indent="0">
              <a:spcBef>
                <a:spcPts val="100"/>
              </a:spcBef>
              <a:spcAft>
                <a:spcPts val="100"/>
              </a:spcAft>
              <a:buNone/>
            </a:pPr>
            <a:r>
              <a:rPr lang="en-GB" dirty="0">
                <a:solidFill>
                  <a:schemeClr val="accent1"/>
                </a:solidFill>
              </a:rPr>
              <a:t>As a point of interest, these events were taking place at the same time as the </a:t>
            </a:r>
            <a:r>
              <a:rPr lang="en-GB" dirty="0" err="1">
                <a:solidFill>
                  <a:schemeClr val="accent1"/>
                </a:solidFill>
              </a:rPr>
              <a:t>Kayi</a:t>
            </a:r>
            <a:r>
              <a:rPr lang="en-GB" dirty="0">
                <a:solidFill>
                  <a:schemeClr val="accent1"/>
                </a:solidFill>
              </a:rPr>
              <a:t> tribe was migrating from Central Asia to Anatolia</a:t>
            </a: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pic>
        <p:nvPicPr>
          <p:cNvPr id="4" name="Picture 3">
            <a:extLst>
              <a:ext uri="{FF2B5EF4-FFF2-40B4-BE49-F238E27FC236}">
                <a16:creationId xmlns:a16="http://schemas.microsoft.com/office/drawing/2014/main" id="{2D28A2C0-E5BE-57A2-60EF-37795AED90D3}"/>
              </a:ext>
            </a:extLst>
          </p:cNvPr>
          <p:cNvPicPr>
            <a:picLocks noChangeAspect="1"/>
          </p:cNvPicPr>
          <p:nvPr/>
        </p:nvPicPr>
        <p:blipFill>
          <a:blip r:embed="rId2"/>
          <a:stretch>
            <a:fillRect/>
          </a:stretch>
        </p:blipFill>
        <p:spPr>
          <a:xfrm>
            <a:off x="431743" y="3107377"/>
            <a:ext cx="5510029" cy="3099391"/>
          </a:xfrm>
          <a:prstGeom prst="rect">
            <a:avLst/>
          </a:prstGeom>
        </p:spPr>
      </p:pic>
      <p:pic>
        <p:nvPicPr>
          <p:cNvPr id="5" name="Picture 4">
            <a:extLst>
              <a:ext uri="{FF2B5EF4-FFF2-40B4-BE49-F238E27FC236}">
                <a16:creationId xmlns:a16="http://schemas.microsoft.com/office/drawing/2014/main" id="{4831D8BC-F818-2295-6EB5-195F536A3BB6}"/>
              </a:ext>
            </a:extLst>
          </p:cNvPr>
          <p:cNvPicPr>
            <a:picLocks noChangeAspect="1"/>
          </p:cNvPicPr>
          <p:nvPr/>
        </p:nvPicPr>
        <p:blipFill>
          <a:blip r:embed="rId3"/>
          <a:stretch>
            <a:fillRect/>
          </a:stretch>
        </p:blipFill>
        <p:spPr>
          <a:xfrm>
            <a:off x="6267191" y="622004"/>
            <a:ext cx="5613991" cy="5613991"/>
          </a:xfrm>
          <a:prstGeom prst="rect">
            <a:avLst/>
          </a:prstGeom>
        </p:spPr>
      </p:pic>
    </p:spTree>
    <p:extLst>
      <p:ext uri="{BB962C8B-B14F-4D97-AF65-F5344CB8AC3E}">
        <p14:creationId xmlns:p14="http://schemas.microsoft.com/office/powerpoint/2010/main" val="1530670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1650131" cy="769441"/>
          </a:xfrm>
          <a:prstGeom prst="rect">
            <a:avLst/>
          </a:prstGeom>
          <a:noFill/>
        </p:spPr>
        <p:txBody>
          <a:bodyPr wrap="square" lIns="91440" tIns="45720" rIns="91440" bIns="45720" rtlCol="0">
            <a:spAutoFit/>
          </a:bodyPr>
          <a:lstStyle/>
          <a:p>
            <a:r>
              <a:rPr lang="en-US" sz="4400" b="1" dirty="0" err="1">
                <a:solidFill>
                  <a:srgbClr val="52291E"/>
                </a:solidFill>
                <a:latin typeface="Berkshire Swash" panose="02000505000000020003" pitchFamily="2" charset="0"/>
              </a:rPr>
              <a:t>Khwarazmians</a:t>
            </a:r>
            <a:r>
              <a:rPr lang="en-US" sz="4400" b="1" dirty="0">
                <a:solidFill>
                  <a:srgbClr val="52291E"/>
                </a:solidFill>
                <a:latin typeface="Berkshire Swash" panose="02000505000000020003" pitchFamily="2" charset="0"/>
              </a:rPr>
              <a:t> (1077–1231)</a:t>
            </a:r>
          </a:p>
        </p:txBody>
      </p:sp>
      <p:sp>
        <p:nvSpPr>
          <p:cNvPr id="10" name="TextBox 9"/>
          <p:cNvSpPr txBox="1"/>
          <p:nvPr/>
        </p:nvSpPr>
        <p:spPr>
          <a:xfrm>
            <a:off x="0" y="611072"/>
            <a:ext cx="12070080" cy="6242735"/>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100" dirty="0">
                <a:solidFill>
                  <a:schemeClr val="accent1">
                    <a:lumMod val="60000"/>
                    <a:lumOff val="40000"/>
                  </a:schemeClr>
                </a:solidFill>
              </a:rPr>
              <a:t>In 1077, the Seljuks appointed </a:t>
            </a:r>
            <a:r>
              <a:rPr lang="en-US" sz="2100" dirty="0" err="1">
                <a:solidFill>
                  <a:schemeClr val="accent1">
                    <a:lumMod val="60000"/>
                    <a:lumOff val="40000"/>
                  </a:schemeClr>
                </a:solidFill>
              </a:rPr>
              <a:t>Anush</a:t>
            </a:r>
            <a:r>
              <a:rPr lang="en-US" sz="2100" dirty="0">
                <a:solidFill>
                  <a:schemeClr val="accent1">
                    <a:lumMod val="60000"/>
                    <a:lumOff val="40000"/>
                  </a:schemeClr>
                </a:solidFill>
              </a:rPr>
              <a:t> </a:t>
            </a:r>
            <a:r>
              <a:rPr lang="en-US" sz="2100" dirty="0" err="1">
                <a:solidFill>
                  <a:schemeClr val="accent1">
                    <a:lumMod val="60000"/>
                    <a:lumOff val="40000"/>
                  </a:schemeClr>
                </a:solidFill>
              </a:rPr>
              <a:t>Tigin</a:t>
            </a:r>
            <a:r>
              <a:rPr lang="en-US" sz="2100" dirty="0">
                <a:solidFill>
                  <a:schemeClr val="accent1">
                    <a:lumMod val="60000"/>
                    <a:lumOff val="40000"/>
                  </a:schemeClr>
                </a:solidFill>
              </a:rPr>
              <a:t> as governor of Khwarazm; In 1141, a joint Seljuk and </a:t>
            </a:r>
            <a:r>
              <a:rPr lang="en-US" sz="2100" dirty="0" err="1">
                <a:solidFill>
                  <a:schemeClr val="accent1">
                    <a:lumMod val="60000"/>
                    <a:lumOff val="40000"/>
                  </a:schemeClr>
                </a:solidFill>
              </a:rPr>
              <a:t>Khwarazmian</a:t>
            </a:r>
            <a:r>
              <a:rPr lang="en-US" sz="2100" dirty="0">
                <a:solidFill>
                  <a:schemeClr val="accent1">
                    <a:lumMod val="60000"/>
                    <a:lumOff val="40000"/>
                  </a:schemeClr>
                </a:solidFill>
              </a:rPr>
              <a:t> army was defeated by the Kara Khitai, making Khwarazm a vassal</a:t>
            </a:r>
          </a:p>
          <a:p>
            <a:pPr marL="342900" indent="-342900">
              <a:spcBef>
                <a:spcPts val="100"/>
              </a:spcBef>
              <a:spcAft>
                <a:spcPts val="100"/>
              </a:spcAft>
              <a:buFont typeface="Arial" panose="020B0604020202020204" pitchFamily="34" charset="0"/>
              <a:buChar char="•"/>
            </a:pPr>
            <a:r>
              <a:rPr lang="en-US" sz="2100" dirty="0">
                <a:solidFill>
                  <a:schemeClr val="accent1">
                    <a:lumMod val="60000"/>
                    <a:lumOff val="40000"/>
                  </a:schemeClr>
                </a:solidFill>
              </a:rPr>
              <a:t>After Seljuk </a:t>
            </a:r>
            <a:r>
              <a:rPr lang="en-US" sz="2100" dirty="0" err="1">
                <a:solidFill>
                  <a:schemeClr val="accent1">
                    <a:lumMod val="60000"/>
                    <a:lumOff val="40000"/>
                  </a:schemeClr>
                </a:solidFill>
              </a:rPr>
              <a:t>Sanjar's</a:t>
            </a:r>
            <a:r>
              <a:rPr lang="en-US" sz="2100" dirty="0">
                <a:solidFill>
                  <a:schemeClr val="accent1">
                    <a:lumMod val="60000"/>
                    <a:lumOff val="40000"/>
                  </a:schemeClr>
                </a:solidFill>
              </a:rPr>
              <a:t> death in 1156, the Khwarazm-Shahs expanded southward</a:t>
            </a:r>
          </a:p>
          <a:p>
            <a:pPr marL="342900" indent="-342900">
              <a:spcBef>
                <a:spcPts val="100"/>
              </a:spcBef>
              <a:spcAft>
                <a:spcPts val="100"/>
              </a:spcAft>
              <a:buFont typeface="Arial" panose="020B0604020202020204" pitchFamily="34" charset="0"/>
              <a:buChar char="•"/>
            </a:pPr>
            <a:r>
              <a:rPr lang="en-US" sz="2100" dirty="0">
                <a:solidFill>
                  <a:schemeClr val="accent1">
                    <a:lumMod val="60000"/>
                    <a:lumOff val="40000"/>
                  </a:schemeClr>
                </a:solidFill>
              </a:rPr>
              <a:t>Khwarazm ruler Ala ad-Din </a:t>
            </a:r>
            <a:r>
              <a:rPr lang="en-US" sz="2100" dirty="0" err="1">
                <a:solidFill>
                  <a:schemeClr val="accent1">
                    <a:lumMod val="60000"/>
                    <a:lumOff val="40000"/>
                  </a:schemeClr>
                </a:solidFill>
              </a:rPr>
              <a:t>Takash</a:t>
            </a:r>
            <a:r>
              <a:rPr lang="en-US" sz="2100" dirty="0">
                <a:solidFill>
                  <a:schemeClr val="accent1">
                    <a:lumMod val="60000"/>
                    <a:lumOff val="40000"/>
                  </a:schemeClr>
                </a:solidFill>
              </a:rPr>
              <a:t> defeated </a:t>
            </a:r>
            <a:r>
              <a:rPr lang="en-US" sz="2100" dirty="0" err="1">
                <a:solidFill>
                  <a:schemeClr val="accent1">
                    <a:lumMod val="60000"/>
                    <a:lumOff val="40000"/>
                  </a:schemeClr>
                </a:solidFill>
              </a:rPr>
              <a:t>Tughrul</a:t>
            </a:r>
            <a:r>
              <a:rPr lang="en-US" sz="2100" dirty="0">
                <a:solidFill>
                  <a:schemeClr val="accent1">
                    <a:lumMod val="60000"/>
                    <a:lumOff val="40000"/>
                  </a:schemeClr>
                </a:solidFill>
              </a:rPr>
              <a:t> III in 1172 and expanded his territory.</a:t>
            </a:r>
          </a:p>
          <a:p>
            <a:pPr marL="342900" indent="-342900">
              <a:spcBef>
                <a:spcPts val="100"/>
              </a:spcBef>
              <a:spcAft>
                <a:spcPts val="100"/>
              </a:spcAft>
              <a:buFont typeface="Arial" panose="020B0604020202020204" pitchFamily="34" charset="0"/>
              <a:buChar char="•"/>
            </a:pPr>
            <a:r>
              <a:rPr lang="en-US" sz="2100" dirty="0" err="1">
                <a:solidFill>
                  <a:schemeClr val="accent1">
                    <a:lumMod val="60000"/>
                    <a:lumOff val="40000"/>
                  </a:schemeClr>
                </a:solidFill>
              </a:rPr>
              <a:t>Khwarazmians</a:t>
            </a:r>
            <a:r>
              <a:rPr lang="en-US" sz="2100" dirty="0">
                <a:solidFill>
                  <a:schemeClr val="accent1">
                    <a:lumMod val="60000"/>
                    <a:lumOff val="40000"/>
                  </a:schemeClr>
                </a:solidFill>
              </a:rPr>
              <a:t> declared independence, gained power to challenge the Kara Khitai and Seljuks.</a:t>
            </a:r>
          </a:p>
          <a:p>
            <a:pPr marL="342900" indent="-342900">
              <a:spcBef>
                <a:spcPts val="100"/>
              </a:spcBef>
              <a:spcAft>
                <a:spcPts val="100"/>
              </a:spcAft>
              <a:buFont typeface="Arial" panose="020B0604020202020204" pitchFamily="34" charset="0"/>
              <a:buChar char="•"/>
            </a:pPr>
            <a:r>
              <a:rPr lang="en-US" sz="2100" dirty="0">
                <a:solidFill>
                  <a:schemeClr val="accent1">
                    <a:lumMod val="60000"/>
                    <a:lumOff val="40000"/>
                  </a:schemeClr>
                </a:solidFill>
              </a:rPr>
              <a:t>In 1198, the Abbasid Caliph recognized Ala ad-Din </a:t>
            </a:r>
            <a:r>
              <a:rPr lang="en-US" sz="2100" dirty="0" err="1">
                <a:solidFill>
                  <a:schemeClr val="accent1">
                    <a:lumMod val="60000"/>
                    <a:lumOff val="40000"/>
                  </a:schemeClr>
                </a:solidFill>
              </a:rPr>
              <a:t>Takash</a:t>
            </a:r>
            <a:r>
              <a:rPr lang="en-US" sz="2100" dirty="0">
                <a:solidFill>
                  <a:schemeClr val="accent1">
                    <a:lumMod val="60000"/>
                    <a:lumOff val="40000"/>
                  </a:schemeClr>
                </a:solidFill>
              </a:rPr>
              <a:t> as the Sultan of Khorasan.</a:t>
            </a:r>
          </a:p>
          <a:p>
            <a:pPr marL="342900" indent="-342900">
              <a:spcBef>
                <a:spcPts val="100"/>
              </a:spcBef>
              <a:spcAft>
                <a:spcPts val="100"/>
              </a:spcAft>
              <a:buFont typeface="Arial" panose="020B0604020202020204" pitchFamily="34" charset="0"/>
              <a:buChar char="•"/>
            </a:pPr>
            <a:r>
              <a:rPr lang="en-US" sz="2100" dirty="0">
                <a:solidFill>
                  <a:schemeClr val="accent1">
                    <a:lumMod val="60000"/>
                    <a:lumOff val="40000"/>
                  </a:schemeClr>
                </a:solidFill>
              </a:rPr>
              <a:t>Ala ad-Din Muhammad II succeeded Ala ad-Din </a:t>
            </a:r>
            <a:r>
              <a:rPr lang="en-US" sz="2100" dirty="0" err="1">
                <a:solidFill>
                  <a:schemeClr val="accent1">
                    <a:lumMod val="60000"/>
                    <a:lumOff val="40000"/>
                  </a:schemeClr>
                </a:solidFill>
              </a:rPr>
              <a:t>Takash</a:t>
            </a:r>
            <a:r>
              <a:rPr lang="en-US" sz="2100" dirty="0">
                <a:solidFill>
                  <a:schemeClr val="accent1">
                    <a:lumMod val="60000"/>
                    <a:lumOff val="40000"/>
                  </a:schemeClr>
                </a:solidFill>
              </a:rPr>
              <a:t> in 1200, expanded west and south.</a:t>
            </a:r>
          </a:p>
          <a:p>
            <a:pPr marL="342900" indent="-342900">
              <a:spcBef>
                <a:spcPts val="100"/>
              </a:spcBef>
              <a:spcAft>
                <a:spcPts val="100"/>
              </a:spcAft>
              <a:buFont typeface="Arial" panose="020B0604020202020204" pitchFamily="34" charset="0"/>
              <a:buChar char="•"/>
            </a:pPr>
            <a:r>
              <a:rPr lang="en-US" sz="2100" dirty="0">
                <a:solidFill>
                  <a:schemeClr val="accent1">
                    <a:lumMod val="60000"/>
                    <a:lumOff val="40000"/>
                  </a:schemeClr>
                </a:solidFill>
              </a:rPr>
              <a:t>The Khwarazm Empire had a formidable cavalry and a period of growth, reaching its peak in 1212 under Shah Muhammad, conquering territories of the Kara Khitai.</a:t>
            </a:r>
          </a:p>
          <a:p>
            <a:pPr marL="342900" indent="-342900">
              <a:spcBef>
                <a:spcPts val="100"/>
              </a:spcBef>
              <a:spcAft>
                <a:spcPts val="100"/>
              </a:spcAft>
              <a:buFont typeface="Arial" panose="020B0604020202020204" pitchFamily="34" charset="0"/>
              <a:buChar char="•"/>
            </a:pPr>
            <a:r>
              <a:rPr lang="en-US" sz="2100" dirty="0">
                <a:solidFill>
                  <a:schemeClr val="accent1">
                    <a:lumMod val="60000"/>
                    <a:lumOff val="40000"/>
                  </a:schemeClr>
                </a:solidFill>
              </a:rPr>
              <a:t>However, starting in 1218, the </a:t>
            </a:r>
            <a:r>
              <a:rPr lang="en-US" sz="2100" dirty="0" err="1">
                <a:solidFill>
                  <a:schemeClr val="accent1">
                    <a:lumMod val="60000"/>
                    <a:lumOff val="40000"/>
                  </a:schemeClr>
                </a:solidFill>
              </a:rPr>
              <a:t>Khwarazmians</a:t>
            </a:r>
            <a:r>
              <a:rPr lang="en-US" sz="2100" dirty="0">
                <a:solidFill>
                  <a:schemeClr val="accent1">
                    <a:lumMod val="60000"/>
                    <a:lumOff val="40000"/>
                  </a:schemeClr>
                </a:solidFill>
              </a:rPr>
              <a:t> faced a looming threat </a:t>
            </a:r>
            <a:r>
              <a:rPr lang="en-US" sz="2100" b="1" dirty="0">
                <a:solidFill>
                  <a:schemeClr val="accent1">
                    <a:lumMod val="60000"/>
                    <a:lumOff val="40000"/>
                  </a:schemeClr>
                </a:solidFill>
              </a:rPr>
              <a:t>– </a:t>
            </a:r>
            <a:r>
              <a:rPr lang="en-US" sz="2100" b="1" dirty="0">
                <a:solidFill>
                  <a:schemeClr val="accent1"/>
                </a:solidFill>
              </a:rPr>
              <a:t>The Mongols</a:t>
            </a:r>
          </a:p>
          <a:p>
            <a:pPr marL="342900" indent="-342900">
              <a:spcBef>
                <a:spcPts val="100"/>
              </a:spcBef>
              <a:spcAft>
                <a:spcPts val="100"/>
              </a:spcAft>
              <a:buFont typeface="Arial" panose="020B0604020202020204" pitchFamily="34" charset="0"/>
              <a:buChar char="•"/>
            </a:pPr>
            <a:r>
              <a:rPr lang="en-US" sz="2100" dirty="0">
                <a:solidFill>
                  <a:schemeClr val="accent1"/>
                </a:solidFill>
              </a:rPr>
              <a:t>Ala ad-Din Muhammad's son, Jalal ad-Din, resisted them, rallying support, winning battles.</a:t>
            </a:r>
          </a:p>
          <a:p>
            <a:pPr marL="342900" indent="-342900">
              <a:spcBef>
                <a:spcPts val="100"/>
              </a:spcBef>
              <a:spcAft>
                <a:spcPts val="100"/>
              </a:spcAft>
              <a:buFont typeface="Arial" panose="020B0604020202020204" pitchFamily="34" charset="0"/>
              <a:buChar char="•"/>
            </a:pPr>
            <a:r>
              <a:rPr lang="en-US" sz="2100" dirty="0">
                <a:solidFill>
                  <a:schemeClr val="accent1"/>
                </a:solidFill>
              </a:rPr>
              <a:t>The Mongols (Genghis Khan and later </a:t>
            </a:r>
            <a:r>
              <a:rPr lang="en-US" sz="2100" dirty="0" err="1">
                <a:solidFill>
                  <a:schemeClr val="accent1"/>
                </a:solidFill>
              </a:rPr>
              <a:t>Bajju</a:t>
            </a:r>
            <a:r>
              <a:rPr lang="en-US" sz="2100" dirty="0">
                <a:solidFill>
                  <a:schemeClr val="accent1"/>
                </a:solidFill>
              </a:rPr>
              <a:t> Noyan), invaded Khorasan, weakening him</a:t>
            </a:r>
          </a:p>
          <a:p>
            <a:pPr marL="342900" indent="-342900">
              <a:spcBef>
                <a:spcPts val="100"/>
              </a:spcBef>
              <a:spcAft>
                <a:spcPts val="100"/>
              </a:spcAft>
              <a:buFont typeface="Arial" panose="020B0604020202020204" pitchFamily="34" charset="0"/>
              <a:buChar char="•"/>
            </a:pPr>
            <a:r>
              <a:rPr lang="en-US" sz="2100" dirty="0">
                <a:solidFill>
                  <a:schemeClr val="accent1"/>
                </a:solidFill>
              </a:rPr>
              <a:t>Seljuk Sultan </a:t>
            </a:r>
            <a:r>
              <a:rPr lang="en-US" sz="2100" dirty="0" err="1">
                <a:solidFill>
                  <a:schemeClr val="accent1"/>
                </a:solidFill>
              </a:rPr>
              <a:t>Kayqubad</a:t>
            </a:r>
            <a:r>
              <a:rPr lang="en-US" sz="2100" dirty="0">
                <a:solidFill>
                  <a:schemeClr val="accent1"/>
                </a:solidFill>
              </a:rPr>
              <a:t> I and Ayyubids allied against Jalal ad-Din in 1230 at the Battle of </a:t>
            </a:r>
            <a:r>
              <a:rPr lang="en-US" sz="2100" dirty="0" err="1">
                <a:solidFill>
                  <a:schemeClr val="accent1"/>
                </a:solidFill>
              </a:rPr>
              <a:t>Yassicemen</a:t>
            </a:r>
            <a:r>
              <a:rPr lang="en-US" sz="2100" dirty="0">
                <a:solidFill>
                  <a:schemeClr val="accent1"/>
                </a:solidFill>
              </a:rPr>
              <a:t>. (</a:t>
            </a:r>
            <a:r>
              <a:rPr lang="en-US" sz="2100" b="1" i="1" dirty="0" err="1">
                <a:solidFill>
                  <a:schemeClr val="accent1"/>
                </a:solidFill>
              </a:rPr>
              <a:t>Ertugrul</a:t>
            </a:r>
            <a:r>
              <a:rPr lang="en-US" sz="2100" b="1" i="1" dirty="0">
                <a:solidFill>
                  <a:schemeClr val="accent1"/>
                </a:solidFill>
              </a:rPr>
              <a:t> Ghazi fought with his Alps in this battle</a:t>
            </a:r>
            <a:r>
              <a:rPr lang="en-US" sz="2100" dirty="0">
                <a:solidFill>
                  <a:schemeClr val="accent1"/>
                </a:solidFill>
              </a:rPr>
              <a:t>)</a:t>
            </a:r>
          </a:p>
          <a:p>
            <a:pPr marL="342900" indent="-342900">
              <a:spcBef>
                <a:spcPts val="100"/>
              </a:spcBef>
              <a:spcAft>
                <a:spcPts val="100"/>
              </a:spcAft>
              <a:buFont typeface="Arial" panose="020B0604020202020204" pitchFamily="34" charset="0"/>
              <a:buChar char="•"/>
            </a:pPr>
            <a:r>
              <a:rPr lang="en-US" sz="2100" dirty="0">
                <a:solidFill>
                  <a:schemeClr val="accent1"/>
                </a:solidFill>
              </a:rPr>
              <a:t>The Mongols launched another attack on Jalal ad-Din, who was eventually defeated</a:t>
            </a:r>
          </a:p>
          <a:p>
            <a:pPr marL="342900" indent="-342900">
              <a:spcBef>
                <a:spcPts val="100"/>
              </a:spcBef>
              <a:spcAft>
                <a:spcPts val="100"/>
              </a:spcAft>
              <a:buFont typeface="Arial" panose="020B0604020202020204" pitchFamily="34" charset="0"/>
              <a:buChar char="•"/>
            </a:pPr>
            <a:r>
              <a:rPr lang="en-US" sz="2100" dirty="0">
                <a:solidFill>
                  <a:schemeClr val="accent1"/>
                </a:solidFill>
              </a:rPr>
              <a:t>Jalal ad-Din was killed in 1231, marking the end of the </a:t>
            </a:r>
            <a:r>
              <a:rPr lang="en-US" sz="2100" dirty="0" err="1">
                <a:solidFill>
                  <a:schemeClr val="accent1"/>
                </a:solidFill>
              </a:rPr>
              <a:t>Khwarazmian</a:t>
            </a:r>
            <a:r>
              <a:rPr lang="en-US" sz="2100" dirty="0">
                <a:solidFill>
                  <a:schemeClr val="accent1"/>
                </a:solidFill>
              </a:rPr>
              <a:t> Empire.</a:t>
            </a:r>
          </a:p>
          <a:p>
            <a:pPr marL="342900" indent="-342900">
              <a:spcBef>
                <a:spcPts val="100"/>
              </a:spcBef>
              <a:spcAft>
                <a:spcPts val="100"/>
              </a:spcAft>
              <a:buFont typeface="Arial" panose="020B0604020202020204" pitchFamily="34" charset="0"/>
              <a:buChar char="•"/>
            </a:pPr>
            <a:r>
              <a:rPr lang="en-US" sz="2100" dirty="0">
                <a:solidFill>
                  <a:schemeClr val="accent1"/>
                </a:solidFill>
              </a:rPr>
              <a:t>In 1244, the </a:t>
            </a:r>
            <a:r>
              <a:rPr lang="en-US" sz="2100" dirty="0" err="1">
                <a:solidFill>
                  <a:schemeClr val="accent1"/>
                </a:solidFill>
              </a:rPr>
              <a:t>Khwarazmiyya</a:t>
            </a:r>
            <a:r>
              <a:rPr lang="en-US" sz="2100" dirty="0">
                <a:solidFill>
                  <a:schemeClr val="accent1"/>
                </a:solidFill>
              </a:rPr>
              <a:t>, </a:t>
            </a:r>
            <a:r>
              <a:rPr lang="en-US" sz="2100" dirty="0" err="1">
                <a:solidFill>
                  <a:schemeClr val="accent1"/>
                </a:solidFill>
              </a:rPr>
              <a:t>Khwarazmian</a:t>
            </a:r>
            <a:r>
              <a:rPr lang="en-US" sz="2100" dirty="0">
                <a:solidFill>
                  <a:schemeClr val="accent1"/>
                </a:solidFill>
              </a:rPr>
              <a:t> Turk mercenaries took over Jerusalem which was under the Franks since the 6</a:t>
            </a:r>
            <a:r>
              <a:rPr lang="en-US" sz="2100" baseline="30000" dirty="0">
                <a:solidFill>
                  <a:schemeClr val="accent1"/>
                </a:solidFill>
              </a:rPr>
              <a:t>th</a:t>
            </a:r>
            <a:r>
              <a:rPr lang="en-US" sz="2100" dirty="0">
                <a:solidFill>
                  <a:schemeClr val="accent1"/>
                </a:solidFill>
              </a:rPr>
              <a:t> Crusade in 1229</a:t>
            </a:r>
          </a:p>
        </p:txBody>
      </p:sp>
    </p:spTree>
    <p:extLst>
      <p:ext uri="{BB962C8B-B14F-4D97-AF65-F5344CB8AC3E}">
        <p14:creationId xmlns:p14="http://schemas.microsoft.com/office/powerpoint/2010/main" val="300011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31D26F-430B-C434-DB5F-CE26B0A21BB8}"/>
              </a:ext>
            </a:extLst>
          </p:cNvPr>
          <p:cNvPicPr>
            <a:picLocks noChangeAspect="1"/>
          </p:cNvPicPr>
          <p:nvPr/>
        </p:nvPicPr>
        <p:blipFill>
          <a:blip r:embed="rId2"/>
          <a:stretch>
            <a:fillRect/>
          </a:stretch>
        </p:blipFill>
        <p:spPr>
          <a:xfrm>
            <a:off x="0" y="243840"/>
            <a:ext cx="12172554" cy="6360160"/>
          </a:xfrm>
          <a:prstGeom prst="rect">
            <a:avLst/>
          </a:prstGeom>
        </p:spPr>
      </p:pic>
    </p:spTree>
    <p:extLst>
      <p:ext uri="{BB962C8B-B14F-4D97-AF65-F5344CB8AC3E}">
        <p14:creationId xmlns:p14="http://schemas.microsoft.com/office/powerpoint/2010/main" val="12620102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920" y="0"/>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Ayyubids (1171–1260) </a:t>
            </a:r>
          </a:p>
        </p:txBody>
      </p:sp>
      <p:sp>
        <p:nvSpPr>
          <p:cNvPr id="10" name="TextBox 9"/>
          <p:cNvSpPr txBox="1"/>
          <p:nvPr/>
        </p:nvSpPr>
        <p:spPr>
          <a:xfrm>
            <a:off x="121920" y="779413"/>
            <a:ext cx="11934613" cy="5816977"/>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100" dirty="0">
                <a:solidFill>
                  <a:schemeClr val="accent1"/>
                </a:solidFill>
              </a:rPr>
              <a:t>The Ayyubid dynasty was founded by Salahuddin (Salah ad-Din Yusuf ibn Ayyub) in the 12</a:t>
            </a:r>
            <a:r>
              <a:rPr lang="en-US" sz="2100" baseline="30000" dirty="0">
                <a:solidFill>
                  <a:schemeClr val="accent1"/>
                </a:solidFill>
              </a:rPr>
              <a:t>th</a:t>
            </a:r>
            <a:r>
              <a:rPr lang="en-US" sz="2100" dirty="0">
                <a:solidFill>
                  <a:schemeClr val="accent1"/>
                </a:solidFill>
              </a:rPr>
              <a:t> century.</a:t>
            </a:r>
          </a:p>
          <a:p>
            <a:pPr marL="342900" indent="-342900">
              <a:spcBef>
                <a:spcPts val="100"/>
              </a:spcBef>
              <a:spcAft>
                <a:spcPts val="100"/>
              </a:spcAft>
              <a:buFont typeface="Arial" panose="020B0604020202020204" pitchFamily="34" charset="0"/>
              <a:buChar char="•"/>
            </a:pPr>
            <a:r>
              <a:rPr lang="en-US" sz="2100" dirty="0">
                <a:solidFill>
                  <a:schemeClr val="accent1"/>
                </a:solidFill>
              </a:rPr>
              <a:t>Salahuddin, a skilled military leader and statesman, rose to prominence during the Crusades.</a:t>
            </a:r>
          </a:p>
          <a:p>
            <a:pPr marL="342900" indent="-342900">
              <a:spcBef>
                <a:spcPts val="100"/>
              </a:spcBef>
              <a:spcAft>
                <a:spcPts val="100"/>
              </a:spcAft>
              <a:buFont typeface="Arial" panose="020B0604020202020204" pitchFamily="34" charset="0"/>
              <a:buChar char="•"/>
            </a:pPr>
            <a:r>
              <a:rPr lang="en-US" sz="2100" dirty="0">
                <a:solidFill>
                  <a:schemeClr val="accent1"/>
                </a:solidFill>
              </a:rPr>
              <a:t>He recaptured Jerusalem from the Crusaders in 1187, gaining fame and consolidating Ayyubid power. (In 1099, during the First Crusade, Jerusalem had been captured by the Crusaders.)</a:t>
            </a:r>
          </a:p>
          <a:p>
            <a:pPr marL="342900" indent="-342900">
              <a:spcBef>
                <a:spcPts val="100"/>
              </a:spcBef>
              <a:spcAft>
                <a:spcPts val="100"/>
              </a:spcAft>
              <a:buFont typeface="Arial" panose="020B0604020202020204" pitchFamily="34" charset="0"/>
              <a:buChar char="•"/>
            </a:pPr>
            <a:r>
              <a:rPr lang="en-US" sz="2100" dirty="0">
                <a:solidFill>
                  <a:schemeClr val="accent1"/>
                </a:solidFill>
              </a:rPr>
              <a:t>The Ayyubids ruled over various parts of the Middle East, including Egypt, Syria, Yemen, and parts of modern-day Iraq and Jordan.</a:t>
            </a:r>
          </a:p>
          <a:p>
            <a:pPr marL="342900" indent="-342900">
              <a:spcBef>
                <a:spcPts val="100"/>
              </a:spcBef>
              <a:spcAft>
                <a:spcPts val="100"/>
              </a:spcAft>
              <a:buFont typeface="Arial" panose="020B0604020202020204" pitchFamily="34" charset="0"/>
              <a:buChar char="•"/>
            </a:pPr>
            <a:r>
              <a:rPr lang="en-US" sz="2100" dirty="0">
                <a:solidFill>
                  <a:schemeClr val="accent1"/>
                </a:solidFill>
              </a:rPr>
              <a:t>The Ayyubids are known for their relatively tolerant and just rule, respecting the rights of various religious and ethnic groups under their domain.</a:t>
            </a:r>
          </a:p>
          <a:p>
            <a:pPr marL="342900" indent="-342900">
              <a:spcBef>
                <a:spcPts val="100"/>
              </a:spcBef>
              <a:spcAft>
                <a:spcPts val="100"/>
              </a:spcAft>
              <a:buFont typeface="Arial" panose="020B0604020202020204" pitchFamily="34" charset="0"/>
              <a:buChar char="•"/>
            </a:pPr>
            <a:r>
              <a:rPr lang="en-US" sz="2100" dirty="0">
                <a:solidFill>
                  <a:schemeClr val="accent1"/>
                </a:solidFill>
              </a:rPr>
              <a:t>The Ayyubid dynasty gradually fragmented after Saladin's death in 1193. </a:t>
            </a:r>
          </a:p>
          <a:p>
            <a:pPr marL="342900" indent="-342900">
              <a:spcBef>
                <a:spcPts val="100"/>
              </a:spcBef>
              <a:spcAft>
                <a:spcPts val="100"/>
              </a:spcAft>
              <a:buFont typeface="Arial" panose="020B0604020202020204" pitchFamily="34" charset="0"/>
              <a:buChar char="•"/>
            </a:pPr>
            <a:r>
              <a:rPr lang="en-US" sz="2100" dirty="0">
                <a:solidFill>
                  <a:schemeClr val="accent1"/>
                </a:solidFill>
              </a:rPr>
              <a:t>5th Crusade (1217-1221) and 6th Crusade (1228-1229) took place.</a:t>
            </a:r>
          </a:p>
          <a:p>
            <a:pPr marL="342900" indent="-342900">
              <a:spcBef>
                <a:spcPts val="100"/>
              </a:spcBef>
              <a:spcAft>
                <a:spcPts val="100"/>
              </a:spcAft>
              <a:buFont typeface="Arial" panose="020B0604020202020204" pitchFamily="34" charset="0"/>
              <a:buChar char="•"/>
            </a:pPr>
            <a:r>
              <a:rPr lang="en-US" sz="2100" dirty="0">
                <a:solidFill>
                  <a:schemeClr val="accent1"/>
                </a:solidFill>
              </a:rPr>
              <a:t>During the 6</a:t>
            </a:r>
            <a:r>
              <a:rPr lang="en-US" sz="2100" baseline="30000" dirty="0">
                <a:solidFill>
                  <a:schemeClr val="accent1"/>
                </a:solidFill>
              </a:rPr>
              <a:t>th</a:t>
            </a:r>
            <a:r>
              <a:rPr lang="en-US" sz="2100" dirty="0">
                <a:solidFill>
                  <a:schemeClr val="accent1"/>
                </a:solidFill>
              </a:rPr>
              <a:t> Crusade, Jerusalem was handed over to the Crusaders by Al-Kamil, the Ayyubid ruler of Egypt and Syria, as part of a peace treaty negotiated between Al-Kamil and Holy Roman Emperor Frederick II in 1229. </a:t>
            </a:r>
          </a:p>
          <a:p>
            <a:pPr marL="342900" indent="-342900">
              <a:spcBef>
                <a:spcPts val="100"/>
              </a:spcBef>
              <a:spcAft>
                <a:spcPts val="100"/>
              </a:spcAft>
              <a:buFont typeface="Arial" panose="020B0604020202020204" pitchFamily="34" charset="0"/>
              <a:buChar char="•"/>
            </a:pPr>
            <a:r>
              <a:rPr lang="en-US" sz="2100" dirty="0">
                <a:solidFill>
                  <a:schemeClr val="accent1"/>
                </a:solidFill>
              </a:rPr>
              <a:t>Al-Aziz ibn </a:t>
            </a:r>
            <a:r>
              <a:rPr lang="en-US" sz="2100" dirty="0" err="1">
                <a:solidFill>
                  <a:schemeClr val="accent1"/>
                </a:solidFill>
              </a:rPr>
              <a:t>Dhahir</a:t>
            </a:r>
            <a:r>
              <a:rPr lang="en-US" sz="2100" dirty="0">
                <a:solidFill>
                  <a:schemeClr val="accent1"/>
                </a:solidFill>
              </a:rPr>
              <a:t> Ibn Salahudin of Aleppo (1213 –1236) was Salahuddin’s grandson.</a:t>
            </a:r>
          </a:p>
          <a:p>
            <a:pPr marL="342900" indent="-342900">
              <a:spcBef>
                <a:spcPts val="100"/>
              </a:spcBef>
              <a:spcAft>
                <a:spcPts val="100"/>
              </a:spcAft>
              <a:buFont typeface="Arial" panose="020B0604020202020204" pitchFamily="34" charset="0"/>
              <a:buChar char="•"/>
            </a:pPr>
            <a:r>
              <a:rPr lang="en-US" sz="2100" dirty="0">
                <a:solidFill>
                  <a:schemeClr val="accent1"/>
                </a:solidFill>
              </a:rPr>
              <a:t>Later, the Mamluks replaced the Ayyubids as the rulers of Egypt and Syria; </a:t>
            </a:r>
            <a:r>
              <a:rPr lang="en-US" sz="2100" dirty="0" err="1">
                <a:solidFill>
                  <a:schemeClr val="accent1"/>
                </a:solidFill>
              </a:rPr>
              <a:t>Beybers</a:t>
            </a:r>
            <a:r>
              <a:rPr lang="en-US" sz="2100" dirty="0">
                <a:solidFill>
                  <a:schemeClr val="accent1"/>
                </a:solidFill>
              </a:rPr>
              <a:t> I installed Al </a:t>
            </a:r>
            <a:r>
              <a:rPr lang="en-US" sz="2100" dirty="0" err="1">
                <a:solidFill>
                  <a:schemeClr val="accent1"/>
                </a:solidFill>
              </a:rPr>
              <a:t>Muntasir</a:t>
            </a:r>
            <a:r>
              <a:rPr lang="en-US" sz="2100" dirty="0">
                <a:solidFill>
                  <a:schemeClr val="accent1"/>
                </a:solidFill>
              </a:rPr>
              <a:t> (1261-62) as the Caliph in Cairo with a titular status. </a:t>
            </a:r>
          </a:p>
        </p:txBody>
      </p:sp>
    </p:spTree>
    <p:extLst>
      <p:ext uri="{BB962C8B-B14F-4D97-AF65-F5344CB8AC3E}">
        <p14:creationId xmlns:p14="http://schemas.microsoft.com/office/powerpoint/2010/main" val="337565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920" y="0"/>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Seljuks of Rum</a:t>
            </a:r>
          </a:p>
        </p:txBody>
      </p:sp>
      <p:sp>
        <p:nvSpPr>
          <p:cNvPr id="10" name="TextBox 9"/>
          <p:cNvSpPr txBox="1"/>
          <p:nvPr/>
        </p:nvSpPr>
        <p:spPr>
          <a:xfrm>
            <a:off x="0" y="769441"/>
            <a:ext cx="12070080" cy="5975995"/>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Alp Arslan appointed his cousin Suleiman ibn </a:t>
            </a:r>
            <a:r>
              <a:rPr lang="en-US" sz="2200" dirty="0" err="1">
                <a:solidFill>
                  <a:schemeClr val="accent1"/>
                </a:solidFill>
              </a:rPr>
              <a:t>Qutalmish</a:t>
            </a:r>
            <a:r>
              <a:rPr lang="en-US" sz="2200" dirty="0">
                <a:solidFill>
                  <a:schemeClr val="accent1"/>
                </a:solidFill>
              </a:rPr>
              <a:t> (r. 1077-1086) to invade Anatolia. Suleiman founded a Seljuk Turkish state there, ruling independently. In 1086, he laid siege to Aleppo but died in battle; his son Kilij Arslan was captured.</a:t>
            </a:r>
          </a:p>
          <a:p>
            <a:pPr marL="342900" indent="-342900">
              <a:spcBef>
                <a:spcPts val="100"/>
              </a:spcBef>
              <a:spcAft>
                <a:spcPts val="100"/>
              </a:spcAft>
              <a:buFont typeface="Arial" panose="020B0604020202020204" pitchFamily="34" charset="0"/>
              <a:buChar char="•"/>
            </a:pPr>
            <a:r>
              <a:rPr lang="en-US" sz="2200" dirty="0">
                <a:solidFill>
                  <a:schemeClr val="accent1"/>
                </a:solidFill>
              </a:rPr>
              <a:t>Kilij Arslan I (r. 1092-1107) defeated the People's Crusade, resisting Crusaders and weakening them. </a:t>
            </a:r>
            <a:r>
              <a:rPr lang="en-US" sz="2200" dirty="0" err="1">
                <a:solidFill>
                  <a:schemeClr val="accent1"/>
                </a:solidFill>
              </a:rPr>
              <a:t>Mesud</a:t>
            </a:r>
            <a:r>
              <a:rPr lang="en-US" sz="2200" dirty="0">
                <a:solidFill>
                  <a:schemeClr val="accent1"/>
                </a:solidFill>
              </a:rPr>
              <a:t> I (r.1116-1156) massacred the Second Crusade, expanded territory, and built </a:t>
            </a:r>
            <a:r>
              <a:rPr lang="en-US" sz="2200" dirty="0" err="1">
                <a:solidFill>
                  <a:schemeClr val="accent1"/>
                </a:solidFill>
              </a:rPr>
              <a:t>Alaeddin</a:t>
            </a:r>
            <a:r>
              <a:rPr lang="en-US" sz="2200" dirty="0">
                <a:solidFill>
                  <a:schemeClr val="accent1"/>
                </a:solidFill>
              </a:rPr>
              <a:t> Mosque.</a:t>
            </a:r>
          </a:p>
          <a:p>
            <a:pPr marL="342900" indent="-342900">
              <a:spcBef>
                <a:spcPts val="100"/>
              </a:spcBef>
              <a:spcAft>
                <a:spcPts val="100"/>
              </a:spcAft>
              <a:buFont typeface="Arial" panose="020B0604020202020204" pitchFamily="34" charset="0"/>
              <a:buChar char="•"/>
            </a:pPr>
            <a:r>
              <a:rPr lang="en-US" sz="2200" dirty="0">
                <a:solidFill>
                  <a:schemeClr val="accent1"/>
                </a:solidFill>
              </a:rPr>
              <a:t>Kilij Arslan II (r. 1156-1192) fought Byzantines, strengthened Seljuk presence, faced Third Crusade, fostering economic growth and construction. Sons' power struggle (1192-1204) weakened the Sultanate.</a:t>
            </a:r>
          </a:p>
          <a:p>
            <a:pPr marL="342900" indent="-342900">
              <a:spcBef>
                <a:spcPts val="100"/>
              </a:spcBef>
              <a:spcAft>
                <a:spcPts val="100"/>
              </a:spcAft>
              <a:buFont typeface="Arial" panose="020B0604020202020204" pitchFamily="34" charset="0"/>
              <a:buChar char="•"/>
            </a:pPr>
            <a:r>
              <a:rPr lang="en-US" sz="2200" dirty="0">
                <a:solidFill>
                  <a:schemeClr val="accent1"/>
                </a:solidFill>
              </a:rPr>
              <a:t>Seljuk Golden Age (1204-1237) thrived under </a:t>
            </a:r>
            <a:r>
              <a:rPr lang="en-US" sz="2200" dirty="0" err="1">
                <a:solidFill>
                  <a:schemeClr val="accent1"/>
                </a:solidFill>
              </a:rPr>
              <a:t>Ghiyath</a:t>
            </a:r>
            <a:r>
              <a:rPr lang="en-US" sz="2200" dirty="0">
                <a:solidFill>
                  <a:schemeClr val="accent1"/>
                </a:solidFill>
              </a:rPr>
              <a:t> al-Din </a:t>
            </a:r>
            <a:r>
              <a:rPr lang="en-US" sz="2200" dirty="0" err="1">
                <a:solidFill>
                  <a:schemeClr val="accent1"/>
                </a:solidFill>
              </a:rPr>
              <a:t>Kaykhusraw</a:t>
            </a:r>
            <a:r>
              <a:rPr lang="en-US" sz="2200" dirty="0">
                <a:solidFill>
                  <a:schemeClr val="accent1"/>
                </a:solidFill>
              </a:rPr>
              <a:t> I and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Kayqubad</a:t>
            </a:r>
            <a:r>
              <a:rPr lang="en-US" sz="2200" dirty="0">
                <a:solidFill>
                  <a:schemeClr val="accent1"/>
                </a:solidFill>
              </a:rPr>
              <a:t> I, capturing cities, trade prospered, and construction flourished.</a:t>
            </a:r>
          </a:p>
          <a:p>
            <a:pPr marL="342900" indent="-342900">
              <a:spcBef>
                <a:spcPts val="100"/>
              </a:spcBef>
              <a:spcAft>
                <a:spcPts val="100"/>
              </a:spcAft>
              <a:buFont typeface="Arial" panose="020B0604020202020204" pitchFamily="34" charset="0"/>
              <a:buChar char="•"/>
            </a:pP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Kayqubad</a:t>
            </a:r>
            <a:r>
              <a:rPr lang="en-US" sz="2200" dirty="0">
                <a:solidFill>
                  <a:schemeClr val="accent1"/>
                </a:solidFill>
              </a:rPr>
              <a:t> I (1220-1237) succeeded, enjoying military success including against the Ayyubids and the </a:t>
            </a:r>
            <a:r>
              <a:rPr lang="en-US" sz="2200" dirty="0" err="1">
                <a:solidFill>
                  <a:schemeClr val="accent1"/>
                </a:solidFill>
              </a:rPr>
              <a:t>Khwarazmians</a:t>
            </a:r>
            <a:endParaRPr lang="en-US" sz="2200" dirty="0">
              <a:solidFill>
                <a:schemeClr val="accent1"/>
              </a:solidFill>
            </a:endParaRPr>
          </a:p>
          <a:p>
            <a:pPr marL="342900" indent="-342900">
              <a:spcBef>
                <a:spcPts val="100"/>
              </a:spcBef>
              <a:spcAft>
                <a:spcPts val="100"/>
              </a:spcAft>
              <a:buFont typeface="Arial" panose="020B0604020202020204" pitchFamily="34" charset="0"/>
              <a:buChar char="•"/>
            </a:pPr>
            <a:r>
              <a:rPr lang="en-US" sz="2200" dirty="0" err="1">
                <a:solidFill>
                  <a:schemeClr val="accent1"/>
                </a:solidFill>
              </a:rPr>
              <a:t>Ghiyasuddin</a:t>
            </a:r>
            <a:r>
              <a:rPr lang="en-US" sz="2200" dirty="0">
                <a:solidFill>
                  <a:schemeClr val="accent1"/>
                </a:solidFill>
              </a:rPr>
              <a:t> </a:t>
            </a:r>
            <a:r>
              <a:rPr lang="en-US" sz="2200" dirty="0" err="1">
                <a:solidFill>
                  <a:schemeClr val="accent1"/>
                </a:solidFill>
              </a:rPr>
              <a:t>Kaykhusraw</a:t>
            </a:r>
            <a:r>
              <a:rPr lang="en-US" sz="2200" dirty="0">
                <a:solidFill>
                  <a:schemeClr val="accent1"/>
                </a:solidFill>
              </a:rPr>
              <a:t> II's reign weakened Seljuks due to a weak leadership and harmful vizier, </a:t>
            </a:r>
            <a:r>
              <a:rPr lang="en-US" sz="2200" dirty="0" err="1">
                <a:solidFill>
                  <a:schemeClr val="accent1"/>
                </a:solidFill>
              </a:rPr>
              <a:t>Sadettin</a:t>
            </a:r>
            <a:r>
              <a:rPr lang="en-US" sz="2200" dirty="0">
                <a:solidFill>
                  <a:schemeClr val="accent1"/>
                </a:solidFill>
              </a:rPr>
              <a:t> Kopek</a:t>
            </a:r>
          </a:p>
          <a:p>
            <a:pPr marL="342900" indent="-342900">
              <a:spcBef>
                <a:spcPts val="100"/>
              </a:spcBef>
              <a:spcAft>
                <a:spcPts val="100"/>
              </a:spcAft>
              <a:buFont typeface="Arial" panose="020B0604020202020204" pitchFamily="34" charset="0"/>
              <a:buChar char="•"/>
            </a:pPr>
            <a:r>
              <a:rPr lang="en-US" sz="2200" dirty="0">
                <a:solidFill>
                  <a:schemeClr val="accent1"/>
                </a:solidFill>
              </a:rPr>
              <a:t>Mongols neared Anatolia; Baiju Noyan captured cities, leading to the Battle of </a:t>
            </a:r>
            <a:r>
              <a:rPr lang="en-US" sz="2200" dirty="0" err="1">
                <a:solidFill>
                  <a:schemeClr val="accent1"/>
                </a:solidFill>
              </a:rPr>
              <a:t>Kosedag</a:t>
            </a:r>
            <a:r>
              <a:rPr lang="en-US" sz="2200" dirty="0">
                <a:solidFill>
                  <a:schemeClr val="accent1"/>
                </a:solidFill>
              </a:rPr>
              <a:t> in 1243, a defeat ending Seljuk power. They became Mongol vassals, with </a:t>
            </a:r>
            <a:r>
              <a:rPr lang="en-US" sz="2200" dirty="0" err="1">
                <a:solidFill>
                  <a:schemeClr val="accent1"/>
                </a:solidFill>
              </a:rPr>
              <a:t>Beyliks</a:t>
            </a:r>
            <a:r>
              <a:rPr lang="en-US" sz="2200" dirty="0">
                <a:solidFill>
                  <a:schemeClr val="accent1"/>
                </a:solidFill>
              </a:rPr>
              <a:t> emerging. </a:t>
            </a:r>
          </a:p>
        </p:txBody>
      </p:sp>
    </p:spTree>
    <p:extLst>
      <p:ext uri="{BB962C8B-B14F-4D97-AF65-F5344CB8AC3E}">
        <p14:creationId xmlns:p14="http://schemas.microsoft.com/office/powerpoint/2010/main" val="242870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64A348-627A-961D-9924-408AFA716861}"/>
              </a:ext>
            </a:extLst>
          </p:cNvPr>
          <p:cNvPicPr>
            <a:picLocks noChangeAspect="1"/>
          </p:cNvPicPr>
          <p:nvPr/>
        </p:nvPicPr>
        <p:blipFill>
          <a:blip r:embed="rId2"/>
          <a:stretch>
            <a:fillRect/>
          </a:stretch>
        </p:blipFill>
        <p:spPr>
          <a:xfrm>
            <a:off x="16640" y="522552"/>
            <a:ext cx="12175360" cy="5691981"/>
          </a:xfrm>
          <a:prstGeom prst="rect">
            <a:avLst/>
          </a:prstGeom>
        </p:spPr>
      </p:pic>
    </p:spTree>
    <p:extLst>
      <p:ext uri="{BB962C8B-B14F-4D97-AF65-F5344CB8AC3E}">
        <p14:creationId xmlns:p14="http://schemas.microsoft.com/office/powerpoint/2010/main" val="19505077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C7C0E3-3E60-DEB8-B944-A57D2DB47BD2}"/>
              </a:ext>
            </a:extLst>
          </p:cNvPr>
          <p:cNvPicPr>
            <a:picLocks noChangeAspect="1"/>
          </p:cNvPicPr>
          <p:nvPr/>
        </p:nvPicPr>
        <p:blipFill>
          <a:blip r:embed="rId2"/>
          <a:stretch>
            <a:fillRect/>
          </a:stretch>
        </p:blipFill>
        <p:spPr>
          <a:xfrm>
            <a:off x="1957888" y="1463472"/>
            <a:ext cx="8619067" cy="5372551"/>
          </a:xfrm>
          <a:prstGeom prst="rect">
            <a:avLst/>
          </a:prstGeom>
        </p:spPr>
      </p:pic>
      <p:sp>
        <p:nvSpPr>
          <p:cNvPr id="4" name="TextBox 3">
            <a:extLst>
              <a:ext uri="{FF2B5EF4-FFF2-40B4-BE49-F238E27FC236}">
                <a16:creationId xmlns:a16="http://schemas.microsoft.com/office/drawing/2014/main" id="{453CAD32-0DE4-4392-24C9-478853FF6440}"/>
              </a:ext>
            </a:extLst>
          </p:cNvPr>
          <p:cNvSpPr txBox="1"/>
          <p:nvPr/>
        </p:nvSpPr>
        <p:spPr>
          <a:xfrm>
            <a:off x="151449" y="16922"/>
            <a:ext cx="11836399" cy="1446550"/>
          </a:xfrm>
          <a:prstGeom prst="rect">
            <a:avLst/>
          </a:prstGeom>
          <a:noFill/>
        </p:spPr>
        <p:txBody>
          <a:bodyPr wrap="square">
            <a:spAutoFit/>
          </a:bodyPr>
          <a:lstStyle/>
          <a:p>
            <a:pPr marL="0" indent="0">
              <a:buNone/>
            </a:pPr>
            <a:r>
              <a:rPr lang="en-GB" sz="4400" b="1" dirty="0">
                <a:solidFill>
                  <a:srgbClr val="52291E"/>
                </a:solidFill>
                <a:latin typeface="Berkshire Swash" panose="02000505000000020003" pitchFamily="2" charset="0"/>
              </a:rPr>
              <a:t>Declining Sultanate of Rum (Vassals of the Mongols) and the Emerging Beylics</a:t>
            </a:r>
          </a:p>
        </p:txBody>
      </p:sp>
      <p:sp>
        <p:nvSpPr>
          <p:cNvPr id="6" name="Content Placeholder 5">
            <a:extLst>
              <a:ext uri="{FF2B5EF4-FFF2-40B4-BE49-F238E27FC236}">
                <a16:creationId xmlns:a16="http://schemas.microsoft.com/office/drawing/2014/main" id="{1BBF9888-D5E1-A56E-49CF-00E5CFA1698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3656683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920" y="0"/>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Mongols </a:t>
            </a:r>
          </a:p>
        </p:txBody>
      </p:sp>
      <p:sp>
        <p:nvSpPr>
          <p:cNvPr id="3" name="TextBox 2">
            <a:extLst>
              <a:ext uri="{FF2B5EF4-FFF2-40B4-BE49-F238E27FC236}">
                <a16:creationId xmlns:a16="http://schemas.microsoft.com/office/drawing/2014/main" id="{E7610AA6-BA29-B231-5F87-3B4C795F5604}"/>
              </a:ext>
            </a:extLst>
          </p:cNvPr>
          <p:cNvSpPr txBox="1"/>
          <p:nvPr/>
        </p:nvSpPr>
        <p:spPr>
          <a:xfrm>
            <a:off x="385948" y="769441"/>
            <a:ext cx="11386103" cy="6029856"/>
          </a:xfrm>
          <a:prstGeom prst="rect">
            <a:avLst/>
          </a:prstGeom>
          <a:noFill/>
        </p:spPr>
        <p:txBody>
          <a:bodyPr wrap="square">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The Mongol invasion took place between 1218-1260</a:t>
            </a:r>
          </a:p>
          <a:p>
            <a:pPr marL="342900" indent="-342900">
              <a:spcBef>
                <a:spcPts val="100"/>
              </a:spcBef>
              <a:spcAft>
                <a:spcPts val="100"/>
              </a:spcAft>
              <a:buFont typeface="Arial" panose="020B0604020202020204" pitchFamily="34" charset="0"/>
              <a:buChar char="•"/>
            </a:pPr>
            <a:r>
              <a:rPr lang="en-US" sz="2200" dirty="0">
                <a:solidFill>
                  <a:schemeClr val="accent1"/>
                </a:solidFill>
              </a:rPr>
              <a:t>After Genghis Khan, the Mongols divided into Four groups: </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Yuan </a:t>
            </a:r>
          </a:p>
          <a:p>
            <a:pPr marL="800100" lvl="1" indent="-342900">
              <a:spcBef>
                <a:spcPts val="100"/>
              </a:spcBef>
              <a:spcAft>
                <a:spcPts val="100"/>
              </a:spcAft>
              <a:buFont typeface="Arial" panose="020B0604020202020204" pitchFamily="34" charset="0"/>
              <a:buChar char="•"/>
            </a:pPr>
            <a:r>
              <a:rPr lang="en-US" sz="2000" dirty="0" err="1">
                <a:solidFill>
                  <a:schemeClr val="accent1"/>
                </a:solidFill>
              </a:rPr>
              <a:t>Ilkhan</a:t>
            </a:r>
            <a:r>
              <a:rPr lang="en-US" sz="2000" dirty="0">
                <a:solidFill>
                  <a:schemeClr val="accent1"/>
                </a:solidFill>
              </a:rPr>
              <a:t> – became Muslim – </a:t>
            </a:r>
            <a:r>
              <a:rPr lang="en-US" sz="2000" dirty="0" err="1">
                <a:solidFill>
                  <a:schemeClr val="accent1"/>
                </a:solidFill>
              </a:rPr>
              <a:t>Ghazan</a:t>
            </a:r>
            <a:r>
              <a:rPr lang="en-US" sz="2000" dirty="0">
                <a:solidFill>
                  <a:schemeClr val="accent1"/>
                </a:solidFill>
              </a:rPr>
              <a:t> 1295 </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Chagatai – became Muslim </a:t>
            </a:r>
          </a:p>
          <a:p>
            <a:pPr marL="800100" lvl="1" indent="-342900">
              <a:spcBef>
                <a:spcPts val="100"/>
              </a:spcBef>
              <a:spcAft>
                <a:spcPts val="100"/>
              </a:spcAft>
              <a:buFont typeface="Arial" panose="020B0604020202020204" pitchFamily="34" charset="0"/>
              <a:buChar char="•"/>
            </a:pPr>
            <a:r>
              <a:rPr lang="en-US" sz="2000" dirty="0">
                <a:solidFill>
                  <a:schemeClr val="accent1"/>
                </a:solidFill>
              </a:rPr>
              <a:t>Golden Horde – became Muslim – </a:t>
            </a:r>
            <a:r>
              <a:rPr lang="en-US" sz="2000" dirty="0" err="1">
                <a:solidFill>
                  <a:schemeClr val="accent1"/>
                </a:solidFill>
              </a:rPr>
              <a:t>Berke</a:t>
            </a:r>
            <a:r>
              <a:rPr lang="en-US" sz="2000" dirty="0">
                <a:solidFill>
                  <a:schemeClr val="accent1"/>
                </a:solidFill>
              </a:rPr>
              <a:t> 1252</a:t>
            </a:r>
          </a:p>
          <a:p>
            <a:pPr marL="342900" indent="-342900">
              <a:spcBef>
                <a:spcPts val="100"/>
              </a:spcBef>
              <a:spcAft>
                <a:spcPts val="100"/>
              </a:spcAft>
              <a:buFont typeface="Arial" panose="020B0604020202020204" pitchFamily="34" charset="0"/>
              <a:buChar char="•"/>
            </a:pPr>
            <a:r>
              <a:rPr lang="en-US" sz="2200" dirty="0">
                <a:solidFill>
                  <a:schemeClr val="accent1"/>
                </a:solidFill>
              </a:rPr>
              <a:t>In 1258, Mongols under </a:t>
            </a:r>
            <a:r>
              <a:rPr lang="en-US" sz="2200" dirty="0" err="1">
                <a:solidFill>
                  <a:schemeClr val="accent1"/>
                </a:solidFill>
              </a:rPr>
              <a:t>Hulagu</a:t>
            </a:r>
            <a:r>
              <a:rPr lang="en-US" sz="2200" dirty="0">
                <a:solidFill>
                  <a:schemeClr val="accent1"/>
                </a:solidFill>
              </a:rPr>
              <a:t> Khan destroyed Baghdad, they rolled up the Abbasid Caliph al-</a:t>
            </a:r>
            <a:r>
              <a:rPr lang="en-US" sz="2200" dirty="0" err="1">
                <a:solidFill>
                  <a:schemeClr val="accent1"/>
                </a:solidFill>
              </a:rPr>
              <a:t>Mustasim</a:t>
            </a:r>
            <a:r>
              <a:rPr lang="en-US" sz="2200" dirty="0">
                <a:solidFill>
                  <a:schemeClr val="accent1"/>
                </a:solidFill>
              </a:rPr>
              <a:t> in a carpet and rode over him until death, as to not spill royal blood</a:t>
            </a:r>
          </a:p>
          <a:p>
            <a:pPr marL="342900" indent="-342900">
              <a:spcBef>
                <a:spcPts val="100"/>
              </a:spcBef>
              <a:spcAft>
                <a:spcPts val="100"/>
              </a:spcAft>
              <a:buFont typeface="Arial" panose="020B0604020202020204" pitchFamily="34" charset="0"/>
              <a:buChar char="•"/>
            </a:pPr>
            <a:r>
              <a:rPr lang="en-US" sz="2200" dirty="0" err="1">
                <a:solidFill>
                  <a:schemeClr val="accent1"/>
                </a:solidFill>
              </a:rPr>
              <a:t>Berke</a:t>
            </a:r>
            <a:r>
              <a:rPr lang="en-US" sz="2200" dirty="0">
                <a:solidFill>
                  <a:schemeClr val="accent1"/>
                </a:solidFill>
              </a:rPr>
              <a:t> Khan (of Golden Horde) had become Muslim in 1252 and waged war against </a:t>
            </a:r>
            <a:r>
              <a:rPr lang="en-US" sz="2200" dirty="0" err="1">
                <a:solidFill>
                  <a:schemeClr val="accent1"/>
                </a:solidFill>
              </a:rPr>
              <a:t>Hulagu</a:t>
            </a:r>
            <a:r>
              <a:rPr lang="en-US" sz="2200" dirty="0">
                <a:solidFill>
                  <a:schemeClr val="accent1"/>
                </a:solidFill>
              </a:rPr>
              <a:t> post fall of Baghdad </a:t>
            </a:r>
          </a:p>
          <a:p>
            <a:pPr marL="342900" indent="-342900">
              <a:lnSpc>
                <a:spcPts val="2700"/>
              </a:lnSpc>
              <a:spcBef>
                <a:spcPts val="100"/>
              </a:spcBef>
              <a:spcAft>
                <a:spcPts val="100"/>
              </a:spcAft>
              <a:buFont typeface="Arial" panose="020B0604020202020204" pitchFamily="34" charset="0"/>
              <a:buChar char="•"/>
            </a:pPr>
            <a:r>
              <a:rPr lang="en-US" sz="2200" dirty="0">
                <a:solidFill>
                  <a:schemeClr val="accent1"/>
                </a:solidFill>
              </a:rPr>
              <a:t>The Mongols of the line of </a:t>
            </a:r>
            <a:r>
              <a:rPr lang="en-US" sz="2200" dirty="0" err="1">
                <a:solidFill>
                  <a:schemeClr val="accent1"/>
                </a:solidFill>
              </a:rPr>
              <a:t>Hulagu</a:t>
            </a:r>
            <a:r>
              <a:rPr lang="en-US" sz="2200" dirty="0">
                <a:solidFill>
                  <a:schemeClr val="accent1"/>
                </a:solidFill>
              </a:rPr>
              <a:t> Khan, known as the </a:t>
            </a:r>
            <a:r>
              <a:rPr lang="en-US" sz="2200" dirty="0" err="1">
                <a:solidFill>
                  <a:schemeClr val="accent1"/>
                </a:solidFill>
              </a:rPr>
              <a:t>Ilkhanids</a:t>
            </a:r>
            <a:r>
              <a:rPr lang="en-US" sz="2200" dirty="0">
                <a:solidFill>
                  <a:schemeClr val="accent1"/>
                </a:solidFill>
              </a:rPr>
              <a:t> ruled over Persia, Iraq, part of Anatolia, the Rum Seljuks were their vassals</a:t>
            </a:r>
          </a:p>
          <a:p>
            <a:pPr marL="342900" indent="-342900">
              <a:lnSpc>
                <a:spcPts val="2700"/>
              </a:lnSpc>
              <a:spcBef>
                <a:spcPts val="100"/>
              </a:spcBef>
              <a:spcAft>
                <a:spcPts val="100"/>
              </a:spcAft>
              <a:buFont typeface="Arial" panose="020B0604020202020204" pitchFamily="34" charset="0"/>
              <a:buChar char="•"/>
            </a:pPr>
            <a:r>
              <a:rPr lang="en-US" sz="2200" dirty="0">
                <a:solidFill>
                  <a:schemeClr val="accent1"/>
                </a:solidFill>
              </a:rPr>
              <a:t>Eventually, some Mongols such as  </a:t>
            </a:r>
            <a:r>
              <a:rPr lang="en-US" sz="2200" dirty="0" err="1">
                <a:solidFill>
                  <a:schemeClr val="accent1"/>
                </a:solidFill>
              </a:rPr>
              <a:t>Uljaytu</a:t>
            </a:r>
            <a:r>
              <a:rPr lang="en-US" sz="2200" dirty="0">
                <a:solidFill>
                  <a:schemeClr val="accent1"/>
                </a:solidFill>
              </a:rPr>
              <a:t>, </a:t>
            </a:r>
            <a:r>
              <a:rPr lang="en-US" sz="2200" dirty="0" err="1">
                <a:solidFill>
                  <a:schemeClr val="accent1"/>
                </a:solidFill>
              </a:rPr>
              <a:t>Ghazan</a:t>
            </a:r>
            <a:r>
              <a:rPr lang="en-US" sz="2200" dirty="0">
                <a:solidFill>
                  <a:schemeClr val="accent1"/>
                </a:solidFill>
              </a:rPr>
              <a:t> Khan, Abu Said converted to Islam</a:t>
            </a:r>
          </a:p>
          <a:p>
            <a:pPr marL="342900" indent="-342900">
              <a:spcBef>
                <a:spcPts val="100"/>
              </a:spcBef>
              <a:spcAft>
                <a:spcPts val="100"/>
              </a:spcAft>
              <a:buFont typeface="Arial" panose="020B0604020202020204" pitchFamily="34" charset="0"/>
              <a:buChar char="•"/>
            </a:pPr>
            <a:r>
              <a:rPr lang="en-US" sz="2200" b="1" dirty="0">
                <a:solidFill>
                  <a:schemeClr val="accent1"/>
                </a:solidFill>
              </a:rPr>
              <a:t>The Mongol advance was finally halted by the </a:t>
            </a:r>
            <a:r>
              <a:rPr lang="en-US" sz="2200" b="1" dirty="0">
                <a:solidFill>
                  <a:srgbClr val="C00000"/>
                </a:solidFill>
              </a:rPr>
              <a:t>Mamluks</a:t>
            </a:r>
            <a:r>
              <a:rPr lang="en-US" sz="2200" b="1" dirty="0">
                <a:solidFill>
                  <a:schemeClr val="accent1"/>
                </a:solidFill>
              </a:rPr>
              <a:t> (</a:t>
            </a:r>
            <a:r>
              <a:rPr lang="en-US" sz="2200" b="1" dirty="0" err="1">
                <a:solidFill>
                  <a:schemeClr val="accent1"/>
                </a:solidFill>
              </a:rPr>
              <a:t>Saifudin</a:t>
            </a:r>
            <a:r>
              <a:rPr lang="en-US" sz="2200" b="1" dirty="0">
                <a:solidFill>
                  <a:schemeClr val="accent1"/>
                </a:solidFill>
              </a:rPr>
              <a:t> </a:t>
            </a:r>
            <a:r>
              <a:rPr lang="en-US" sz="2200" b="1" dirty="0" err="1">
                <a:solidFill>
                  <a:schemeClr val="accent1"/>
                </a:solidFill>
              </a:rPr>
              <a:t>Qutz</a:t>
            </a:r>
            <a:r>
              <a:rPr lang="en-US" sz="2200" b="1" dirty="0">
                <a:solidFill>
                  <a:schemeClr val="accent1"/>
                </a:solidFill>
              </a:rPr>
              <a:t>, </a:t>
            </a:r>
            <a:r>
              <a:rPr lang="en-US" sz="2200" b="1" dirty="0" err="1">
                <a:solidFill>
                  <a:schemeClr val="accent1"/>
                </a:solidFill>
              </a:rPr>
              <a:t>Baibars</a:t>
            </a:r>
            <a:r>
              <a:rPr lang="en-US" sz="2200" b="1" dirty="0">
                <a:solidFill>
                  <a:schemeClr val="accent1"/>
                </a:solidFill>
              </a:rPr>
              <a:t>)  in the Battle of Ayn </a:t>
            </a:r>
            <a:r>
              <a:rPr lang="en-US" sz="2200" b="1" dirty="0" err="1">
                <a:solidFill>
                  <a:schemeClr val="accent1"/>
                </a:solidFill>
              </a:rPr>
              <a:t>Jalut</a:t>
            </a:r>
            <a:r>
              <a:rPr lang="en-US" sz="2200" b="1" dirty="0">
                <a:solidFill>
                  <a:schemeClr val="accent1"/>
                </a:solidFill>
              </a:rPr>
              <a:t> in Sept 1260</a:t>
            </a:r>
          </a:p>
          <a:p>
            <a:pPr marL="342900" indent="-342900">
              <a:spcBef>
                <a:spcPts val="100"/>
              </a:spcBef>
              <a:spcAft>
                <a:spcPts val="100"/>
              </a:spcAft>
              <a:buFont typeface="Arial" panose="020B0604020202020204" pitchFamily="34" charset="0"/>
              <a:buChar char="•"/>
            </a:pPr>
            <a:r>
              <a:rPr lang="en-US" sz="2200" dirty="0">
                <a:solidFill>
                  <a:schemeClr val="accent1"/>
                </a:solidFill>
              </a:rPr>
              <a:t>After the decline of the </a:t>
            </a:r>
            <a:r>
              <a:rPr lang="en-US" sz="2200" dirty="0" err="1">
                <a:solidFill>
                  <a:schemeClr val="accent1"/>
                </a:solidFill>
              </a:rPr>
              <a:t>Mongolsl</a:t>
            </a:r>
            <a:r>
              <a:rPr lang="en-US" sz="2200" dirty="0">
                <a:solidFill>
                  <a:schemeClr val="accent1"/>
                </a:solidFill>
              </a:rPr>
              <a:t> in the 14th century, it would be the turn of Transoxiana, under the rule of Timur, to shine. But that is a story for another time…</a:t>
            </a:r>
            <a:endParaRPr lang="en-US" dirty="0"/>
          </a:p>
        </p:txBody>
      </p:sp>
    </p:spTree>
    <p:extLst>
      <p:ext uri="{BB962C8B-B14F-4D97-AF65-F5344CB8AC3E}">
        <p14:creationId xmlns:p14="http://schemas.microsoft.com/office/powerpoint/2010/main" val="124970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Golden Horde of Mongolia | History of Mongolia">
            <a:extLst>
              <a:ext uri="{FF2B5EF4-FFF2-40B4-BE49-F238E27FC236}">
                <a16:creationId xmlns:a16="http://schemas.microsoft.com/office/drawing/2014/main" id="{80DA15BE-0C53-4A21-A462-8F2BAA3D92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86" y="20319"/>
            <a:ext cx="11209313" cy="6837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1441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920" y="0"/>
            <a:ext cx="11650131" cy="769441"/>
          </a:xfrm>
          <a:prstGeom prst="rect">
            <a:avLst/>
          </a:prstGeom>
          <a:noFill/>
        </p:spPr>
        <p:txBody>
          <a:bodyPr wrap="square" lIns="91440" tIns="45720" rIns="91440" bIns="45720" rtlCol="0">
            <a:spAutoFit/>
          </a:bodyPr>
          <a:lstStyle/>
          <a:p>
            <a:r>
              <a:rPr lang="en-US" sz="4400" b="1" dirty="0">
                <a:solidFill>
                  <a:srgbClr val="52291E"/>
                </a:solidFill>
                <a:latin typeface="Berkshire Swash" panose="02000505000000020003" pitchFamily="2" charset="0"/>
              </a:rPr>
              <a:t>Mamluks</a:t>
            </a:r>
          </a:p>
        </p:txBody>
      </p:sp>
      <p:sp>
        <p:nvSpPr>
          <p:cNvPr id="4" name="TextBox 3">
            <a:extLst>
              <a:ext uri="{FF2B5EF4-FFF2-40B4-BE49-F238E27FC236}">
                <a16:creationId xmlns:a16="http://schemas.microsoft.com/office/drawing/2014/main" id="{59CFBEE0-3C9C-204E-D5C4-36BFA10F0098}"/>
              </a:ext>
            </a:extLst>
          </p:cNvPr>
          <p:cNvSpPr txBox="1"/>
          <p:nvPr/>
        </p:nvSpPr>
        <p:spPr>
          <a:xfrm>
            <a:off x="270934" y="893710"/>
            <a:ext cx="11352102" cy="5632311"/>
          </a:xfrm>
          <a:prstGeom prst="rect">
            <a:avLst/>
          </a:prstGeom>
          <a:noFill/>
        </p:spPr>
        <p:txBody>
          <a:bodyPr wrap="square">
            <a:spAutoFit/>
          </a:bodyPr>
          <a:lstStyle/>
          <a:p>
            <a:r>
              <a:rPr lang="en-US" sz="2400" b="1" dirty="0"/>
              <a:t>Origins and Rise:</a:t>
            </a:r>
            <a:r>
              <a:rPr lang="en-US" sz="2400" dirty="0"/>
              <a:t> Began as slave soldiers of Turkic and Circassian origin; seized power in Egypt in 1250, establishing the Mamluk Sultanate</a:t>
            </a:r>
          </a:p>
          <a:p>
            <a:r>
              <a:rPr lang="en-US" sz="2400" b="1" dirty="0"/>
              <a:t>Two Dynasties</a:t>
            </a:r>
          </a:p>
          <a:p>
            <a:pPr marL="342900" indent="-342900">
              <a:buFont typeface="Arial" panose="020B0604020202020204" pitchFamily="34" charset="0"/>
              <a:buChar char="•"/>
            </a:pPr>
            <a:r>
              <a:rPr lang="en-US" sz="2400" b="1" dirty="0" err="1"/>
              <a:t>Bahri</a:t>
            </a:r>
            <a:r>
              <a:rPr lang="en-US" sz="2400" b="1" dirty="0"/>
              <a:t> (1250-1382):</a:t>
            </a:r>
            <a:r>
              <a:rPr lang="en-US" sz="2400" dirty="0"/>
              <a:t> Founded by Sultan </a:t>
            </a:r>
            <a:r>
              <a:rPr lang="en-US" sz="2400" dirty="0" err="1"/>
              <a:t>Baybars</a:t>
            </a:r>
            <a:r>
              <a:rPr lang="en-US" sz="2400" dirty="0"/>
              <a:t>, of Turkic origin</a:t>
            </a:r>
          </a:p>
          <a:p>
            <a:pPr marL="342900" indent="-342900">
              <a:buFont typeface="Arial" panose="020B0604020202020204" pitchFamily="34" charset="0"/>
              <a:buChar char="•"/>
            </a:pPr>
            <a:r>
              <a:rPr lang="en-US" sz="2400" b="1" dirty="0" err="1"/>
              <a:t>Burji</a:t>
            </a:r>
            <a:r>
              <a:rPr lang="en-US" sz="2400" b="1" dirty="0"/>
              <a:t> (1382-1517):</a:t>
            </a:r>
            <a:r>
              <a:rPr lang="en-US" sz="2400" dirty="0"/>
              <a:t> Primarily Circassian rulers</a:t>
            </a:r>
          </a:p>
          <a:p>
            <a:r>
              <a:rPr lang="en-US" sz="2400" b="1" dirty="0"/>
              <a:t>Military Achievements</a:t>
            </a:r>
          </a:p>
          <a:p>
            <a:pPr marL="342900" indent="-342900">
              <a:buFont typeface="Arial" panose="020B0604020202020204" pitchFamily="34" charset="0"/>
              <a:buChar char="•"/>
            </a:pPr>
            <a:r>
              <a:rPr lang="en-US" sz="2400" dirty="0"/>
              <a:t>Defeated the Mongols at the Battle of Ain </a:t>
            </a:r>
            <a:r>
              <a:rPr lang="en-US" sz="2400" dirty="0" err="1"/>
              <a:t>Jalut</a:t>
            </a:r>
            <a:r>
              <a:rPr lang="en-US" sz="2400" dirty="0"/>
              <a:t> (1260)</a:t>
            </a:r>
          </a:p>
          <a:p>
            <a:pPr marL="342900" indent="-342900">
              <a:buFont typeface="Arial" panose="020B0604020202020204" pitchFamily="34" charset="0"/>
              <a:buChar char="•"/>
            </a:pPr>
            <a:r>
              <a:rPr lang="en-US" sz="2400" dirty="0"/>
              <a:t>Ended Crusader presence in the Holy Land (1291)</a:t>
            </a:r>
          </a:p>
          <a:p>
            <a:r>
              <a:rPr lang="en-US" sz="2400" b="1" dirty="0"/>
              <a:t>Cultural Impact: </a:t>
            </a:r>
            <a:r>
              <a:rPr lang="en-US" sz="2400" dirty="0"/>
              <a:t>Major patrons of Islamic art and architecture; developed a distinctive Mamluk style in Cairo</a:t>
            </a:r>
          </a:p>
          <a:p>
            <a:r>
              <a:rPr lang="en-US" sz="2400" b="1" dirty="0"/>
              <a:t>Economic Power:</a:t>
            </a:r>
            <a:r>
              <a:rPr lang="en-US" sz="2400" dirty="0"/>
              <a:t> Controlled key trade routes between Europe, Asia, and Africa, boosting regional prosperity</a:t>
            </a:r>
          </a:p>
          <a:p>
            <a:r>
              <a:rPr lang="en-US" sz="2400" b="1" dirty="0"/>
              <a:t>Decline:</a:t>
            </a:r>
            <a:r>
              <a:rPr lang="en-US" sz="2400" dirty="0"/>
              <a:t> Defeated by the Ottomans in 1517 but retained local influence in Egypt</a:t>
            </a:r>
          </a:p>
          <a:p>
            <a:r>
              <a:rPr lang="en-US" sz="2400" b="1" dirty="0"/>
              <a:t>Legacy:</a:t>
            </a:r>
            <a:r>
              <a:rPr lang="en-US" sz="2400" dirty="0"/>
              <a:t> Known for military prowess, governance, and cultural contributions, leaving a lasting impact on Islamic history</a:t>
            </a:r>
          </a:p>
        </p:txBody>
      </p:sp>
    </p:spTree>
    <p:extLst>
      <p:ext uri="{BB962C8B-B14F-4D97-AF65-F5344CB8AC3E}">
        <p14:creationId xmlns:p14="http://schemas.microsoft.com/office/powerpoint/2010/main" val="278132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amluk Sultanate of Egypt c. 1330">
            <a:extLst>
              <a:ext uri="{FF2B5EF4-FFF2-40B4-BE49-F238E27FC236}">
                <a16:creationId xmlns:a16="http://schemas.microsoft.com/office/drawing/2014/main" id="{1E8F8E0B-F660-8DEC-85CC-78E12CA1DA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823" y="103414"/>
            <a:ext cx="8860353" cy="6651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691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0526" y="3072348"/>
            <a:ext cx="11790947" cy="1323439"/>
            <a:chOff x="133442" y="2974479"/>
            <a:chExt cx="11790947" cy="1323439"/>
          </a:xfrm>
        </p:grpSpPr>
        <p:sp>
          <p:nvSpPr>
            <p:cNvPr id="2" name="TextBox 1"/>
            <p:cNvSpPr txBox="1"/>
            <p:nvPr/>
          </p:nvSpPr>
          <p:spPr>
            <a:xfrm>
              <a:off x="133442" y="2974479"/>
              <a:ext cx="11790947" cy="1323439"/>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Let’s Summarize</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57893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DFB634-E523-2405-4AAC-37A1E2D80BED}"/>
              </a:ext>
            </a:extLst>
          </p:cNvPr>
          <p:cNvSpPr txBox="1"/>
          <p:nvPr/>
        </p:nvSpPr>
        <p:spPr>
          <a:xfrm rot="16200000">
            <a:off x="-2478163" y="2644170"/>
            <a:ext cx="6096000" cy="1569660"/>
          </a:xfrm>
          <a:prstGeom prst="rect">
            <a:avLst/>
          </a:prstGeom>
          <a:noFill/>
        </p:spPr>
        <p:txBody>
          <a:bodyPr wrap="square">
            <a:spAutoFit/>
          </a:bodyPr>
          <a:lstStyle/>
          <a:p>
            <a:pPr algn="ctr"/>
            <a:r>
              <a:rPr lang="en-US" sz="9600" b="1" dirty="0">
                <a:solidFill>
                  <a:schemeClr val="accent1"/>
                </a:solidFill>
              </a:rPr>
              <a:t>TIMELINE</a:t>
            </a:r>
          </a:p>
        </p:txBody>
      </p:sp>
      <p:sp>
        <p:nvSpPr>
          <p:cNvPr id="7" name="TextBox 6">
            <a:extLst>
              <a:ext uri="{FF2B5EF4-FFF2-40B4-BE49-F238E27FC236}">
                <a16:creationId xmlns:a16="http://schemas.microsoft.com/office/drawing/2014/main" id="{EA2C7064-08FA-7ECE-BC8F-1CB07E86A803}"/>
              </a:ext>
            </a:extLst>
          </p:cNvPr>
          <p:cNvSpPr txBox="1"/>
          <p:nvPr/>
        </p:nvSpPr>
        <p:spPr>
          <a:xfrm>
            <a:off x="1354667" y="0"/>
            <a:ext cx="10837333" cy="7294305"/>
          </a:xfrm>
          <a:prstGeom prst="rect">
            <a:avLst/>
          </a:prstGeom>
          <a:noFill/>
        </p:spPr>
        <p:txBody>
          <a:bodyPr wrap="square">
            <a:spAutoFit/>
          </a:bodyPr>
          <a:lstStyle/>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570 - Birth of Prophet Muhammad (saw)</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622 - Hijrah (Migration to Madinah)</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632-661 - Rashidun Period </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637-639 - Conquest of Syria and Jerusalem, Egypt and parts of North Africa</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651 - Most of Sassanian Persia comes under Muslim control</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661-750 - Umayyad Period, North Africa, Spain and Khorasan are taken</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750-1258 - Abbasid Period, Golden Age of Islam</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750-861 - Stable Abbasid rule with central authority until the 10</a:t>
            </a:r>
            <a:r>
              <a:rPr lang="en-US" sz="18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Caliph Al-</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Mutawakkil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861-onwards - Emergence of minor dynasties loyal to Abbasids, followed by larger dynasties and fragmentation</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900s - Rise of the Great Seljuks, slowly taking over Ghaznavid and Karkhanid territory</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909-1171 - Fatimid Dynasty in North Africa and Levant</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945-1055 - Buyid Dynasty rules Baghdad</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950s - Rise of the Seljuks of Rum in Anatolia</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977-1186 - Ghaznavid Dynasty in Persia, Khorasan, Afghanistan, and Northern India</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1037-1194 - Seljuk Dynasty in Central Asia, Middle East, and Anatolia</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1055-1194 – Seljuk Dynasty rules Baghdad</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1071 - Battle of Manzikert, Seljuks under Alparslan establish control over Anatolia</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1092 - Death of Malik Shah, son of Alparslan</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1092-1107 - Rule of Kilij Arslan I (Seljuks of Rum), first to fight the Crusaders</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1099 - Crusaders capture Jerusalem on July 15, 1099, during the First Crusade</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1047-1149 - Second Crusade, main player Nur Ud</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Deen</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1171-1260 - Ayyubid Dynasty founded by Salahuddin, in Egypt, Syria, etc., after destroying the Fatimids</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1187 - Salahuddin recaptures Jerusalem from Crusaders, Ayyubids play a key role in subsequent Crusades</a:t>
            </a:r>
          </a:p>
          <a:p>
            <a:pPr marL="0" marR="0"/>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1189-1192 - Third Crusade</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1193 - Death of Salahuddin</a:t>
            </a:r>
          </a:p>
        </p:txBody>
      </p:sp>
    </p:spTree>
    <p:extLst>
      <p:ext uri="{BB962C8B-B14F-4D97-AF65-F5344CB8AC3E}">
        <p14:creationId xmlns:p14="http://schemas.microsoft.com/office/powerpoint/2010/main" val="35321611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DFB634-E523-2405-4AAC-37A1E2D80BED}"/>
              </a:ext>
            </a:extLst>
          </p:cNvPr>
          <p:cNvSpPr txBox="1"/>
          <p:nvPr/>
        </p:nvSpPr>
        <p:spPr>
          <a:xfrm rot="16200000">
            <a:off x="-2478163" y="2644170"/>
            <a:ext cx="6096000" cy="1569660"/>
          </a:xfrm>
          <a:prstGeom prst="rect">
            <a:avLst/>
          </a:prstGeom>
          <a:noFill/>
        </p:spPr>
        <p:txBody>
          <a:bodyPr wrap="square">
            <a:spAutoFit/>
          </a:bodyPr>
          <a:lstStyle/>
          <a:p>
            <a:pPr algn="ctr"/>
            <a:r>
              <a:rPr lang="en-US" sz="9600" b="1" dirty="0">
                <a:solidFill>
                  <a:schemeClr val="accent1"/>
                </a:solidFill>
              </a:rPr>
              <a:t>TIMELINE</a:t>
            </a:r>
          </a:p>
        </p:txBody>
      </p:sp>
      <p:sp>
        <p:nvSpPr>
          <p:cNvPr id="7" name="TextBox 6">
            <a:extLst>
              <a:ext uri="{FF2B5EF4-FFF2-40B4-BE49-F238E27FC236}">
                <a16:creationId xmlns:a16="http://schemas.microsoft.com/office/drawing/2014/main" id="{EA2C7064-08FA-7ECE-BC8F-1CB07E86A803}"/>
              </a:ext>
            </a:extLst>
          </p:cNvPr>
          <p:cNvSpPr txBox="1"/>
          <p:nvPr/>
        </p:nvSpPr>
        <p:spPr>
          <a:xfrm>
            <a:off x="1354667" y="-64264"/>
            <a:ext cx="10837333" cy="7294305"/>
          </a:xfrm>
          <a:prstGeom prst="rect">
            <a:avLst/>
          </a:prstGeom>
          <a:noFill/>
        </p:spPr>
        <p:txBody>
          <a:bodyPr wrap="square">
            <a:spAutoFit/>
          </a:bodyPr>
          <a:lstStyle/>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1196 - Birth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Erturgul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Ghazi of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Kayi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Tribe</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1202-1204 - Fourth Crusade, Attack on Constantinople </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1204-1237 - Seljuks of Rum Golden Age under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Ghiyath</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al-Din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Kaykhusraw</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 and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Alaeddin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Keykubad</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1217-1221 - Fifth Crusade, Damietta was the target, and Ayyubid Sultan al-Kamil offered Jerusalem </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1218 - Mongols started their invasion, Turkish tribes such as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Kayi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start migrating eastward</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1220 - Mongols enter Khwarazm Empire, and by 1228 they entered Khorasan</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1227 - Genghis Khan dies, the Mongol empire splits into four main khanates</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1228-1229 - Sixth Crusade, Sultan al-Kamil gave Fredrick II Jerusalem</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1230 </a:t>
            </a:r>
            <a:r>
              <a:rPr lang="en-US" kern="100" dirty="0">
                <a:latin typeface="Calibri" panose="020F0502020204030204" pitchFamily="34" charset="0"/>
                <a:ea typeface="Calibri" panose="020F0502020204030204" pitchFamily="34" charset="0"/>
                <a:cs typeface="Times New Roman" panose="02020603050405020304" pitchFamily="18" charset="0"/>
              </a:rPr>
              <a:t>- Battle of </a:t>
            </a:r>
            <a:r>
              <a:rPr lang="en-US" kern="100" dirty="0" err="1">
                <a:latin typeface="Calibri" panose="020F0502020204030204" pitchFamily="34" charset="0"/>
                <a:ea typeface="Calibri" panose="020F0502020204030204" pitchFamily="34" charset="0"/>
                <a:cs typeface="Times New Roman" panose="02020603050405020304" pitchFamily="18" charset="0"/>
              </a:rPr>
              <a:t>Yassicemen</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Keyqubad</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 and Ayyubids allied against Jalal ad-Din,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Ertugrul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fights with his Alps</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1243 - Battle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Kosedag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Ertugrul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fights with his Alps, Seljuks defeated by the Mongols, became vassals, they slowly decline and various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emerge in Anatolia</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1244 -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Khwarizmian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Turks take back Jerusalem</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1248 - 1250​ - Seventh Crusade, Louis IX captures Damietta, Sultan al-Salih Ayyub dies, wife and Mamluks take over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1250 </a:t>
            </a:r>
            <a:r>
              <a:rPr lang="en-US" kern="100" dirty="0">
                <a:latin typeface="Calibri" panose="020F0502020204030204" pitchFamily="34" charset="0"/>
                <a:ea typeface="Calibri" panose="020F0502020204030204" pitchFamily="34" charset="0"/>
                <a:cs typeface="Times New Roman" panose="02020603050405020304" pitchFamily="18" charset="0"/>
              </a:rPr>
              <a:t>- Battle of al-</a:t>
            </a:r>
            <a:r>
              <a:rPr lang="en-US" kern="100" dirty="0" err="1">
                <a:latin typeface="Calibri" panose="020F0502020204030204" pitchFamily="34" charset="0"/>
                <a:ea typeface="Calibri" panose="020F0502020204030204" pitchFamily="34" charset="0"/>
                <a:cs typeface="Times New Roman" panose="02020603050405020304" pitchFamily="18" charset="0"/>
              </a:rPr>
              <a:t>Mansurah</a:t>
            </a:r>
            <a:r>
              <a:rPr lang="en-US" kern="100" dirty="0">
                <a:latin typeface="Calibri" panose="020F0502020204030204" pitchFamily="34" charset="0"/>
                <a:ea typeface="Calibri" panose="020F0502020204030204" pitchFamily="34" charset="0"/>
                <a:cs typeface="Times New Roman" panose="02020603050405020304" pitchFamily="18" charset="0"/>
              </a:rPr>
              <a:t>, Mamluk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Baybars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wins against the crusaders,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Aybak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becomes first Mamluk Sultan</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1252 -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Berke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Khan of Golden Horde converts to Islam, followed by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Ghazan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Khan of Ilkhanate in 1295</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1258 - Mongols under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Hulagu</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Khan (Ilkhanate) sack Baghdad, Abbasid Caliph al-</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Mustasim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killed	</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1258 - Birth of Osman Ghazi, son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Ertugrul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Ghazi of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Kayi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tribe</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1260 - Battle of Ayn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Jalut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Mongol advance halted by Mamluks</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1261 - Byzantine Empire recaptures Constantinople from the Latin Empire</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1265 - Death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Hulagu</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Khan</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1270 - Eighth Crusade by Louis IX of France, unsuccessful campaign in Tunisia</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1271 -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Baybars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Becomes Mamluk Sultan after overthrowing Sultan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Qutuz</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1277 - Death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Baibars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1289-1291 - Mamluks capture the Crusader cities of Tripoli and Acre, marking the decline of Crusader presence </a:t>
            </a:r>
          </a:p>
          <a:p>
            <a:pPr marL="0" marR="0">
              <a:spcBef>
                <a:spcPts val="0"/>
              </a:spcBef>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1299 - Rise of the Ottoman Empire</a:t>
            </a:r>
          </a:p>
        </p:txBody>
      </p:sp>
    </p:spTree>
    <p:extLst>
      <p:ext uri="{BB962C8B-B14F-4D97-AF65-F5344CB8AC3E}">
        <p14:creationId xmlns:p14="http://schemas.microsoft.com/office/powerpoint/2010/main" val="14072442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5B5811-88A7-2A12-B984-18540D6A29B1}"/>
              </a:ext>
            </a:extLst>
          </p:cNvPr>
          <p:cNvPicPr>
            <a:picLocks noChangeAspect="1"/>
          </p:cNvPicPr>
          <p:nvPr/>
        </p:nvPicPr>
        <p:blipFill>
          <a:blip r:embed="rId2"/>
          <a:stretch>
            <a:fillRect/>
          </a:stretch>
        </p:blipFill>
        <p:spPr>
          <a:xfrm>
            <a:off x="-33866" y="446298"/>
            <a:ext cx="12239894" cy="5965403"/>
          </a:xfrm>
          <a:prstGeom prst="rect">
            <a:avLst/>
          </a:prstGeom>
        </p:spPr>
      </p:pic>
    </p:spTree>
    <p:extLst>
      <p:ext uri="{BB962C8B-B14F-4D97-AF65-F5344CB8AC3E}">
        <p14:creationId xmlns:p14="http://schemas.microsoft.com/office/powerpoint/2010/main" val="39270332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9E3989AE-3424-EEE8-8C4F-4285668E1E85}"/>
              </a:ext>
            </a:extLst>
          </p:cNvPr>
          <p:cNvPicPr>
            <a:picLocks noChangeAspect="1"/>
          </p:cNvPicPr>
          <p:nvPr/>
        </p:nvPicPr>
        <p:blipFill rotWithShape="1">
          <a:blip r:embed="rId2"/>
          <a:srcRect b="19"/>
          <a:stretch/>
        </p:blipFill>
        <p:spPr>
          <a:xfrm>
            <a:off x="20" y="1282"/>
            <a:ext cx="12191979" cy="6856718"/>
          </a:xfrm>
          <a:prstGeom prst="rect">
            <a:avLst/>
          </a:prstGeom>
        </p:spPr>
      </p:pic>
    </p:spTree>
    <p:extLst>
      <p:ext uri="{BB962C8B-B14F-4D97-AF65-F5344CB8AC3E}">
        <p14:creationId xmlns:p14="http://schemas.microsoft.com/office/powerpoint/2010/main" val="31505171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E1C10C-BA0A-5EC4-AB04-A1D161C3623C}"/>
              </a:ext>
            </a:extLst>
          </p:cNvPr>
          <p:cNvPicPr>
            <a:picLocks noChangeAspect="1"/>
          </p:cNvPicPr>
          <p:nvPr/>
        </p:nvPicPr>
        <p:blipFill rotWithShape="1">
          <a:blip r:embed="rId2"/>
          <a:srcRect l="49582"/>
          <a:stretch/>
        </p:blipFill>
        <p:spPr>
          <a:xfrm>
            <a:off x="918944" y="0"/>
            <a:ext cx="10354112" cy="6858000"/>
          </a:xfrm>
          <a:prstGeom prst="rect">
            <a:avLst/>
          </a:prstGeom>
        </p:spPr>
      </p:pic>
    </p:spTree>
    <p:extLst>
      <p:ext uri="{BB962C8B-B14F-4D97-AF65-F5344CB8AC3E}">
        <p14:creationId xmlns:p14="http://schemas.microsoft.com/office/powerpoint/2010/main" val="42521368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254B86-70F9-2F58-96A5-CEB59E563077}"/>
              </a:ext>
            </a:extLst>
          </p:cNvPr>
          <p:cNvPicPr>
            <a:picLocks noChangeAspect="1"/>
          </p:cNvPicPr>
          <p:nvPr/>
        </p:nvPicPr>
        <p:blipFill>
          <a:blip r:embed="rId2"/>
          <a:stretch>
            <a:fillRect/>
          </a:stretch>
        </p:blipFill>
        <p:spPr>
          <a:xfrm>
            <a:off x="550292" y="0"/>
            <a:ext cx="11335456" cy="6858000"/>
          </a:xfrm>
          <a:prstGeom prst="rect">
            <a:avLst/>
          </a:prstGeom>
        </p:spPr>
      </p:pic>
    </p:spTree>
    <p:extLst>
      <p:ext uri="{BB962C8B-B14F-4D97-AF65-F5344CB8AC3E}">
        <p14:creationId xmlns:p14="http://schemas.microsoft.com/office/powerpoint/2010/main" val="33701170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571E62-E508-9C8F-21E2-DAFF3B2E441C}"/>
              </a:ext>
            </a:extLst>
          </p:cNvPr>
          <p:cNvPicPr>
            <a:picLocks noChangeAspect="1"/>
          </p:cNvPicPr>
          <p:nvPr/>
        </p:nvPicPr>
        <p:blipFill>
          <a:blip r:embed="rId2"/>
          <a:stretch>
            <a:fillRect/>
          </a:stretch>
        </p:blipFill>
        <p:spPr>
          <a:xfrm>
            <a:off x="606039" y="0"/>
            <a:ext cx="10979921" cy="6868193"/>
          </a:xfrm>
          <a:prstGeom prst="rect">
            <a:avLst/>
          </a:prstGeom>
        </p:spPr>
      </p:pic>
      <p:sp>
        <p:nvSpPr>
          <p:cNvPr id="5" name="TextBox 4">
            <a:extLst>
              <a:ext uri="{FF2B5EF4-FFF2-40B4-BE49-F238E27FC236}">
                <a16:creationId xmlns:a16="http://schemas.microsoft.com/office/drawing/2014/main" id="{E89E9792-5C27-FF96-2B1A-46DDD0850EFB}"/>
              </a:ext>
            </a:extLst>
          </p:cNvPr>
          <p:cNvSpPr txBox="1"/>
          <p:nvPr/>
        </p:nvSpPr>
        <p:spPr>
          <a:xfrm>
            <a:off x="5522051" y="2448180"/>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Great Seljuks</a:t>
            </a:r>
          </a:p>
        </p:txBody>
      </p:sp>
      <p:sp>
        <p:nvSpPr>
          <p:cNvPr id="6" name="TextBox 5">
            <a:extLst>
              <a:ext uri="{FF2B5EF4-FFF2-40B4-BE49-F238E27FC236}">
                <a16:creationId xmlns:a16="http://schemas.microsoft.com/office/drawing/2014/main" id="{377BCA43-8833-23E0-22D5-6E3FF5BACC78}"/>
              </a:ext>
            </a:extLst>
          </p:cNvPr>
          <p:cNvSpPr txBox="1"/>
          <p:nvPr/>
        </p:nvSpPr>
        <p:spPr>
          <a:xfrm>
            <a:off x="6095999" y="771524"/>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Khwarazmians</a:t>
            </a:r>
          </a:p>
        </p:txBody>
      </p:sp>
      <p:sp>
        <p:nvSpPr>
          <p:cNvPr id="7" name="TextBox 6">
            <a:extLst>
              <a:ext uri="{FF2B5EF4-FFF2-40B4-BE49-F238E27FC236}">
                <a16:creationId xmlns:a16="http://schemas.microsoft.com/office/drawing/2014/main" id="{2A968AD1-49B9-6176-BF41-6E0D07A99D17}"/>
              </a:ext>
            </a:extLst>
          </p:cNvPr>
          <p:cNvSpPr txBox="1"/>
          <p:nvPr/>
        </p:nvSpPr>
        <p:spPr>
          <a:xfrm>
            <a:off x="7347287" y="2979198"/>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Ghaznavids</a:t>
            </a:r>
          </a:p>
        </p:txBody>
      </p:sp>
      <p:sp>
        <p:nvSpPr>
          <p:cNvPr id="8" name="TextBox 7">
            <a:extLst>
              <a:ext uri="{FF2B5EF4-FFF2-40B4-BE49-F238E27FC236}">
                <a16:creationId xmlns:a16="http://schemas.microsoft.com/office/drawing/2014/main" id="{052381D8-E5CD-FDFD-6173-27320CA57045}"/>
              </a:ext>
            </a:extLst>
          </p:cNvPr>
          <p:cNvSpPr txBox="1"/>
          <p:nvPr/>
        </p:nvSpPr>
        <p:spPr>
          <a:xfrm>
            <a:off x="2438402" y="3657600"/>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Fatimids</a:t>
            </a:r>
          </a:p>
        </p:txBody>
      </p:sp>
      <p:sp>
        <p:nvSpPr>
          <p:cNvPr id="9" name="TextBox 8">
            <a:extLst>
              <a:ext uri="{FF2B5EF4-FFF2-40B4-BE49-F238E27FC236}">
                <a16:creationId xmlns:a16="http://schemas.microsoft.com/office/drawing/2014/main" id="{788391DD-5249-D1B4-5201-939A7B62EBE4}"/>
              </a:ext>
            </a:extLst>
          </p:cNvPr>
          <p:cNvSpPr txBox="1"/>
          <p:nvPr/>
        </p:nvSpPr>
        <p:spPr>
          <a:xfrm>
            <a:off x="2438402" y="1452671"/>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Abbasids</a:t>
            </a:r>
          </a:p>
        </p:txBody>
      </p:sp>
    </p:spTree>
    <p:extLst>
      <p:ext uri="{BB962C8B-B14F-4D97-AF65-F5344CB8AC3E}">
        <p14:creationId xmlns:p14="http://schemas.microsoft.com/office/powerpoint/2010/main" val="155553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406C0-3973-ACE0-D659-02460A2A4468}"/>
              </a:ext>
            </a:extLst>
          </p:cNvPr>
          <p:cNvPicPr>
            <a:picLocks noChangeAspect="1"/>
          </p:cNvPicPr>
          <p:nvPr/>
        </p:nvPicPr>
        <p:blipFill>
          <a:blip r:embed="rId2"/>
          <a:stretch>
            <a:fillRect/>
          </a:stretch>
        </p:blipFill>
        <p:spPr>
          <a:xfrm>
            <a:off x="750718" y="22051"/>
            <a:ext cx="10945091" cy="6858000"/>
          </a:xfrm>
          <a:prstGeom prst="rect">
            <a:avLst/>
          </a:prstGeom>
        </p:spPr>
      </p:pic>
      <p:sp>
        <p:nvSpPr>
          <p:cNvPr id="6" name="TextBox 5">
            <a:extLst>
              <a:ext uri="{FF2B5EF4-FFF2-40B4-BE49-F238E27FC236}">
                <a16:creationId xmlns:a16="http://schemas.microsoft.com/office/drawing/2014/main" id="{6E797B02-243F-E849-822F-06A6C5154FBF}"/>
              </a:ext>
            </a:extLst>
          </p:cNvPr>
          <p:cNvSpPr txBox="1"/>
          <p:nvPr/>
        </p:nvSpPr>
        <p:spPr>
          <a:xfrm>
            <a:off x="5595186" y="2491004"/>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Khwarazmians</a:t>
            </a:r>
          </a:p>
        </p:txBody>
      </p:sp>
      <p:sp>
        <p:nvSpPr>
          <p:cNvPr id="8" name="TextBox 7">
            <a:extLst>
              <a:ext uri="{FF2B5EF4-FFF2-40B4-BE49-F238E27FC236}">
                <a16:creationId xmlns:a16="http://schemas.microsoft.com/office/drawing/2014/main" id="{273369BA-7F6A-8B78-4B34-9ECA21FFC5CC}"/>
              </a:ext>
            </a:extLst>
          </p:cNvPr>
          <p:cNvSpPr txBox="1"/>
          <p:nvPr/>
        </p:nvSpPr>
        <p:spPr>
          <a:xfrm>
            <a:off x="2116668" y="3429000"/>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Ayyubids</a:t>
            </a:r>
          </a:p>
        </p:txBody>
      </p:sp>
      <p:sp>
        <p:nvSpPr>
          <p:cNvPr id="9" name="TextBox 8">
            <a:extLst>
              <a:ext uri="{FF2B5EF4-FFF2-40B4-BE49-F238E27FC236}">
                <a16:creationId xmlns:a16="http://schemas.microsoft.com/office/drawing/2014/main" id="{B8120A53-D053-3BE4-A014-E1B610A4D104}"/>
              </a:ext>
            </a:extLst>
          </p:cNvPr>
          <p:cNvSpPr txBox="1"/>
          <p:nvPr/>
        </p:nvSpPr>
        <p:spPr>
          <a:xfrm>
            <a:off x="2348388" y="1537461"/>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Rum Seljuks</a:t>
            </a:r>
          </a:p>
        </p:txBody>
      </p:sp>
      <p:sp>
        <p:nvSpPr>
          <p:cNvPr id="2" name="TextBox 1">
            <a:extLst>
              <a:ext uri="{FF2B5EF4-FFF2-40B4-BE49-F238E27FC236}">
                <a16:creationId xmlns:a16="http://schemas.microsoft.com/office/drawing/2014/main" id="{2B286403-AFA9-D57C-24CE-810254F58652}"/>
              </a:ext>
            </a:extLst>
          </p:cNvPr>
          <p:cNvSpPr txBox="1"/>
          <p:nvPr/>
        </p:nvSpPr>
        <p:spPr>
          <a:xfrm>
            <a:off x="7610253" y="2867133"/>
            <a:ext cx="2310063" cy="376129"/>
          </a:xfrm>
          <a:prstGeom prst="rect">
            <a:avLst/>
          </a:prstGeom>
          <a:noFill/>
        </p:spPr>
        <p:txBody>
          <a:bodyPr wrap="square" lIns="91440" tIns="45720" rIns="91440" bIns="45720" rtlCol="0">
            <a:spAutoFit/>
          </a:bodyPr>
          <a:lstStyle/>
          <a:p>
            <a:pPr algn="ctr">
              <a:lnSpc>
                <a:spcPct val="130000"/>
              </a:lnSpc>
            </a:pPr>
            <a:r>
              <a:rPr lang="en-US" sz="1600" b="1" dirty="0" err="1">
                <a:solidFill>
                  <a:schemeClr val="tx2"/>
                </a:solidFill>
              </a:rPr>
              <a:t>Ghorids</a:t>
            </a:r>
            <a:endParaRPr lang="en-US" sz="1600" b="1" dirty="0">
              <a:solidFill>
                <a:schemeClr val="tx2"/>
              </a:solidFill>
            </a:endParaRPr>
          </a:p>
        </p:txBody>
      </p:sp>
    </p:spTree>
    <p:extLst>
      <p:ext uri="{BB962C8B-B14F-4D97-AF65-F5344CB8AC3E}">
        <p14:creationId xmlns:p14="http://schemas.microsoft.com/office/powerpoint/2010/main" val="16615454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854BBB-9C5D-9CBC-64DF-6192F3F4809B}"/>
              </a:ext>
            </a:extLst>
          </p:cNvPr>
          <p:cNvPicPr>
            <a:picLocks noChangeAspect="1"/>
          </p:cNvPicPr>
          <p:nvPr/>
        </p:nvPicPr>
        <p:blipFill>
          <a:blip r:embed="rId3"/>
          <a:stretch>
            <a:fillRect/>
          </a:stretch>
        </p:blipFill>
        <p:spPr>
          <a:xfrm>
            <a:off x="522422" y="0"/>
            <a:ext cx="11147156" cy="6858000"/>
          </a:xfrm>
          <a:prstGeom prst="rect">
            <a:avLst/>
          </a:prstGeom>
        </p:spPr>
      </p:pic>
      <p:sp>
        <p:nvSpPr>
          <p:cNvPr id="4" name="TextBox 3">
            <a:extLst>
              <a:ext uri="{FF2B5EF4-FFF2-40B4-BE49-F238E27FC236}">
                <a16:creationId xmlns:a16="http://schemas.microsoft.com/office/drawing/2014/main" id="{622A2B41-8C65-E1AE-088A-3F166CC105F4}"/>
              </a:ext>
            </a:extLst>
          </p:cNvPr>
          <p:cNvSpPr txBox="1"/>
          <p:nvPr/>
        </p:nvSpPr>
        <p:spPr>
          <a:xfrm>
            <a:off x="2314521" y="3429000"/>
            <a:ext cx="2310063" cy="376129"/>
          </a:xfrm>
          <a:prstGeom prst="rect">
            <a:avLst/>
          </a:prstGeom>
          <a:noFill/>
        </p:spPr>
        <p:txBody>
          <a:bodyPr wrap="square" lIns="91440" tIns="45720" rIns="91440" bIns="45720" rtlCol="0">
            <a:spAutoFit/>
          </a:bodyPr>
          <a:lstStyle/>
          <a:p>
            <a:pPr>
              <a:lnSpc>
                <a:spcPct val="130000"/>
              </a:lnSpc>
            </a:pPr>
            <a:r>
              <a:rPr lang="en-US" sz="1600" b="1" dirty="0">
                <a:solidFill>
                  <a:schemeClr val="tx2"/>
                </a:solidFill>
              </a:rPr>
              <a:t>Mamluks of Cairo</a:t>
            </a:r>
          </a:p>
        </p:txBody>
      </p:sp>
      <p:sp>
        <p:nvSpPr>
          <p:cNvPr id="5" name="TextBox 4">
            <a:extLst>
              <a:ext uri="{FF2B5EF4-FFF2-40B4-BE49-F238E27FC236}">
                <a16:creationId xmlns:a16="http://schemas.microsoft.com/office/drawing/2014/main" id="{0773E4D8-63A9-BDCE-304C-CCFE6CFE1DC6}"/>
              </a:ext>
            </a:extLst>
          </p:cNvPr>
          <p:cNvSpPr txBox="1"/>
          <p:nvPr/>
        </p:nvSpPr>
        <p:spPr>
          <a:xfrm>
            <a:off x="9083850" y="2464200"/>
            <a:ext cx="1672389" cy="376129"/>
          </a:xfrm>
          <a:prstGeom prst="rect">
            <a:avLst/>
          </a:prstGeom>
          <a:noFill/>
        </p:spPr>
        <p:txBody>
          <a:bodyPr wrap="square" lIns="91440" tIns="45720" rIns="91440" bIns="45720" rtlCol="0">
            <a:spAutoFit/>
          </a:bodyPr>
          <a:lstStyle/>
          <a:p>
            <a:pPr>
              <a:lnSpc>
                <a:spcPct val="130000"/>
              </a:lnSpc>
            </a:pPr>
            <a:r>
              <a:rPr lang="en-US" sz="1600" b="1" dirty="0">
                <a:solidFill>
                  <a:schemeClr val="tx2"/>
                </a:solidFill>
              </a:rPr>
              <a:t>Delhi Sultanate</a:t>
            </a:r>
          </a:p>
        </p:txBody>
      </p:sp>
      <p:sp>
        <p:nvSpPr>
          <p:cNvPr id="6" name="TextBox 5">
            <a:extLst>
              <a:ext uri="{FF2B5EF4-FFF2-40B4-BE49-F238E27FC236}">
                <a16:creationId xmlns:a16="http://schemas.microsoft.com/office/drawing/2014/main" id="{90860E67-D9B2-DD4B-0876-BC1A016D455A}"/>
              </a:ext>
            </a:extLst>
          </p:cNvPr>
          <p:cNvSpPr txBox="1"/>
          <p:nvPr/>
        </p:nvSpPr>
        <p:spPr>
          <a:xfrm>
            <a:off x="5149518" y="2671434"/>
            <a:ext cx="2310063"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Ilkhanate (Mongol)</a:t>
            </a:r>
          </a:p>
        </p:txBody>
      </p:sp>
      <p:sp>
        <p:nvSpPr>
          <p:cNvPr id="7" name="TextBox 6">
            <a:extLst>
              <a:ext uri="{FF2B5EF4-FFF2-40B4-BE49-F238E27FC236}">
                <a16:creationId xmlns:a16="http://schemas.microsoft.com/office/drawing/2014/main" id="{B56BA5D9-B4C5-CE4A-6989-3C5FDE9C161C}"/>
              </a:ext>
            </a:extLst>
          </p:cNvPr>
          <p:cNvSpPr txBox="1"/>
          <p:nvPr/>
        </p:nvSpPr>
        <p:spPr>
          <a:xfrm>
            <a:off x="2679925" y="1486705"/>
            <a:ext cx="1147010" cy="696216"/>
          </a:xfrm>
          <a:prstGeom prst="rect">
            <a:avLst/>
          </a:prstGeom>
          <a:noFill/>
        </p:spPr>
        <p:txBody>
          <a:bodyPr wrap="square" lIns="91440" tIns="45720" rIns="91440" bIns="45720" rtlCol="0">
            <a:spAutoFit/>
          </a:bodyPr>
          <a:lstStyle/>
          <a:p>
            <a:pPr algn="ctr">
              <a:lnSpc>
                <a:spcPct val="130000"/>
              </a:lnSpc>
            </a:pPr>
            <a:r>
              <a:rPr lang="en-US" sz="1600" b="1" dirty="0">
                <a:solidFill>
                  <a:schemeClr val="tx2"/>
                </a:solidFill>
              </a:rPr>
              <a:t>Anatolian </a:t>
            </a:r>
            <a:r>
              <a:rPr lang="en-US" sz="1600" b="1" dirty="0" err="1">
                <a:solidFill>
                  <a:schemeClr val="tx2"/>
                </a:solidFill>
              </a:rPr>
              <a:t>Beyliks</a:t>
            </a:r>
            <a:endParaRPr lang="en-US" sz="1600" b="1" dirty="0">
              <a:solidFill>
                <a:schemeClr val="tx2"/>
              </a:solidFill>
            </a:endParaRPr>
          </a:p>
        </p:txBody>
      </p:sp>
    </p:spTree>
    <p:extLst>
      <p:ext uri="{BB962C8B-B14F-4D97-AF65-F5344CB8AC3E}">
        <p14:creationId xmlns:p14="http://schemas.microsoft.com/office/powerpoint/2010/main" val="2683702259"/>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21430</TotalTime>
  <Words>5093</Words>
  <Application>Microsoft Office PowerPoint</Application>
  <PresentationFormat>Widescreen</PresentationFormat>
  <Paragraphs>422</Paragraphs>
  <Slides>77</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77</vt:i4>
      </vt:variant>
    </vt:vector>
  </HeadingPairs>
  <TitlesOfParts>
    <vt:vector size="82" baseType="lpstr">
      <vt:lpstr>Arial</vt:lpstr>
      <vt:lpstr>Berkshire Swash</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map showing the Great Seljuk Empire at its height, upon the death of Malik Shah in 1092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370</cp:revision>
  <cp:lastPrinted>2023-08-29T06:55:32Z</cp:lastPrinted>
  <dcterms:created xsi:type="dcterms:W3CDTF">2019-05-03T02:15:26Z</dcterms:created>
  <dcterms:modified xsi:type="dcterms:W3CDTF">2024-09-10T07:27:52Z</dcterms:modified>
</cp:coreProperties>
</file>