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347" r:id="rId2"/>
    <p:sldId id="645" r:id="rId3"/>
    <p:sldId id="498" r:id="rId4"/>
    <p:sldId id="521" r:id="rId5"/>
    <p:sldId id="530" r:id="rId6"/>
    <p:sldId id="500" r:id="rId7"/>
    <p:sldId id="502" r:id="rId8"/>
    <p:sldId id="646" r:id="rId9"/>
    <p:sldId id="635" r:id="rId10"/>
    <p:sldId id="536" r:id="rId11"/>
    <p:sldId id="550" r:id="rId12"/>
    <p:sldId id="547" r:id="rId13"/>
    <p:sldId id="563" r:id="rId14"/>
    <p:sldId id="551" r:id="rId15"/>
    <p:sldId id="501" r:id="rId16"/>
    <p:sldId id="548" r:id="rId17"/>
    <p:sldId id="630" r:id="rId18"/>
    <p:sldId id="541" r:id="rId19"/>
    <p:sldId id="636" r:id="rId20"/>
    <p:sldId id="637" r:id="rId21"/>
    <p:sldId id="549" r:id="rId22"/>
    <p:sldId id="628" r:id="rId23"/>
    <p:sldId id="629" r:id="rId24"/>
    <p:sldId id="542" r:id="rId25"/>
    <p:sldId id="640" r:id="rId26"/>
    <p:sldId id="639" r:id="rId27"/>
    <p:sldId id="642" r:id="rId28"/>
    <p:sldId id="641" r:id="rId29"/>
    <p:sldId id="503" r:id="rId30"/>
    <p:sldId id="552" r:id="rId31"/>
    <p:sldId id="543" r:id="rId32"/>
    <p:sldId id="643" r:id="rId33"/>
    <p:sldId id="553" r:id="rId34"/>
    <p:sldId id="582" r:id="rId35"/>
    <p:sldId id="540" r:id="rId36"/>
    <p:sldId id="546" r:id="rId37"/>
    <p:sldId id="644" r:id="rId38"/>
    <p:sldId id="619" r:id="rId39"/>
    <p:sldId id="545" r:id="rId40"/>
    <p:sldId id="587" r:id="rId41"/>
    <p:sldId id="632" r:id="rId42"/>
    <p:sldId id="621" r:id="rId43"/>
    <p:sldId id="554"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feena Lakdawala" initials="SL" lastIdx="1" clrIdx="0">
    <p:extLst>
      <p:ext uri="{19B8F6BF-5375-455C-9EA6-DF929625EA0E}">
        <p15:presenceInfo xmlns:p15="http://schemas.microsoft.com/office/powerpoint/2012/main" userId="bb8ac15fdc46839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1C30"/>
    <a:srgbClr val="AAAFB3"/>
    <a:srgbClr val="4B5151"/>
    <a:srgbClr val="18B49C"/>
    <a:srgbClr val="E7E6E6"/>
    <a:srgbClr val="0387AD"/>
    <a:srgbClr val="0696BB"/>
    <a:srgbClr val="1CA4BE"/>
    <a:srgbClr val="3EB3C5"/>
    <a:srgbClr val="017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68" autoAdjust="0"/>
    <p:restoredTop sz="78182" autoAdjust="0"/>
  </p:normalViewPr>
  <p:slideViewPr>
    <p:cSldViewPr snapToGrid="0" showGuides="1">
      <p:cViewPr varScale="1">
        <p:scale>
          <a:sx n="50" d="100"/>
          <a:sy n="50" d="100"/>
        </p:scale>
        <p:origin x="1248" y="2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23430"/>
    </p:cViewPr>
  </p:sorterViewPr>
  <p:notesViewPr>
    <p:cSldViewPr snapToGrid="0" showGuides="1">
      <p:cViewPr varScale="1">
        <p:scale>
          <a:sx n="96" d="100"/>
          <a:sy n="96" d="100"/>
        </p:scale>
        <p:origin x="4022" y="6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B3316C-D022-4CD8-B128-4E0E6D277D42}" type="datetimeFigureOut">
              <a:rPr lang="en-US" smtClean="0"/>
              <a:t>9/18/2024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7FB143-1449-4649-B8DE-46A717A1D3E5}" type="slidenum">
              <a:rPr lang="en-US" smtClean="0"/>
              <a:t>‹#›</a:t>
            </a:fld>
            <a:endParaRPr lang="en-US"/>
          </a:p>
        </p:txBody>
      </p:sp>
    </p:spTree>
    <p:extLst>
      <p:ext uri="{BB962C8B-B14F-4D97-AF65-F5344CB8AC3E}">
        <p14:creationId xmlns:p14="http://schemas.microsoft.com/office/powerpoint/2010/main" val="925508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A838E-8942-497B-8EA6-A21124D39647}" type="datetimeFigureOut">
              <a:rPr lang="en-US" smtClean="0"/>
              <a:t>9/18/2024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61BEB-35DA-498F-9F88-C82846C03E6B}" type="slidenum">
              <a:rPr lang="en-US" smtClean="0"/>
              <a:t>‹#›</a:t>
            </a:fld>
            <a:endParaRPr lang="en-US"/>
          </a:p>
        </p:txBody>
      </p:sp>
    </p:spTree>
    <p:extLst>
      <p:ext uri="{BB962C8B-B14F-4D97-AF65-F5344CB8AC3E}">
        <p14:creationId xmlns:p14="http://schemas.microsoft.com/office/powerpoint/2010/main" val="3250757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a:t>
            </a:r>
          </a:p>
        </p:txBody>
      </p:sp>
      <p:sp>
        <p:nvSpPr>
          <p:cNvPr id="4" name="Slide Number Placeholder 3"/>
          <p:cNvSpPr>
            <a:spLocks noGrp="1"/>
          </p:cNvSpPr>
          <p:nvPr>
            <p:ph type="sldNum" sz="quarter" idx="5"/>
          </p:nvPr>
        </p:nvSpPr>
        <p:spPr/>
        <p:txBody>
          <a:bodyPr/>
          <a:lstStyle/>
          <a:p>
            <a:fld id="{DAF61BEB-35DA-498F-9F88-C82846C03E6B}" type="slidenum">
              <a:rPr lang="en-US" smtClean="0"/>
              <a:t>2</a:t>
            </a:fld>
            <a:endParaRPr lang="en-US"/>
          </a:p>
        </p:txBody>
      </p:sp>
    </p:spTree>
    <p:extLst>
      <p:ext uri="{BB962C8B-B14F-4D97-AF65-F5344CB8AC3E}">
        <p14:creationId xmlns:p14="http://schemas.microsoft.com/office/powerpoint/2010/main" val="3471800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1299: Ilkhanate ruler </a:t>
            </a:r>
            <a:r>
              <a:rPr lang="en-US" sz="1200" dirty="0" err="1"/>
              <a:t>Ghazan</a:t>
            </a:r>
            <a:r>
              <a:rPr lang="en-US" sz="1200" dirty="0"/>
              <a:t> invades Syria and defeats the Mamluks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a:t>
            </a:fld>
            <a:endParaRPr lang="en-US"/>
          </a:p>
        </p:txBody>
      </p:sp>
    </p:spTree>
    <p:extLst>
      <p:ext uri="{BB962C8B-B14F-4D97-AF65-F5344CB8AC3E}">
        <p14:creationId xmlns:p14="http://schemas.microsoft.com/office/powerpoint/2010/main" val="4113571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1299: Ilkhanate ruler </a:t>
            </a:r>
            <a:r>
              <a:rPr lang="en-US" sz="1200" dirty="0" err="1"/>
              <a:t>Ghazan</a:t>
            </a:r>
            <a:r>
              <a:rPr lang="en-US" sz="1200" dirty="0"/>
              <a:t> invades Syria and defeats the Mamluks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4</a:t>
            </a:fld>
            <a:endParaRPr lang="en-US"/>
          </a:p>
        </p:txBody>
      </p:sp>
    </p:spTree>
    <p:extLst>
      <p:ext uri="{BB962C8B-B14F-4D97-AF65-F5344CB8AC3E}">
        <p14:creationId xmlns:p14="http://schemas.microsoft.com/office/powerpoint/2010/main" val="2424254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Mehterbane</a:t>
            </a:r>
            <a:r>
              <a:rPr lang="en-US" dirty="0"/>
              <a:t>: Marching Band</a:t>
            </a:r>
          </a:p>
        </p:txBody>
      </p:sp>
      <p:sp>
        <p:nvSpPr>
          <p:cNvPr id="4" name="Slide Number Placeholder 3"/>
          <p:cNvSpPr>
            <a:spLocks noGrp="1"/>
          </p:cNvSpPr>
          <p:nvPr>
            <p:ph type="sldNum" sz="quarter" idx="5"/>
          </p:nvPr>
        </p:nvSpPr>
        <p:spPr/>
        <p:txBody>
          <a:bodyPr/>
          <a:lstStyle/>
          <a:p>
            <a:fld id="{DAF61BEB-35DA-498F-9F88-C82846C03E6B}" type="slidenum">
              <a:rPr lang="en-US" smtClean="0"/>
              <a:t>6</a:t>
            </a:fld>
            <a:endParaRPr lang="en-US"/>
          </a:p>
        </p:txBody>
      </p:sp>
    </p:spTree>
    <p:extLst>
      <p:ext uri="{BB962C8B-B14F-4D97-AF65-F5344CB8AC3E}">
        <p14:creationId xmlns:p14="http://schemas.microsoft.com/office/powerpoint/2010/main" val="2474331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Tekfurs</a:t>
            </a:r>
            <a:r>
              <a:rPr lang="en-US" dirty="0"/>
              <a:t> = Old Christian Lords</a:t>
            </a:r>
          </a:p>
        </p:txBody>
      </p:sp>
      <p:sp>
        <p:nvSpPr>
          <p:cNvPr id="4" name="Slide Number Placeholder 3"/>
          <p:cNvSpPr>
            <a:spLocks noGrp="1"/>
          </p:cNvSpPr>
          <p:nvPr>
            <p:ph type="sldNum" sz="quarter" idx="5"/>
          </p:nvPr>
        </p:nvSpPr>
        <p:spPr/>
        <p:txBody>
          <a:bodyPr/>
          <a:lstStyle/>
          <a:p>
            <a:fld id="{DAF61BEB-35DA-498F-9F88-C82846C03E6B}" type="slidenum">
              <a:rPr lang="en-US" smtClean="0"/>
              <a:t>7</a:t>
            </a:fld>
            <a:endParaRPr lang="en-US"/>
          </a:p>
        </p:txBody>
      </p:sp>
    </p:spTree>
    <p:extLst>
      <p:ext uri="{BB962C8B-B14F-4D97-AF65-F5344CB8AC3E}">
        <p14:creationId xmlns:p14="http://schemas.microsoft.com/office/powerpoint/2010/main" val="2065161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Khateeb88 - Own work, CC BY-SA 3.0, https://commons.wikimedia.org/w/index.php?curid=23864128</a:t>
            </a:r>
          </a:p>
        </p:txBody>
      </p:sp>
      <p:sp>
        <p:nvSpPr>
          <p:cNvPr id="4" name="Slide Number Placeholder 3"/>
          <p:cNvSpPr>
            <a:spLocks noGrp="1"/>
          </p:cNvSpPr>
          <p:nvPr>
            <p:ph type="sldNum" sz="quarter" idx="5"/>
          </p:nvPr>
        </p:nvSpPr>
        <p:spPr/>
        <p:txBody>
          <a:bodyPr/>
          <a:lstStyle/>
          <a:p>
            <a:fld id="{DAF61BEB-35DA-498F-9F88-C82846C03E6B}" type="slidenum">
              <a:rPr lang="en-US" smtClean="0"/>
              <a:t>11</a:t>
            </a:fld>
            <a:endParaRPr lang="en-US"/>
          </a:p>
        </p:txBody>
      </p:sp>
    </p:spTree>
    <p:extLst>
      <p:ext uri="{BB962C8B-B14F-4D97-AF65-F5344CB8AC3E}">
        <p14:creationId xmlns:p14="http://schemas.microsoft.com/office/powerpoint/2010/main" val="3766261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Khateeb88 - Own work, CC BY-SA 3.0, https://commons.wikimedia.org/w/index.php?curid=23864128</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14</a:t>
            </a:fld>
            <a:endParaRPr lang="en-US"/>
          </a:p>
        </p:txBody>
      </p:sp>
    </p:spTree>
    <p:extLst>
      <p:ext uri="{BB962C8B-B14F-4D97-AF65-F5344CB8AC3E}">
        <p14:creationId xmlns:p14="http://schemas.microsoft.com/office/powerpoint/2010/main" val="344031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Click here to see the dream</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15</a:t>
            </a:fld>
            <a:endParaRPr lang="en-US"/>
          </a:p>
        </p:txBody>
      </p:sp>
    </p:spTree>
    <p:extLst>
      <p:ext uri="{BB962C8B-B14F-4D97-AF65-F5344CB8AC3E}">
        <p14:creationId xmlns:p14="http://schemas.microsoft.com/office/powerpoint/2010/main" val="1501936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Domanic</a:t>
            </a:r>
            <a:r>
              <a:rPr lang="en-US" dirty="0"/>
              <a:t> in summer and </a:t>
            </a:r>
            <a:r>
              <a:rPr lang="en-US" dirty="0" err="1"/>
              <a:t>Sogut</a:t>
            </a:r>
            <a:r>
              <a:rPr lang="en-US" dirty="0"/>
              <a:t> in winter</a:t>
            </a:r>
          </a:p>
          <a:p>
            <a:r>
              <a:rPr lang="en-US" dirty="0" err="1"/>
              <a:t>Bilecik</a:t>
            </a:r>
            <a:r>
              <a:rPr lang="en-US" dirty="0"/>
              <a:t> </a:t>
            </a:r>
            <a:r>
              <a:rPr lang="en-US" dirty="0" err="1"/>
              <a:t>Tekfur</a:t>
            </a:r>
            <a:r>
              <a:rPr lang="en-US" dirty="0"/>
              <a:t> was on friendly terms and they could migrate freely. But </a:t>
            </a:r>
            <a:r>
              <a:rPr lang="en-US" dirty="0" err="1"/>
              <a:t>Inegol</a:t>
            </a:r>
            <a:r>
              <a:rPr lang="en-US" dirty="0"/>
              <a:t> </a:t>
            </a:r>
            <a:r>
              <a:rPr lang="en-US" dirty="0" err="1"/>
              <a:t>Tekfur</a:t>
            </a:r>
            <a:r>
              <a:rPr lang="en-US" dirty="0"/>
              <a:t> started ambushing and making it difficult.</a:t>
            </a:r>
          </a:p>
          <a:p>
            <a:r>
              <a:rPr lang="en-US" dirty="0"/>
              <a:t>No choice but to fight</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16</a:t>
            </a:fld>
            <a:endParaRPr lang="en-US"/>
          </a:p>
        </p:txBody>
      </p:sp>
    </p:spTree>
    <p:extLst>
      <p:ext uri="{BB962C8B-B14F-4D97-AF65-F5344CB8AC3E}">
        <p14:creationId xmlns:p14="http://schemas.microsoft.com/office/powerpoint/2010/main" val="1419032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err="1">
                <a:solidFill>
                  <a:srgbClr val="202122"/>
                </a:solidFill>
                <a:effectLst/>
                <a:latin typeface="Arial" panose="020B0604020202020204" pitchFamily="34" charset="0"/>
              </a:rPr>
              <a:t>Bilecik</a:t>
            </a:r>
            <a:r>
              <a:rPr lang="en-US" b="0" i="0" dirty="0">
                <a:solidFill>
                  <a:srgbClr val="202122"/>
                </a:solidFill>
                <a:effectLst/>
                <a:latin typeface="Arial" panose="020B0604020202020204" pitchFamily="34" charset="0"/>
              </a:rPr>
              <a:t> and </a:t>
            </a:r>
            <a:r>
              <a:rPr lang="en-US" b="0" i="0" dirty="0" err="1">
                <a:solidFill>
                  <a:srgbClr val="202122"/>
                </a:solidFill>
                <a:effectLst/>
                <a:latin typeface="Arial" panose="020B0604020202020204" pitchFamily="34" charset="0"/>
              </a:rPr>
              <a:t>Harmankaya</a:t>
            </a:r>
            <a:r>
              <a:rPr lang="en-US" b="0" i="0" dirty="0">
                <a:solidFill>
                  <a:srgbClr val="202122"/>
                </a:solidFill>
                <a:effectLst/>
                <a:latin typeface="Arial" panose="020B0604020202020204" pitchFamily="34" charset="0"/>
              </a:rPr>
              <a:t> principalities are for the royal family members only</a:t>
            </a: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17</a:t>
            </a:fld>
            <a:endParaRPr lang="en-US"/>
          </a:p>
        </p:txBody>
      </p:sp>
    </p:spTree>
    <p:extLst>
      <p:ext uri="{BB962C8B-B14F-4D97-AF65-F5344CB8AC3E}">
        <p14:creationId xmlns:p14="http://schemas.microsoft.com/office/powerpoint/2010/main" val="850691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being read out in Khutbah:  Indication of sovereignty, Khalifa and Seljuk ruler recognize him as a Bey, Prince, Emir</a:t>
            </a:r>
          </a:p>
          <a:p>
            <a:endParaRPr lang="en-US" dirty="0"/>
          </a:p>
          <a:p>
            <a:pPr algn="l"/>
            <a:r>
              <a:rPr lang="en-US" b="1" i="0" dirty="0" err="1">
                <a:solidFill>
                  <a:srgbClr val="222222"/>
                </a:solidFill>
                <a:effectLst/>
                <a:latin typeface="Verdana" panose="020B0604030504040204" pitchFamily="34" charset="0"/>
              </a:rPr>
              <a:t>Harmankaya’s</a:t>
            </a:r>
            <a:r>
              <a:rPr lang="en-US" b="1" i="0" dirty="0">
                <a:solidFill>
                  <a:srgbClr val="222222"/>
                </a:solidFill>
                <a:effectLst/>
                <a:latin typeface="Verdana" panose="020B0604030504040204" pitchFamily="34" charset="0"/>
              </a:rPr>
              <a:t> </a:t>
            </a:r>
            <a:r>
              <a:rPr lang="en-US" b="1" i="0" dirty="0" err="1">
                <a:solidFill>
                  <a:srgbClr val="222222"/>
                </a:solidFill>
                <a:effectLst/>
                <a:latin typeface="Verdana" panose="020B0604030504040204" pitchFamily="34" charset="0"/>
              </a:rPr>
              <a:t>Tekfur</a:t>
            </a:r>
            <a:r>
              <a:rPr lang="en-US" b="1" i="0" dirty="0">
                <a:solidFill>
                  <a:srgbClr val="222222"/>
                </a:solidFill>
                <a:effectLst/>
                <a:latin typeface="Verdana" panose="020B0604030504040204" pitchFamily="34" charset="0"/>
              </a:rPr>
              <a:t> </a:t>
            </a:r>
            <a:r>
              <a:rPr lang="en-US" b="1" i="0" dirty="0" err="1">
                <a:solidFill>
                  <a:srgbClr val="222222"/>
                </a:solidFill>
                <a:effectLst/>
                <a:latin typeface="Verdana" panose="020B0604030504040204" pitchFamily="34" charset="0"/>
              </a:rPr>
              <a:t>Kose</a:t>
            </a:r>
            <a:r>
              <a:rPr lang="en-US" b="1" i="0" dirty="0">
                <a:solidFill>
                  <a:srgbClr val="222222"/>
                </a:solidFill>
                <a:effectLst/>
                <a:latin typeface="Verdana" panose="020B0604030504040204" pitchFamily="34" charset="0"/>
              </a:rPr>
              <a:t> </a:t>
            </a:r>
            <a:r>
              <a:rPr lang="en-US" b="1" i="0" dirty="0" err="1">
                <a:solidFill>
                  <a:srgbClr val="222222"/>
                </a:solidFill>
                <a:effectLst/>
                <a:latin typeface="Verdana" panose="020B0604030504040204" pitchFamily="34" charset="0"/>
              </a:rPr>
              <a:t>Mihal</a:t>
            </a:r>
            <a:r>
              <a:rPr lang="en-US" b="0" i="0" dirty="0">
                <a:solidFill>
                  <a:srgbClr val="222222"/>
                </a:solidFill>
                <a:effectLst/>
                <a:latin typeface="Verdana" panose="020B0604030504040204" pitchFamily="34" charset="0"/>
              </a:rPr>
              <a:t>, who embraced Islam secretly and was a friend of Osman, leaked Nicola’s plan. In this scenario, </a:t>
            </a:r>
            <a:r>
              <a:rPr lang="en-US" b="1" i="0" dirty="0" err="1">
                <a:solidFill>
                  <a:srgbClr val="222222"/>
                </a:solidFill>
                <a:effectLst/>
                <a:latin typeface="Verdana" panose="020B0604030504040204" pitchFamily="34" charset="0"/>
              </a:rPr>
              <a:t>Tekfur</a:t>
            </a:r>
            <a:r>
              <a:rPr lang="en-US" b="1" i="0" dirty="0">
                <a:solidFill>
                  <a:srgbClr val="222222"/>
                </a:solidFill>
                <a:effectLst/>
                <a:latin typeface="Verdana" panose="020B0604030504040204" pitchFamily="34" charset="0"/>
              </a:rPr>
              <a:t> of </a:t>
            </a:r>
            <a:r>
              <a:rPr lang="en-US" b="1" i="0" dirty="0" err="1">
                <a:solidFill>
                  <a:srgbClr val="222222"/>
                </a:solidFill>
                <a:effectLst/>
                <a:latin typeface="Verdana" panose="020B0604030504040204" pitchFamily="34" charset="0"/>
              </a:rPr>
              <a:t>Yarhisar</a:t>
            </a:r>
            <a:r>
              <a:rPr lang="en-US" b="1" i="0" dirty="0">
                <a:solidFill>
                  <a:srgbClr val="222222"/>
                </a:solidFill>
                <a:effectLst/>
                <a:latin typeface="Verdana" panose="020B0604030504040204" pitchFamily="34" charset="0"/>
              </a:rPr>
              <a:t> and </a:t>
            </a:r>
            <a:r>
              <a:rPr lang="en-US" b="1" i="0" dirty="0" err="1">
                <a:solidFill>
                  <a:srgbClr val="222222"/>
                </a:solidFill>
                <a:effectLst/>
                <a:latin typeface="Verdana" panose="020B0604030504040204" pitchFamily="34" charset="0"/>
              </a:rPr>
              <a:t>Bilecik</a:t>
            </a:r>
            <a:r>
              <a:rPr lang="en-US" b="0" i="0" dirty="0">
                <a:solidFill>
                  <a:srgbClr val="222222"/>
                </a:solidFill>
                <a:effectLst/>
                <a:latin typeface="Verdana" panose="020B0604030504040204" pitchFamily="34" charset="0"/>
              </a:rPr>
              <a:t> invited Osman to their children’s wedding. Their intention was that when Osman came to the wedding here, he would be arrested and killed. As soon Osman heard this, he devised a plan. He sent his forty alps in women’s clothing to Castle . When these fighter arrived, they captured all the people and conquered the castle. It is worth mentioning that among them was the </a:t>
            </a:r>
            <a:r>
              <a:rPr lang="en-US" b="1" i="0" dirty="0">
                <a:solidFill>
                  <a:srgbClr val="222222"/>
                </a:solidFill>
                <a:effectLst/>
                <a:latin typeface="Verdana" panose="020B0604030504040204" pitchFamily="34" charset="0"/>
              </a:rPr>
              <a:t>daughter of </a:t>
            </a:r>
            <a:r>
              <a:rPr lang="en-US" b="1" i="0" dirty="0" err="1">
                <a:solidFill>
                  <a:srgbClr val="222222"/>
                </a:solidFill>
                <a:effectLst/>
                <a:latin typeface="Verdana" panose="020B0604030504040204" pitchFamily="34" charset="0"/>
              </a:rPr>
              <a:t>Tekfur</a:t>
            </a:r>
            <a:r>
              <a:rPr lang="en-US" b="1" i="0" dirty="0">
                <a:solidFill>
                  <a:srgbClr val="222222"/>
                </a:solidFill>
                <a:effectLst/>
                <a:latin typeface="Verdana" panose="020B0604030504040204" pitchFamily="34" charset="0"/>
              </a:rPr>
              <a:t> or </a:t>
            </a:r>
            <a:r>
              <a:rPr lang="en-US" b="1" i="0" dirty="0" err="1">
                <a:solidFill>
                  <a:srgbClr val="222222"/>
                </a:solidFill>
                <a:effectLst/>
                <a:latin typeface="Verdana" panose="020B0604030504040204" pitchFamily="34" charset="0"/>
              </a:rPr>
              <a:t>Yarhisar</a:t>
            </a:r>
            <a:r>
              <a:rPr lang="en-US" b="1" i="0" dirty="0">
                <a:solidFill>
                  <a:srgbClr val="222222"/>
                </a:solidFill>
                <a:effectLst/>
                <a:latin typeface="Verdana" panose="020B0604030504040204" pitchFamily="34" charset="0"/>
              </a:rPr>
              <a:t> castle who’s name was Hola Fira</a:t>
            </a:r>
            <a:r>
              <a:rPr lang="en-US" b="0" i="0" dirty="0">
                <a:solidFill>
                  <a:srgbClr val="222222"/>
                </a:solidFill>
                <a:effectLst/>
                <a:latin typeface="Verdana" panose="020B0604030504040204" pitchFamily="34" charset="0"/>
              </a:rPr>
              <a:t>. </a:t>
            </a:r>
            <a:r>
              <a:rPr lang="en-US" b="1" i="0" dirty="0">
                <a:solidFill>
                  <a:srgbClr val="222222"/>
                </a:solidFill>
                <a:effectLst/>
                <a:latin typeface="Verdana" panose="020B0604030504040204" pitchFamily="34" charset="0"/>
              </a:rPr>
              <a:t>This girl’s name was changed by Osman to </a:t>
            </a:r>
            <a:r>
              <a:rPr lang="en-US" b="1" i="0" dirty="0" err="1">
                <a:solidFill>
                  <a:srgbClr val="222222"/>
                </a:solidFill>
                <a:effectLst/>
                <a:latin typeface="Verdana" panose="020B0604030504040204" pitchFamily="34" charset="0"/>
              </a:rPr>
              <a:t>Nilufer</a:t>
            </a:r>
            <a:r>
              <a:rPr lang="en-US" b="1" i="0" dirty="0">
                <a:solidFill>
                  <a:srgbClr val="222222"/>
                </a:solidFill>
                <a:effectLst/>
                <a:latin typeface="Verdana" panose="020B0604030504040204" pitchFamily="34" charset="0"/>
              </a:rPr>
              <a:t> </a:t>
            </a:r>
            <a:r>
              <a:rPr lang="en-US" b="1" i="0" dirty="0" err="1">
                <a:solidFill>
                  <a:srgbClr val="222222"/>
                </a:solidFill>
                <a:effectLst/>
                <a:latin typeface="Verdana" panose="020B0604030504040204" pitchFamily="34" charset="0"/>
              </a:rPr>
              <a:t>Hatun</a:t>
            </a:r>
            <a:r>
              <a:rPr lang="en-US" b="1" i="0" dirty="0">
                <a:solidFill>
                  <a:srgbClr val="222222"/>
                </a:solidFill>
                <a:effectLst/>
                <a:latin typeface="Verdana" panose="020B0604030504040204" pitchFamily="34" charset="0"/>
              </a:rPr>
              <a:t>.</a:t>
            </a:r>
            <a:r>
              <a:rPr lang="en-US" b="0" i="0" dirty="0">
                <a:solidFill>
                  <a:srgbClr val="222222"/>
                </a:solidFill>
                <a:effectLst/>
                <a:latin typeface="Verdana" panose="020B0604030504040204" pitchFamily="34" charset="0"/>
              </a:rPr>
              <a:t> </a:t>
            </a:r>
            <a:r>
              <a:rPr lang="en-US" b="1" i="0" dirty="0">
                <a:solidFill>
                  <a:srgbClr val="222222"/>
                </a:solidFill>
                <a:effectLst/>
                <a:latin typeface="Verdana" panose="020B0604030504040204" pitchFamily="34" charset="0"/>
              </a:rPr>
              <a:t>She was chosen by Osman as his son Orhan’s wife</a:t>
            </a:r>
            <a:r>
              <a:rPr lang="en-US" b="0" i="0" dirty="0">
                <a:solidFill>
                  <a:srgbClr val="222222"/>
                </a:solidFill>
                <a:effectLst/>
                <a:latin typeface="Verdana" panose="020B0604030504040204" pitchFamily="34" charset="0"/>
              </a:rPr>
              <a:t>. And after marrying Orhan, they had a son named Murad I.</a:t>
            </a:r>
          </a:p>
          <a:p>
            <a:pPr algn="l"/>
            <a:r>
              <a:rPr lang="en-US" b="0" i="0" dirty="0">
                <a:solidFill>
                  <a:srgbClr val="222222"/>
                </a:solidFill>
                <a:effectLst/>
                <a:latin typeface="Verdana" panose="020B0604030504040204" pitchFamily="34" charset="0"/>
              </a:rPr>
              <a:t>Osman also tried to overthrow the </a:t>
            </a:r>
            <a:r>
              <a:rPr lang="en-US" b="0" i="0" dirty="0" err="1">
                <a:solidFill>
                  <a:srgbClr val="222222"/>
                </a:solidFill>
                <a:effectLst/>
                <a:latin typeface="Verdana" panose="020B0604030504040204" pitchFamily="34" charset="0"/>
              </a:rPr>
              <a:t>tekfur</a:t>
            </a:r>
            <a:r>
              <a:rPr lang="en-US" b="0" i="0" dirty="0">
                <a:solidFill>
                  <a:srgbClr val="222222"/>
                </a:solidFill>
                <a:effectLst/>
                <a:latin typeface="Verdana" panose="020B0604030504040204" pitchFamily="34" charset="0"/>
              </a:rPr>
              <a:t> of </a:t>
            </a:r>
            <a:r>
              <a:rPr lang="en-US" b="0" i="0" dirty="0" err="1">
                <a:solidFill>
                  <a:srgbClr val="222222"/>
                </a:solidFill>
                <a:effectLst/>
                <a:latin typeface="Verdana" panose="020B0604030504040204" pitchFamily="34" charset="0"/>
              </a:rPr>
              <a:t>lnegol</a:t>
            </a:r>
            <a:r>
              <a:rPr lang="en-US" b="0" i="0" dirty="0">
                <a:solidFill>
                  <a:srgbClr val="222222"/>
                </a:solidFill>
                <a:effectLst/>
                <a:latin typeface="Verdana" panose="020B0604030504040204" pitchFamily="34" charset="0"/>
              </a:rPr>
              <a:t> after conquering both </a:t>
            </a:r>
            <a:r>
              <a:rPr lang="en-US" b="0" i="0" dirty="0" err="1">
                <a:solidFill>
                  <a:srgbClr val="222222"/>
                </a:solidFill>
                <a:effectLst/>
                <a:latin typeface="Verdana" panose="020B0604030504040204" pitchFamily="34" charset="0"/>
              </a:rPr>
              <a:t>Karacahisar</a:t>
            </a:r>
            <a:r>
              <a:rPr lang="en-US" b="0" i="0" dirty="0">
                <a:solidFill>
                  <a:srgbClr val="222222"/>
                </a:solidFill>
                <a:effectLst/>
                <a:latin typeface="Verdana" panose="020B0604030504040204" pitchFamily="34" charset="0"/>
              </a:rPr>
              <a:t> and </a:t>
            </a:r>
            <a:r>
              <a:rPr lang="en-US" b="0" i="0" dirty="0" err="1">
                <a:solidFill>
                  <a:srgbClr val="222222"/>
                </a:solidFill>
                <a:effectLst/>
                <a:latin typeface="Verdana" panose="020B0604030504040204" pitchFamily="34" charset="0"/>
              </a:rPr>
              <a:t>Kulucahisar</a:t>
            </a:r>
            <a:r>
              <a:rPr lang="en-US" b="0" i="0" dirty="0">
                <a:solidFill>
                  <a:srgbClr val="222222"/>
                </a:solidFill>
                <a:effectLst/>
                <a:latin typeface="Verdana" panose="020B0604030504040204" pitchFamily="34" charset="0"/>
              </a:rPr>
              <a:t>, who had already fought against the Ottoman in alliance with the previous </a:t>
            </a:r>
            <a:r>
              <a:rPr lang="en-US" b="0" i="0" dirty="0" err="1">
                <a:solidFill>
                  <a:srgbClr val="222222"/>
                </a:solidFill>
                <a:effectLst/>
                <a:latin typeface="Verdana" panose="020B0604030504040204" pitchFamily="34" charset="0"/>
              </a:rPr>
              <a:t>Tekfur</a:t>
            </a:r>
            <a:r>
              <a:rPr lang="en-US" b="0" i="0" dirty="0">
                <a:solidFill>
                  <a:srgbClr val="222222"/>
                </a:solidFill>
                <a:effectLst/>
                <a:latin typeface="Verdana" panose="020B0604030504040204" pitchFamily="34" charset="0"/>
              </a:rPr>
              <a:t> of </a:t>
            </a:r>
            <a:r>
              <a:rPr lang="en-US" b="0" i="0" dirty="0" err="1">
                <a:solidFill>
                  <a:srgbClr val="222222"/>
                </a:solidFill>
                <a:effectLst/>
                <a:latin typeface="Verdana" panose="020B0604030504040204" pitchFamily="34" charset="0"/>
              </a:rPr>
              <a:t>Karacahisar</a:t>
            </a:r>
            <a:r>
              <a:rPr lang="en-US" b="0" i="0" dirty="0">
                <a:solidFill>
                  <a:srgbClr val="222222"/>
                </a:solidFill>
                <a:effectLst/>
                <a:latin typeface="Verdana" panose="020B0604030504040204" pitchFamily="34" charset="0"/>
              </a:rPr>
              <a:t>. This is called the </a:t>
            </a:r>
            <a:r>
              <a:rPr lang="en-US" b="1" i="0" dirty="0">
                <a:solidFill>
                  <a:srgbClr val="222222"/>
                </a:solidFill>
                <a:effectLst/>
                <a:latin typeface="Verdana" panose="020B0604030504040204" pitchFamily="34" charset="0"/>
              </a:rPr>
              <a:t>Battle of </a:t>
            </a:r>
            <a:r>
              <a:rPr lang="en-US" b="1" i="0" dirty="0" err="1">
                <a:solidFill>
                  <a:srgbClr val="222222"/>
                </a:solidFill>
                <a:effectLst/>
                <a:latin typeface="Verdana" panose="020B0604030504040204" pitchFamily="34" charset="0"/>
              </a:rPr>
              <a:t>Domanic</a:t>
            </a:r>
            <a:r>
              <a:rPr lang="en-US" b="0" i="0" dirty="0">
                <a:solidFill>
                  <a:srgbClr val="222222"/>
                </a:solidFill>
                <a:effectLst/>
                <a:latin typeface="Verdana" panose="020B0604030504040204" pitchFamily="34" charset="0"/>
              </a:rPr>
              <a:t>, fought in 1286 CE, in which Osman Bey’s brother </a:t>
            </a:r>
            <a:r>
              <a:rPr lang="en-US" b="1" i="0" dirty="0" err="1">
                <a:solidFill>
                  <a:srgbClr val="222222"/>
                </a:solidFill>
                <a:effectLst/>
                <a:latin typeface="Verdana" panose="020B0604030504040204" pitchFamily="34" charset="0"/>
              </a:rPr>
              <a:t>Savci</a:t>
            </a:r>
            <a:r>
              <a:rPr lang="en-US" b="1" i="0" dirty="0">
                <a:solidFill>
                  <a:srgbClr val="222222"/>
                </a:solidFill>
                <a:effectLst/>
                <a:latin typeface="Verdana" panose="020B0604030504040204" pitchFamily="34" charset="0"/>
              </a:rPr>
              <a:t> Bey</a:t>
            </a:r>
            <a:r>
              <a:rPr lang="en-US" b="0" i="0" dirty="0">
                <a:solidFill>
                  <a:srgbClr val="222222"/>
                </a:solidFill>
                <a:effectLst/>
                <a:latin typeface="Verdana" panose="020B0604030504040204" pitchFamily="34" charset="0"/>
              </a:rPr>
              <a:t> </a:t>
            </a:r>
            <a:r>
              <a:rPr lang="en-US" b="1" i="0" dirty="0">
                <a:solidFill>
                  <a:srgbClr val="222222"/>
                </a:solidFill>
                <a:effectLst/>
                <a:latin typeface="Verdana" panose="020B0604030504040204" pitchFamily="34" charset="0"/>
              </a:rPr>
              <a:t>was martyred</a:t>
            </a:r>
            <a:r>
              <a:rPr lang="en-US" b="0" i="0" dirty="0">
                <a:solidFill>
                  <a:srgbClr val="222222"/>
                </a:solidFill>
                <a:effectLst/>
                <a:latin typeface="Verdana" panose="020B0604030504040204" pitchFamily="34" charset="0"/>
              </a:rPr>
              <a:t>. </a:t>
            </a:r>
            <a:r>
              <a:rPr lang="en-US" b="1" i="0" dirty="0">
                <a:solidFill>
                  <a:srgbClr val="222222"/>
                </a:solidFill>
                <a:effectLst/>
                <a:latin typeface="Verdana" panose="020B0604030504040204" pitchFamily="34" charset="0"/>
              </a:rPr>
              <a:t>Osman sent an army under the command of Turgut Alp</a:t>
            </a:r>
            <a:r>
              <a:rPr lang="en-US" b="0" i="0" dirty="0">
                <a:solidFill>
                  <a:srgbClr val="222222"/>
                </a:solidFill>
                <a:effectLst/>
                <a:latin typeface="Verdana" panose="020B0604030504040204" pitchFamily="34" charset="0"/>
              </a:rPr>
              <a:t> to strike the Byzantine final defeat. He then later joined the army and conquered the city. It is said that Osman gave this city to Turgut.</a:t>
            </a:r>
            <a:endParaRPr lang="en-US" dirty="0"/>
          </a:p>
          <a:p>
            <a:r>
              <a:rPr lang="en-US" dirty="0"/>
              <a:t>https://historicales.com/real-history-of-aya-nikola/</a:t>
            </a:r>
          </a:p>
        </p:txBody>
      </p:sp>
      <p:sp>
        <p:nvSpPr>
          <p:cNvPr id="4" name="Slide Number Placeholder 3"/>
          <p:cNvSpPr>
            <a:spLocks noGrp="1"/>
          </p:cNvSpPr>
          <p:nvPr>
            <p:ph type="sldNum" sz="quarter" idx="5"/>
          </p:nvPr>
        </p:nvSpPr>
        <p:spPr/>
        <p:txBody>
          <a:bodyPr/>
          <a:lstStyle/>
          <a:p>
            <a:fld id="{DAF61BEB-35DA-498F-9F88-C82846C03E6B}" type="slidenum">
              <a:rPr lang="en-US" smtClean="0"/>
              <a:t>18</a:t>
            </a:fld>
            <a:endParaRPr lang="en-US"/>
          </a:p>
        </p:txBody>
      </p:sp>
    </p:spTree>
    <p:extLst>
      <p:ext uri="{BB962C8B-B14F-4D97-AF65-F5344CB8AC3E}">
        <p14:creationId xmlns:p14="http://schemas.microsoft.com/office/powerpoint/2010/main" val="2047093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Kulucahisar</a:t>
            </a: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21</a:t>
            </a:fld>
            <a:endParaRPr lang="en-US"/>
          </a:p>
        </p:txBody>
      </p:sp>
    </p:spTree>
    <p:extLst>
      <p:ext uri="{BB962C8B-B14F-4D97-AF65-F5344CB8AC3E}">
        <p14:creationId xmlns:p14="http://schemas.microsoft.com/office/powerpoint/2010/main" val="1755883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being read out in Khutbah:  Indication of sovereignty, Khalifa and Seljuk ruler recognize him as a Bey, Prince, Emir</a:t>
            </a:r>
          </a:p>
          <a:p>
            <a:r>
              <a:rPr lang="en-US" dirty="0"/>
              <a:t>Sultan’s hand was kissed and people paid homage to him</a:t>
            </a:r>
          </a:p>
          <a:p>
            <a:r>
              <a:rPr lang="en-US" dirty="0"/>
              <a:t>1300 is said to be the date chosen as it is the turn of the century, Hadith – a Mujaddid was to come every hundred years – Osman considered the Mujaddid of the 8</a:t>
            </a:r>
            <a:r>
              <a:rPr lang="en-US" baseline="30000" dirty="0"/>
              <a:t>th</a:t>
            </a:r>
            <a:r>
              <a:rPr lang="en-US" dirty="0"/>
              <a:t> century of Hijrah</a:t>
            </a:r>
          </a:p>
          <a:p>
            <a:r>
              <a:rPr lang="en-US" dirty="0" err="1"/>
              <a:t>Alauddin</a:t>
            </a:r>
            <a:r>
              <a:rPr lang="en-US" dirty="0"/>
              <a:t> </a:t>
            </a:r>
            <a:r>
              <a:rPr lang="en-US" dirty="0" err="1"/>
              <a:t>keyqubad</a:t>
            </a:r>
            <a:r>
              <a:rPr lang="en-US" dirty="0"/>
              <a:t> III sent the drum, the banner, the horsetail and the tokens of the Sultanate to Osman, </a:t>
            </a:r>
            <a:r>
              <a:rPr lang="en-US" dirty="0" err="1"/>
              <a:t>alongwith</a:t>
            </a:r>
            <a:r>
              <a:rPr lang="en-US" dirty="0"/>
              <a:t> a </a:t>
            </a:r>
            <a:r>
              <a:rPr lang="en-US" dirty="0" err="1"/>
              <a:t>firman</a:t>
            </a:r>
            <a:endParaRPr lang="en-US" dirty="0"/>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24</a:t>
            </a:fld>
            <a:endParaRPr lang="en-US"/>
          </a:p>
        </p:txBody>
      </p:sp>
    </p:spTree>
    <p:extLst>
      <p:ext uri="{BB962C8B-B14F-4D97-AF65-F5344CB8AC3E}">
        <p14:creationId xmlns:p14="http://schemas.microsoft.com/office/powerpoint/2010/main" val="31856620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Alans (Latin: Alani) were an ancient and medieval Iranian nomadic pastoral people of the North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CaucasusAlan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mercenaries were involved in the affair with the Catalan Company</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29</a:t>
            </a:fld>
            <a:endParaRPr lang="en-US"/>
          </a:p>
        </p:txBody>
      </p:sp>
    </p:spTree>
    <p:extLst>
      <p:ext uri="{BB962C8B-B14F-4D97-AF65-F5344CB8AC3E}">
        <p14:creationId xmlns:p14="http://schemas.microsoft.com/office/powerpoint/2010/main" val="35174145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31</a:t>
            </a:fld>
            <a:endParaRPr lang="en-US"/>
          </a:p>
        </p:txBody>
      </p:sp>
    </p:spTree>
    <p:extLst>
      <p:ext uri="{BB962C8B-B14F-4D97-AF65-F5344CB8AC3E}">
        <p14:creationId xmlns:p14="http://schemas.microsoft.com/office/powerpoint/2010/main" val="1412902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6-8 years or 25-30 years: may not be continuous, maybe they would retire in the winter, supplies would get sneaked in.</a:t>
            </a:r>
          </a:p>
          <a:p>
            <a:r>
              <a:rPr lang="en-US" dirty="0" err="1"/>
              <a:t>Kosses</a:t>
            </a:r>
            <a:r>
              <a:rPr lang="en-US" dirty="0"/>
              <a:t>’ family become a prominent Muslim family – </a:t>
            </a:r>
            <a:r>
              <a:rPr lang="en-US" dirty="0" err="1"/>
              <a:t>Mihalzade</a:t>
            </a:r>
            <a:r>
              <a:rPr lang="en-US" dirty="0"/>
              <a:t> family – frontier lords and raiders in Rumelia</a:t>
            </a:r>
          </a:p>
          <a:p>
            <a:endParaRPr lang="en-US" dirty="0"/>
          </a:p>
          <a:p>
            <a:r>
              <a:rPr lang="en-US" b="0" dirty="0">
                <a:effectLst/>
                <a:latin typeface="Roboto" panose="02000000000000000000" pitchFamily="2" charset="0"/>
              </a:rPr>
              <a:t>Lacking the siege  equipment to seize the city, Osman would instead order the construction of two major forts around Prusa to oversee the city's blockade. Upon the construction of the forts, a 10,000-strong Ottoman garrison led by Osman’s son, Orhan Gazi, was installed, thus cutting off Prusa from the rest of the world. As the Byzantine civil war raged on in Thrace between the members of the </a:t>
            </a:r>
            <a:r>
              <a:rPr lang="en-US" b="0" dirty="0" err="1">
                <a:effectLst/>
                <a:latin typeface="Roboto" panose="02000000000000000000" pitchFamily="2" charset="0"/>
              </a:rPr>
              <a:t>Palaiologos</a:t>
            </a:r>
            <a:r>
              <a:rPr lang="en-US" b="0" dirty="0">
                <a:effectLst/>
                <a:latin typeface="Roboto" panose="02000000000000000000" pitchFamily="2" charset="0"/>
              </a:rPr>
              <a:t> dynasty, Prusa was left at the mercy of Osman and his  armies. After many years of withstanding the Ottoman army at his gates, on April 6th of 1326, the governor of Prusa would officially surrender the city to Orhan after seeing that no reinforcements from Constantinople were coming to their aid. The city of Prusa would be the first major walled city to come under Ottoman rule, effectively doubling the wealth and population of the </a:t>
            </a:r>
            <a:r>
              <a:rPr lang="en-US" b="0" dirty="0" err="1">
                <a:effectLst/>
                <a:latin typeface="Roboto" panose="02000000000000000000" pitchFamily="2" charset="0"/>
              </a:rPr>
              <a:t>beylik</a:t>
            </a:r>
            <a:r>
              <a:rPr lang="en-US" b="0" dirty="0">
                <a:effectLst/>
                <a:latin typeface="Roboto" panose="02000000000000000000" pitchFamily="2" charset="0"/>
              </a:rPr>
              <a:t> overnight. </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35</a:t>
            </a:fld>
            <a:endParaRPr lang="en-US"/>
          </a:p>
        </p:txBody>
      </p:sp>
    </p:spTree>
    <p:extLst>
      <p:ext uri="{BB962C8B-B14F-4D97-AF65-F5344CB8AC3E}">
        <p14:creationId xmlns:p14="http://schemas.microsoft.com/office/powerpoint/2010/main" val="39420910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Inonu to Orhan, </a:t>
            </a:r>
            <a:r>
              <a:rPr lang="en-US" dirty="0" err="1"/>
              <a:t>Yarhisar</a:t>
            </a:r>
            <a:r>
              <a:rPr lang="en-US" dirty="0"/>
              <a:t> to Hasan Alp, </a:t>
            </a:r>
            <a:r>
              <a:rPr lang="en-US" dirty="0" err="1"/>
              <a:t>Inegol</a:t>
            </a:r>
            <a:r>
              <a:rPr lang="en-US" dirty="0"/>
              <a:t> to Turgut Alp</a:t>
            </a:r>
          </a:p>
          <a:p>
            <a:r>
              <a:rPr lang="en-US" dirty="0"/>
              <a:t>This method of granting lands to commanders who conquered them would be applied in Rumelia as the chief method of conquests</a:t>
            </a:r>
          </a:p>
          <a:p>
            <a:endParaRPr lang="en-US" dirty="0"/>
          </a:p>
          <a:p>
            <a:r>
              <a:rPr lang="en-US" b="0" dirty="0">
                <a:effectLst/>
                <a:latin typeface="Roboto" panose="02000000000000000000" pitchFamily="2" charset="0"/>
              </a:rPr>
              <a:t>In the centuries after his death, Osman Gazi  would be regarded as the ideal sultan in which all future Ottoman Sultans tried to replicate  his reputation as a brave and just leader. Every Ottoman leader from then onwards would carry the Sword of Osman during their enthronement ceremony as a way to proclaim their reign to be noble  and just like the humble founder of the empire. </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39</a:t>
            </a:fld>
            <a:endParaRPr lang="en-US"/>
          </a:p>
        </p:txBody>
      </p:sp>
    </p:spTree>
    <p:extLst>
      <p:ext uri="{BB962C8B-B14F-4D97-AF65-F5344CB8AC3E}">
        <p14:creationId xmlns:p14="http://schemas.microsoft.com/office/powerpoint/2010/main" val="2604401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41</a:t>
            </a:fld>
            <a:endParaRPr lang="en-US"/>
          </a:p>
        </p:txBody>
      </p:sp>
    </p:spTree>
    <p:extLst>
      <p:ext uri="{BB962C8B-B14F-4D97-AF65-F5344CB8AC3E}">
        <p14:creationId xmlns:p14="http://schemas.microsoft.com/office/powerpoint/2010/main" val="3226350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33463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092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38200"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400362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096000" y="2"/>
            <a:ext cx="6096000" cy="6857999"/>
          </a:xfrm>
          <a:custGeom>
            <a:avLst/>
            <a:gdLst>
              <a:gd name="connsiteX0" fmla="*/ 1832960 w 6096000"/>
              <a:gd name="connsiteY0" fmla="*/ 0 h 6857999"/>
              <a:gd name="connsiteX1" fmla="*/ 6096000 w 6096000"/>
              <a:gd name="connsiteY1" fmla="*/ 0 h 6857999"/>
              <a:gd name="connsiteX2" fmla="*/ 6096000 w 6096000"/>
              <a:gd name="connsiteY2" fmla="*/ 6857999 h 6857999"/>
              <a:gd name="connsiteX3" fmla="*/ 1832962 w 6096000"/>
              <a:gd name="connsiteY3" fmla="*/ 6857999 h 6857999"/>
              <a:gd name="connsiteX4" fmla="*/ 1818129 w 6096000"/>
              <a:gd name="connsiteY4" fmla="*/ 6848490 h 6857999"/>
              <a:gd name="connsiteX5" fmla="*/ 0 w 6096000"/>
              <a:gd name="connsiteY5" fmla="*/ 3428999 h 6857999"/>
              <a:gd name="connsiteX6" fmla="*/ 1818129 w 6096000"/>
              <a:gd name="connsiteY6" fmla="*/ 9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7999">
                <a:moveTo>
                  <a:pt x="1832960" y="0"/>
                </a:moveTo>
                <a:lnTo>
                  <a:pt x="6096000" y="0"/>
                </a:lnTo>
                <a:lnTo>
                  <a:pt x="6096000" y="6857999"/>
                </a:lnTo>
                <a:lnTo>
                  <a:pt x="1832962" y="6857999"/>
                </a:lnTo>
                <a:lnTo>
                  <a:pt x="1818129" y="6848490"/>
                </a:lnTo>
                <a:cubicBezTo>
                  <a:pt x="721200" y="6107420"/>
                  <a:pt x="0" y="4852432"/>
                  <a:pt x="0" y="3428999"/>
                </a:cubicBezTo>
                <a:cubicBezTo>
                  <a:pt x="0" y="2005566"/>
                  <a:pt x="721200" y="750579"/>
                  <a:pt x="1818129" y="9508"/>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539187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43085" y="739588"/>
            <a:ext cx="5014568" cy="5370004"/>
          </a:xfrm>
          <a:custGeom>
            <a:avLst/>
            <a:gdLst>
              <a:gd name="connsiteX0" fmla="*/ 86610 w 5014568"/>
              <a:gd name="connsiteY0" fmla="*/ 0 h 5370004"/>
              <a:gd name="connsiteX1" fmla="*/ 874636 w 5014568"/>
              <a:gd name="connsiteY1" fmla="*/ 56281 h 5370004"/>
              <a:gd name="connsiteX2" fmla="*/ 1036963 w 5014568"/>
              <a:gd name="connsiteY2" fmla="*/ 104521 h 5370004"/>
              <a:gd name="connsiteX3" fmla="*/ 1237659 w 5014568"/>
              <a:gd name="connsiteY3" fmla="*/ 107201 h 5370004"/>
              <a:gd name="connsiteX4" fmla="*/ 1532800 w 5014568"/>
              <a:gd name="connsiteY4" fmla="*/ 85761 h 5370004"/>
              <a:gd name="connsiteX5" fmla="*/ 1582974 w 5014568"/>
              <a:gd name="connsiteY5" fmla="*/ 72361 h 5370004"/>
              <a:gd name="connsiteX6" fmla="*/ 1763010 w 5014568"/>
              <a:gd name="connsiteY6" fmla="*/ 58961 h 5370004"/>
              <a:gd name="connsiteX7" fmla="*/ 2055199 w 5014568"/>
              <a:gd name="connsiteY7" fmla="*/ 104521 h 5370004"/>
              <a:gd name="connsiteX8" fmla="*/ 2226381 w 5014568"/>
              <a:gd name="connsiteY8" fmla="*/ 142042 h 5370004"/>
              <a:gd name="connsiteX9" fmla="*/ 2223430 w 5014568"/>
              <a:gd name="connsiteY9" fmla="*/ 273363 h 5370004"/>
              <a:gd name="connsiteX10" fmla="*/ 2300166 w 5014568"/>
              <a:gd name="connsiteY10" fmla="*/ 176882 h 5370004"/>
              <a:gd name="connsiteX11" fmla="*/ 2798954 w 5014568"/>
              <a:gd name="connsiteY11" fmla="*/ 99161 h 5370004"/>
              <a:gd name="connsiteX12" fmla="*/ 3285937 w 5014568"/>
              <a:gd name="connsiteY12" fmla="*/ 101841 h 5370004"/>
              <a:gd name="connsiteX13" fmla="*/ 3312499 w 5014568"/>
              <a:gd name="connsiteY13" fmla="*/ 101841 h 5370004"/>
              <a:gd name="connsiteX14" fmla="*/ 4168408 w 5014568"/>
              <a:gd name="connsiteY14" fmla="*/ 61641 h 5370004"/>
              <a:gd name="connsiteX15" fmla="*/ 4696710 w 5014568"/>
              <a:gd name="connsiteY15" fmla="*/ 13400 h 5370004"/>
              <a:gd name="connsiteX16" fmla="*/ 4879697 w 5014568"/>
              <a:gd name="connsiteY16" fmla="*/ 10720 h 5370004"/>
              <a:gd name="connsiteX17" fmla="*/ 4879697 w 5014568"/>
              <a:gd name="connsiteY17" fmla="*/ 270683 h 5370004"/>
              <a:gd name="connsiteX18" fmla="*/ 4879697 w 5014568"/>
              <a:gd name="connsiteY18" fmla="*/ 442205 h 5370004"/>
              <a:gd name="connsiteX19" fmla="*/ 4861989 w 5014568"/>
              <a:gd name="connsiteY19" fmla="*/ 506526 h 5370004"/>
              <a:gd name="connsiteX20" fmla="*/ 4802961 w 5014568"/>
              <a:gd name="connsiteY20" fmla="*/ 533326 h 5370004"/>
              <a:gd name="connsiteX21" fmla="*/ 4870843 w 5014568"/>
              <a:gd name="connsiteY21" fmla="*/ 538687 h 5370004"/>
              <a:gd name="connsiteX22" fmla="*/ 4850183 w 5014568"/>
              <a:gd name="connsiteY22" fmla="*/ 790610 h 5370004"/>
              <a:gd name="connsiteX23" fmla="*/ 4915114 w 5014568"/>
              <a:gd name="connsiteY23" fmla="*/ 980892 h 5370004"/>
              <a:gd name="connsiteX24" fmla="*/ 4929871 w 5014568"/>
              <a:gd name="connsiteY24" fmla="*/ 1088093 h 5370004"/>
              <a:gd name="connsiteX25" fmla="*/ 4873794 w 5014568"/>
              <a:gd name="connsiteY25" fmla="*/ 1774181 h 5370004"/>
              <a:gd name="connsiteX26" fmla="*/ 4923968 w 5014568"/>
              <a:gd name="connsiteY26" fmla="*/ 2296787 h 5370004"/>
              <a:gd name="connsiteX27" fmla="*/ 4921017 w 5014568"/>
              <a:gd name="connsiteY27" fmla="*/ 2444189 h 5370004"/>
              <a:gd name="connsiteX28" fmla="*/ 4921017 w 5014568"/>
              <a:gd name="connsiteY28" fmla="*/ 2827434 h 5370004"/>
              <a:gd name="connsiteX29" fmla="*/ 4918067 w 5014568"/>
              <a:gd name="connsiteY29" fmla="*/ 3226759 h 5370004"/>
              <a:gd name="connsiteX30" fmla="*/ 4835426 w 5014568"/>
              <a:gd name="connsiteY30" fmla="*/ 3288399 h 5370004"/>
              <a:gd name="connsiteX31" fmla="*/ 4906260 w 5014568"/>
              <a:gd name="connsiteY31" fmla="*/ 3269639 h 5370004"/>
              <a:gd name="connsiteX32" fmla="*/ 4932823 w 5014568"/>
              <a:gd name="connsiteY32" fmla="*/ 3786885 h 5370004"/>
              <a:gd name="connsiteX33" fmla="*/ 4941677 w 5014568"/>
              <a:gd name="connsiteY33" fmla="*/ 4218370 h 5370004"/>
              <a:gd name="connsiteX34" fmla="*/ 4926920 w 5014568"/>
              <a:gd name="connsiteY34" fmla="*/ 4539974 h 5370004"/>
              <a:gd name="connsiteX35" fmla="*/ 4906260 w 5014568"/>
              <a:gd name="connsiteY35" fmla="*/ 4657896 h 5370004"/>
              <a:gd name="connsiteX36" fmla="*/ 4947581 w 5014568"/>
              <a:gd name="connsiteY36" fmla="*/ 4979499 h 5370004"/>
              <a:gd name="connsiteX37" fmla="*/ 5012512 w 5014568"/>
              <a:gd name="connsiteY37" fmla="*/ 5317184 h 5370004"/>
              <a:gd name="connsiteX38" fmla="*/ 4805912 w 5014568"/>
              <a:gd name="connsiteY38" fmla="*/ 5317184 h 5370004"/>
              <a:gd name="connsiteX39" fmla="*/ 4705564 w 5014568"/>
              <a:gd name="connsiteY39" fmla="*/ 5271623 h 5370004"/>
              <a:gd name="connsiteX40" fmla="*/ 4584557 w 5014568"/>
              <a:gd name="connsiteY40" fmla="*/ 5279663 h 5370004"/>
              <a:gd name="connsiteX41" fmla="*/ 4549139 w 5014568"/>
              <a:gd name="connsiteY41" fmla="*/ 5349344 h 5370004"/>
              <a:gd name="connsiteX42" fmla="*/ 4395667 w 5014568"/>
              <a:gd name="connsiteY42" fmla="*/ 5368104 h 5370004"/>
              <a:gd name="connsiteX43" fmla="*/ 3846704 w 5014568"/>
              <a:gd name="connsiteY43" fmla="*/ 5309143 h 5370004"/>
              <a:gd name="connsiteX44" fmla="*/ 3613543 w 5014568"/>
              <a:gd name="connsiteY44" fmla="*/ 5226062 h 5370004"/>
              <a:gd name="connsiteX45" fmla="*/ 3451215 w 5014568"/>
              <a:gd name="connsiteY45" fmla="*/ 5151022 h 5370004"/>
              <a:gd name="connsiteX46" fmla="*/ 3333159 w 5014568"/>
              <a:gd name="connsiteY46" fmla="*/ 5268943 h 5370004"/>
              <a:gd name="connsiteX47" fmla="*/ 3303645 w 5014568"/>
              <a:gd name="connsiteY47" fmla="*/ 5319864 h 5370004"/>
              <a:gd name="connsiteX48" fmla="*/ 3082289 w 5014568"/>
              <a:gd name="connsiteY48" fmla="*/ 5333264 h 5370004"/>
              <a:gd name="connsiteX49" fmla="*/ 2577599 w 5014568"/>
              <a:gd name="connsiteY49" fmla="*/ 5333264 h 5370004"/>
              <a:gd name="connsiteX50" fmla="*/ 2235235 w 5014568"/>
              <a:gd name="connsiteY50" fmla="*/ 5177822 h 5370004"/>
              <a:gd name="connsiteX51" fmla="*/ 2196867 w 5014568"/>
              <a:gd name="connsiteY51" fmla="*/ 5153702 h 5370004"/>
              <a:gd name="connsiteX52" fmla="*/ 2128985 w 5014568"/>
              <a:gd name="connsiteY52" fmla="*/ 5191222 h 5370004"/>
              <a:gd name="connsiteX53" fmla="*/ 1763010 w 5014568"/>
              <a:gd name="connsiteY53" fmla="*/ 5185862 h 5370004"/>
              <a:gd name="connsiteX54" fmla="*/ 1748253 w 5014568"/>
              <a:gd name="connsiteY54" fmla="*/ 5167102 h 5370004"/>
              <a:gd name="connsiteX55" fmla="*/ 1662662 w 5014568"/>
              <a:gd name="connsiteY55" fmla="*/ 5226062 h 5370004"/>
              <a:gd name="connsiteX56" fmla="*/ 1574120 w 5014568"/>
              <a:gd name="connsiteY56" fmla="*/ 5239463 h 5370004"/>
              <a:gd name="connsiteX57" fmla="*/ 1234708 w 5014568"/>
              <a:gd name="connsiteY57" fmla="*/ 5282343 h 5370004"/>
              <a:gd name="connsiteX58" fmla="*/ 1199291 w 5014568"/>
              <a:gd name="connsiteY58" fmla="*/ 5164422 h 5370004"/>
              <a:gd name="connsiteX59" fmla="*/ 1137311 w 5014568"/>
              <a:gd name="connsiteY59" fmla="*/ 5218022 h 5370004"/>
              <a:gd name="connsiteX60" fmla="*/ 1022206 w 5014568"/>
              <a:gd name="connsiteY60" fmla="*/ 5218022 h 5370004"/>
              <a:gd name="connsiteX61" fmla="*/ 939567 w 5014568"/>
              <a:gd name="connsiteY61" fmla="*/ 5282343 h 5370004"/>
              <a:gd name="connsiteX62" fmla="*/ 65950 w 5014568"/>
              <a:gd name="connsiteY62" fmla="*/ 5226062 h 5370004"/>
              <a:gd name="connsiteX63" fmla="*/ 86610 w 5014568"/>
              <a:gd name="connsiteY63" fmla="*/ 4888378 h 5370004"/>
              <a:gd name="connsiteX64" fmla="*/ 71853 w 5014568"/>
              <a:gd name="connsiteY64" fmla="*/ 4789217 h 5370004"/>
              <a:gd name="connsiteX65" fmla="*/ 45290 w 5014568"/>
              <a:gd name="connsiteY65" fmla="*/ 4569455 h 5370004"/>
              <a:gd name="connsiteX66" fmla="*/ 80707 w 5014568"/>
              <a:gd name="connsiteY66" fmla="*/ 4384532 h 5370004"/>
              <a:gd name="connsiteX67" fmla="*/ 222375 w 5014568"/>
              <a:gd name="connsiteY67" fmla="*/ 4229091 h 5370004"/>
              <a:gd name="connsiteX68" fmla="*/ 98416 w 5014568"/>
              <a:gd name="connsiteY68" fmla="*/ 3886046 h 5370004"/>
              <a:gd name="connsiteX69" fmla="*/ 157444 w 5014568"/>
              <a:gd name="connsiteY69" fmla="*/ 3505482 h 5370004"/>
              <a:gd name="connsiteX70" fmla="*/ 189909 w 5014568"/>
              <a:gd name="connsiteY70" fmla="*/ 3205318 h 5370004"/>
              <a:gd name="connsiteX71" fmla="*/ 163346 w 5014568"/>
              <a:gd name="connsiteY71" fmla="*/ 2755073 h 5370004"/>
              <a:gd name="connsiteX72" fmla="*/ 195812 w 5014568"/>
              <a:gd name="connsiteY72" fmla="*/ 2160106 h 5370004"/>
              <a:gd name="connsiteX73" fmla="*/ 124978 w 5014568"/>
              <a:gd name="connsiteY73" fmla="*/ 1999304 h 5370004"/>
              <a:gd name="connsiteX74" fmla="*/ 139735 w 5014568"/>
              <a:gd name="connsiteY74" fmla="*/ 1605339 h 5370004"/>
              <a:gd name="connsiteX75" fmla="*/ 151541 w 5014568"/>
              <a:gd name="connsiteY75" fmla="*/ 1554419 h 5370004"/>
              <a:gd name="connsiteX76" fmla="*/ 204666 w 5014568"/>
              <a:gd name="connsiteY76" fmla="*/ 1527618 h 5370004"/>
              <a:gd name="connsiteX77" fmla="*/ 139735 w 5014568"/>
              <a:gd name="connsiteY77" fmla="*/ 1270335 h 5370004"/>
              <a:gd name="connsiteX78" fmla="*/ 42339 w 5014568"/>
              <a:gd name="connsiteY78" fmla="*/ 664648 h 5370004"/>
              <a:gd name="connsiteX79" fmla="*/ 1019 w 5014568"/>
              <a:gd name="connsiteY79" fmla="*/ 477046 h 5370004"/>
              <a:gd name="connsiteX80" fmla="*/ 39387 w 5014568"/>
              <a:gd name="connsiteY80" fmla="*/ 235843 h 5370004"/>
              <a:gd name="connsiteX81" fmla="*/ 86610 w 5014568"/>
              <a:gd name="connsiteY81" fmla="*/ 0 h 537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14568" h="5370004">
                <a:moveTo>
                  <a:pt x="86610" y="0"/>
                </a:moveTo>
                <a:cubicBezTo>
                  <a:pt x="334528" y="96481"/>
                  <a:pt x="617864" y="13400"/>
                  <a:pt x="874636" y="56281"/>
                </a:cubicBezTo>
                <a:cubicBezTo>
                  <a:pt x="930713" y="64321"/>
                  <a:pt x="983838" y="80401"/>
                  <a:pt x="1036963" y="104521"/>
                </a:cubicBezTo>
                <a:cubicBezTo>
                  <a:pt x="1090089" y="128642"/>
                  <a:pt x="1178631" y="96481"/>
                  <a:pt x="1237659" y="107201"/>
                </a:cubicBezTo>
                <a:cubicBezTo>
                  <a:pt x="1352764" y="125962"/>
                  <a:pt x="1420647" y="120602"/>
                  <a:pt x="1532800" y="85761"/>
                </a:cubicBezTo>
                <a:cubicBezTo>
                  <a:pt x="1547557" y="80401"/>
                  <a:pt x="1565265" y="77721"/>
                  <a:pt x="1582974" y="72361"/>
                </a:cubicBezTo>
                <a:cubicBezTo>
                  <a:pt x="1642002" y="58961"/>
                  <a:pt x="1701030" y="56281"/>
                  <a:pt x="1763010" y="58961"/>
                </a:cubicBezTo>
                <a:cubicBezTo>
                  <a:pt x="1860406" y="61641"/>
                  <a:pt x="1960754" y="80401"/>
                  <a:pt x="2055199" y="104521"/>
                </a:cubicBezTo>
                <a:cubicBezTo>
                  <a:pt x="2102422" y="115241"/>
                  <a:pt x="2202770" y="101841"/>
                  <a:pt x="2226381" y="142042"/>
                </a:cubicBezTo>
                <a:cubicBezTo>
                  <a:pt x="2241138" y="171522"/>
                  <a:pt x="2223430" y="273363"/>
                  <a:pt x="2223430" y="273363"/>
                </a:cubicBezTo>
                <a:cubicBezTo>
                  <a:pt x="2223430" y="273363"/>
                  <a:pt x="2261798" y="214403"/>
                  <a:pt x="2300166" y="176882"/>
                </a:cubicBezTo>
                <a:cubicBezTo>
                  <a:pt x="2415271" y="67001"/>
                  <a:pt x="2633675" y="101841"/>
                  <a:pt x="2798954" y="99161"/>
                </a:cubicBezTo>
                <a:cubicBezTo>
                  <a:pt x="2955379" y="96481"/>
                  <a:pt x="3126560" y="91121"/>
                  <a:pt x="3285937" y="101841"/>
                </a:cubicBezTo>
                <a:cubicBezTo>
                  <a:pt x="3294791" y="101841"/>
                  <a:pt x="3303645" y="101841"/>
                  <a:pt x="3312499" y="101841"/>
                </a:cubicBezTo>
                <a:cubicBezTo>
                  <a:pt x="3598786" y="125962"/>
                  <a:pt x="3885073" y="93801"/>
                  <a:pt x="4168408" y="61641"/>
                </a:cubicBezTo>
                <a:cubicBezTo>
                  <a:pt x="4345492" y="42881"/>
                  <a:pt x="4519625" y="21440"/>
                  <a:pt x="4696710" y="13400"/>
                </a:cubicBezTo>
                <a:cubicBezTo>
                  <a:pt x="4758689" y="10720"/>
                  <a:pt x="4820669" y="10720"/>
                  <a:pt x="4879697" y="10720"/>
                </a:cubicBezTo>
                <a:cubicBezTo>
                  <a:pt x="4879697" y="96481"/>
                  <a:pt x="4879697" y="182242"/>
                  <a:pt x="4879697" y="270683"/>
                </a:cubicBezTo>
                <a:cubicBezTo>
                  <a:pt x="4879697" y="326964"/>
                  <a:pt x="4879697" y="385925"/>
                  <a:pt x="4879697" y="442205"/>
                </a:cubicBezTo>
                <a:cubicBezTo>
                  <a:pt x="4879697" y="463646"/>
                  <a:pt x="4876746" y="487766"/>
                  <a:pt x="4861989" y="506526"/>
                </a:cubicBezTo>
                <a:cubicBezTo>
                  <a:pt x="4850183" y="522606"/>
                  <a:pt x="4802961" y="533326"/>
                  <a:pt x="4802961" y="533326"/>
                </a:cubicBezTo>
                <a:cubicBezTo>
                  <a:pt x="4826572" y="536006"/>
                  <a:pt x="4847232" y="538687"/>
                  <a:pt x="4870843" y="538687"/>
                </a:cubicBezTo>
                <a:cubicBezTo>
                  <a:pt x="4912164" y="594967"/>
                  <a:pt x="4850183" y="790610"/>
                  <a:pt x="4850183" y="790610"/>
                </a:cubicBezTo>
                <a:cubicBezTo>
                  <a:pt x="4850183" y="790610"/>
                  <a:pt x="4856086" y="884411"/>
                  <a:pt x="4915114" y="980892"/>
                </a:cubicBezTo>
                <a:cubicBezTo>
                  <a:pt x="4935774" y="1013052"/>
                  <a:pt x="4932823" y="1050573"/>
                  <a:pt x="4929871" y="1088093"/>
                </a:cubicBezTo>
                <a:cubicBezTo>
                  <a:pt x="4912164" y="1315896"/>
                  <a:pt x="4891503" y="1546379"/>
                  <a:pt x="4873794" y="1774181"/>
                </a:cubicBezTo>
                <a:cubicBezTo>
                  <a:pt x="4859037" y="1951063"/>
                  <a:pt x="4847232" y="2135986"/>
                  <a:pt x="4923968" y="2296787"/>
                </a:cubicBezTo>
                <a:cubicBezTo>
                  <a:pt x="4820669" y="2347708"/>
                  <a:pt x="4758689" y="2245867"/>
                  <a:pt x="4921017" y="2444189"/>
                </a:cubicBezTo>
                <a:cubicBezTo>
                  <a:pt x="4923968" y="2548710"/>
                  <a:pt x="4923968" y="2688072"/>
                  <a:pt x="4921017" y="2827434"/>
                </a:cubicBezTo>
                <a:cubicBezTo>
                  <a:pt x="4918067" y="2972155"/>
                  <a:pt x="4915114" y="3119557"/>
                  <a:pt x="4918067" y="3226759"/>
                </a:cubicBezTo>
                <a:cubicBezTo>
                  <a:pt x="4888551" y="3213358"/>
                  <a:pt x="4850183" y="3256239"/>
                  <a:pt x="4835426" y="3288399"/>
                </a:cubicBezTo>
                <a:cubicBezTo>
                  <a:pt x="4820669" y="3323240"/>
                  <a:pt x="4829523" y="3344680"/>
                  <a:pt x="4906260" y="3269639"/>
                </a:cubicBezTo>
                <a:cubicBezTo>
                  <a:pt x="4918067" y="3441161"/>
                  <a:pt x="4926920" y="3612683"/>
                  <a:pt x="4932823" y="3786885"/>
                </a:cubicBezTo>
                <a:cubicBezTo>
                  <a:pt x="4938725" y="3931607"/>
                  <a:pt x="4941677" y="4073649"/>
                  <a:pt x="4941677" y="4218370"/>
                </a:cubicBezTo>
                <a:cubicBezTo>
                  <a:pt x="4941677" y="4325572"/>
                  <a:pt x="4941677" y="4432773"/>
                  <a:pt x="4926920" y="4539974"/>
                </a:cubicBezTo>
                <a:cubicBezTo>
                  <a:pt x="4921017" y="4580175"/>
                  <a:pt x="4912164" y="4617695"/>
                  <a:pt x="4906260" y="4657896"/>
                </a:cubicBezTo>
                <a:cubicBezTo>
                  <a:pt x="4891503" y="4767777"/>
                  <a:pt x="4912164" y="4874978"/>
                  <a:pt x="4947581" y="4979499"/>
                </a:cubicBezTo>
                <a:cubicBezTo>
                  <a:pt x="4982997" y="5092061"/>
                  <a:pt x="5024316" y="5201942"/>
                  <a:pt x="5012512" y="5317184"/>
                </a:cubicBezTo>
                <a:cubicBezTo>
                  <a:pt x="4944628" y="5335944"/>
                  <a:pt x="4873794" y="5335944"/>
                  <a:pt x="4805912" y="5317184"/>
                </a:cubicBezTo>
                <a:cubicBezTo>
                  <a:pt x="4770495" y="5309143"/>
                  <a:pt x="4735078" y="5293063"/>
                  <a:pt x="4705564" y="5271623"/>
                </a:cubicBezTo>
                <a:cubicBezTo>
                  <a:pt x="4622925" y="5209982"/>
                  <a:pt x="4605216" y="5191222"/>
                  <a:pt x="4584557" y="5279663"/>
                </a:cubicBezTo>
                <a:cubicBezTo>
                  <a:pt x="4578654" y="5306463"/>
                  <a:pt x="4572751" y="5333264"/>
                  <a:pt x="4549139" y="5349344"/>
                </a:cubicBezTo>
                <a:cubicBezTo>
                  <a:pt x="4510771" y="5378824"/>
                  <a:pt x="4442889" y="5368104"/>
                  <a:pt x="4395667" y="5368104"/>
                </a:cubicBezTo>
                <a:cubicBezTo>
                  <a:pt x="4209728" y="5362744"/>
                  <a:pt x="4026740" y="5343984"/>
                  <a:pt x="3846704" y="5309143"/>
                </a:cubicBezTo>
                <a:cubicBezTo>
                  <a:pt x="3764065" y="5295743"/>
                  <a:pt x="3678474" y="5274303"/>
                  <a:pt x="3613543" y="5226062"/>
                </a:cubicBezTo>
                <a:cubicBezTo>
                  <a:pt x="3551563" y="5177822"/>
                  <a:pt x="3498438" y="5148342"/>
                  <a:pt x="3451215" y="5151022"/>
                </a:cubicBezTo>
                <a:cubicBezTo>
                  <a:pt x="3403993" y="5153702"/>
                  <a:pt x="3365625" y="5191222"/>
                  <a:pt x="3333159" y="5268943"/>
                </a:cubicBezTo>
                <a:cubicBezTo>
                  <a:pt x="3324305" y="5285023"/>
                  <a:pt x="3318402" y="5303783"/>
                  <a:pt x="3303645" y="5319864"/>
                </a:cubicBezTo>
                <a:cubicBezTo>
                  <a:pt x="3253471" y="5370784"/>
                  <a:pt x="3159026" y="5346664"/>
                  <a:pt x="3082289" y="5333264"/>
                </a:cubicBezTo>
                <a:cubicBezTo>
                  <a:pt x="2917010" y="5303783"/>
                  <a:pt x="2745829" y="5352024"/>
                  <a:pt x="2577599" y="5333264"/>
                </a:cubicBezTo>
                <a:cubicBezTo>
                  <a:pt x="2447737" y="5319864"/>
                  <a:pt x="2323777" y="5263583"/>
                  <a:pt x="2235235" y="5177822"/>
                </a:cubicBezTo>
                <a:cubicBezTo>
                  <a:pt x="2226381" y="5167102"/>
                  <a:pt x="2211624" y="5156382"/>
                  <a:pt x="2196867" y="5153702"/>
                </a:cubicBezTo>
                <a:cubicBezTo>
                  <a:pt x="2170304" y="5148342"/>
                  <a:pt x="2146693" y="5172462"/>
                  <a:pt x="2128985" y="5191222"/>
                </a:cubicBezTo>
                <a:cubicBezTo>
                  <a:pt x="2037491" y="5285023"/>
                  <a:pt x="1848601" y="5279663"/>
                  <a:pt x="1763010" y="5185862"/>
                </a:cubicBezTo>
                <a:cubicBezTo>
                  <a:pt x="1757107" y="5180502"/>
                  <a:pt x="1751204" y="5175142"/>
                  <a:pt x="1748253" y="5167102"/>
                </a:cubicBezTo>
                <a:cubicBezTo>
                  <a:pt x="1712836" y="5177822"/>
                  <a:pt x="1683322" y="5199262"/>
                  <a:pt x="1662662" y="5226062"/>
                </a:cubicBezTo>
                <a:cubicBezTo>
                  <a:pt x="1633148" y="5231422"/>
                  <a:pt x="1603634" y="5234103"/>
                  <a:pt x="1574120" y="5239463"/>
                </a:cubicBezTo>
                <a:cubicBezTo>
                  <a:pt x="1461966" y="5252863"/>
                  <a:pt x="1346861" y="5268943"/>
                  <a:pt x="1234708" y="5282343"/>
                </a:cubicBezTo>
                <a:cubicBezTo>
                  <a:pt x="1237659" y="5242143"/>
                  <a:pt x="1225854" y="5199262"/>
                  <a:pt x="1199291" y="5164422"/>
                </a:cubicBezTo>
                <a:cubicBezTo>
                  <a:pt x="1190437" y="5188542"/>
                  <a:pt x="1166825" y="5209982"/>
                  <a:pt x="1137311" y="5218022"/>
                </a:cubicBezTo>
                <a:cubicBezTo>
                  <a:pt x="1149117" y="5161742"/>
                  <a:pt x="1090089" y="5177822"/>
                  <a:pt x="1022206" y="5218022"/>
                </a:cubicBezTo>
                <a:cubicBezTo>
                  <a:pt x="995644" y="5236783"/>
                  <a:pt x="966130" y="5258223"/>
                  <a:pt x="939567" y="5282343"/>
                </a:cubicBezTo>
                <a:cubicBezTo>
                  <a:pt x="650329" y="5242143"/>
                  <a:pt x="358139" y="5223382"/>
                  <a:pt x="65950" y="5226062"/>
                </a:cubicBezTo>
                <a:cubicBezTo>
                  <a:pt x="65950" y="5124221"/>
                  <a:pt x="92513" y="4998260"/>
                  <a:pt x="86610" y="4888378"/>
                </a:cubicBezTo>
                <a:cubicBezTo>
                  <a:pt x="83658" y="4853538"/>
                  <a:pt x="80707" y="4821378"/>
                  <a:pt x="71853" y="4789217"/>
                </a:cubicBezTo>
                <a:cubicBezTo>
                  <a:pt x="48241" y="4719536"/>
                  <a:pt x="39387" y="4644496"/>
                  <a:pt x="45290" y="4569455"/>
                </a:cubicBezTo>
                <a:cubicBezTo>
                  <a:pt x="48241" y="4507814"/>
                  <a:pt x="60047" y="4446173"/>
                  <a:pt x="80707" y="4384532"/>
                </a:cubicBezTo>
                <a:cubicBezTo>
                  <a:pt x="184006" y="4384532"/>
                  <a:pt x="278451" y="4282691"/>
                  <a:pt x="222375" y="4229091"/>
                </a:cubicBezTo>
                <a:cubicBezTo>
                  <a:pt x="130881" y="4135289"/>
                  <a:pt x="98416" y="4009328"/>
                  <a:pt x="98416" y="3886046"/>
                </a:cubicBezTo>
                <a:cubicBezTo>
                  <a:pt x="98416" y="3757405"/>
                  <a:pt x="133832" y="3631443"/>
                  <a:pt x="157444" y="3505482"/>
                </a:cubicBezTo>
                <a:cubicBezTo>
                  <a:pt x="175152" y="3406321"/>
                  <a:pt x="184006" y="3304479"/>
                  <a:pt x="189909" y="3205318"/>
                </a:cubicBezTo>
                <a:cubicBezTo>
                  <a:pt x="195812" y="3052556"/>
                  <a:pt x="175152" y="2905155"/>
                  <a:pt x="163346" y="2755073"/>
                </a:cubicBezTo>
                <a:cubicBezTo>
                  <a:pt x="148589" y="2562111"/>
                  <a:pt x="133832" y="2240507"/>
                  <a:pt x="195812" y="2160106"/>
                </a:cubicBezTo>
                <a:cubicBezTo>
                  <a:pt x="307965" y="2018064"/>
                  <a:pt x="337480" y="2060945"/>
                  <a:pt x="124978" y="1999304"/>
                </a:cubicBezTo>
                <a:cubicBezTo>
                  <a:pt x="130881" y="1867982"/>
                  <a:pt x="133832" y="1736661"/>
                  <a:pt x="139735" y="1605339"/>
                </a:cubicBezTo>
                <a:cubicBezTo>
                  <a:pt x="139735" y="1589259"/>
                  <a:pt x="139735" y="1570499"/>
                  <a:pt x="151541" y="1554419"/>
                </a:cubicBezTo>
                <a:cubicBezTo>
                  <a:pt x="163346" y="1541019"/>
                  <a:pt x="184006" y="1532978"/>
                  <a:pt x="204666" y="1527618"/>
                </a:cubicBezTo>
                <a:cubicBezTo>
                  <a:pt x="299111" y="1500818"/>
                  <a:pt x="287306" y="1302496"/>
                  <a:pt x="139735" y="1270335"/>
                </a:cubicBezTo>
                <a:cubicBezTo>
                  <a:pt x="130881" y="1063973"/>
                  <a:pt x="101367" y="860290"/>
                  <a:pt x="42339" y="664648"/>
                </a:cubicBezTo>
                <a:cubicBezTo>
                  <a:pt x="27582" y="603007"/>
                  <a:pt x="6922" y="541367"/>
                  <a:pt x="1019" y="477046"/>
                </a:cubicBezTo>
                <a:cubicBezTo>
                  <a:pt x="-4884" y="396645"/>
                  <a:pt x="15776" y="316244"/>
                  <a:pt x="39387" y="235843"/>
                </a:cubicBezTo>
                <a:cubicBezTo>
                  <a:pt x="60047" y="158122"/>
                  <a:pt x="83658" y="80401"/>
                  <a:pt x="8661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0077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54714" y="252414"/>
            <a:ext cx="10474680" cy="3009398"/>
          </a:xfrm>
          <a:custGeom>
            <a:avLst/>
            <a:gdLst>
              <a:gd name="connsiteX0" fmla="*/ 691749 w 10474680"/>
              <a:gd name="connsiteY0" fmla="*/ 251 h 3009398"/>
              <a:gd name="connsiteX1" fmla="*/ 734393 w 10474680"/>
              <a:gd name="connsiteY1" fmla="*/ 7755 h 3009398"/>
              <a:gd name="connsiteX2" fmla="*/ 867857 w 10474680"/>
              <a:gd name="connsiteY2" fmla="*/ 152729 h 3009398"/>
              <a:gd name="connsiteX3" fmla="*/ 1396267 w 10474680"/>
              <a:gd name="connsiteY3" fmla="*/ 104404 h 3009398"/>
              <a:gd name="connsiteX4" fmla="*/ 2286938 w 10474680"/>
              <a:gd name="connsiteY4" fmla="*/ 204074 h 3009398"/>
              <a:gd name="connsiteX5" fmla="*/ 2752702 w 10474680"/>
              <a:gd name="connsiteY5" fmla="*/ 445698 h 3009398"/>
              <a:gd name="connsiteX6" fmla="*/ 2902509 w 10474680"/>
              <a:gd name="connsiteY6" fmla="*/ 297703 h 3009398"/>
              <a:gd name="connsiteX7" fmla="*/ 3106791 w 10474680"/>
              <a:gd name="connsiteY7" fmla="*/ 355089 h 3009398"/>
              <a:gd name="connsiteX8" fmla="*/ 3518080 w 10474680"/>
              <a:gd name="connsiteY8" fmla="*/ 481941 h 3009398"/>
              <a:gd name="connsiteX9" fmla="*/ 3752323 w 10474680"/>
              <a:gd name="connsiteY9" fmla="*/ 312805 h 3009398"/>
              <a:gd name="connsiteX10" fmla="*/ 4392408 w 10474680"/>
              <a:gd name="connsiteY10" fmla="*/ 346028 h 3009398"/>
              <a:gd name="connsiteX11" fmla="*/ 4931713 w 10474680"/>
              <a:gd name="connsiteY11" fmla="*/ 409454 h 3009398"/>
              <a:gd name="connsiteX12" fmla="*/ 4983466 w 10474680"/>
              <a:gd name="connsiteY12" fmla="*/ 877600 h 3009398"/>
              <a:gd name="connsiteX13" fmla="*/ 5037940 w 10474680"/>
              <a:gd name="connsiteY13" fmla="*/ 560469 h 3009398"/>
              <a:gd name="connsiteX14" fmla="*/ 5097864 w 10474680"/>
              <a:gd name="connsiteY14" fmla="*/ 330927 h 3009398"/>
              <a:gd name="connsiteX15" fmla="*/ 5830555 w 10474680"/>
              <a:gd name="connsiteY15" fmla="*/ 397373 h 3009398"/>
              <a:gd name="connsiteX16" fmla="*/ 6437955 w 10474680"/>
              <a:gd name="connsiteY16" fmla="*/ 349048 h 3009398"/>
              <a:gd name="connsiteX17" fmla="*/ 6876481 w 10474680"/>
              <a:gd name="connsiteY17" fmla="*/ 306764 h 3009398"/>
              <a:gd name="connsiteX18" fmla="*/ 6911890 w 10474680"/>
              <a:gd name="connsiteY18" fmla="*/ 626916 h 3009398"/>
              <a:gd name="connsiteX19" fmla="*/ 7069868 w 10474680"/>
              <a:gd name="connsiteY19" fmla="*/ 355089 h 3009398"/>
              <a:gd name="connsiteX20" fmla="*/ 7426681 w 10474680"/>
              <a:gd name="connsiteY20" fmla="*/ 270521 h 3009398"/>
              <a:gd name="connsiteX21" fmla="*/ 8061318 w 10474680"/>
              <a:gd name="connsiteY21" fmla="*/ 231257 h 3009398"/>
              <a:gd name="connsiteX22" fmla="*/ 9368725 w 10474680"/>
              <a:gd name="connsiteY22" fmla="*/ 303744 h 3009398"/>
              <a:gd name="connsiteX23" fmla="*/ 9624759 w 10474680"/>
              <a:gd name="connsiteY23" fmla="*/ 361130 h 3009398"/>
              <a:gd name="connsiteX24" fmla="*/ 9687405 w 10474680"/>
              <a:gd name="connsiteY24" fmla="*/ 252399 h 3009398"/>
              <a:gd name="connsiteX25" fmla="*/ 9932544 w 10474680"/>
              <a:gd name="connsiteY25" fmla="*/ 158770 h 3009398"/>
              <a:gd name="connsiteX26" fmla="*/ 9973401 w 10474680"/>
              <a:gd name="connsiteY26" fmla="*/ 427576 h 3009398"/>
              <a:gd name="connsiteX27" fmla="*/ 10207644 w 10474680"/>
              <a:gd name="connsiteY27" fmla="*/ 170851 h 3009398"/>
              <a:gd name="connsiteX28" fmla="*/ 10466402 w 10474680"/>
              <a:gd name="connsiteY28" fmla="*/ 451738 h 3009398"/>
              <a:gd name="connsiteX29" fmla="*/ 10409203 w 10474680"/>
              <a:gd name="connsiteY29" fmla="*/ 1481659 h 3009398"/>
              <a:gd name="connsiteX30" fmla="*/ 10338385 w 10474680"/>
              <a:gd name="connsiteY30" fmla="*/ 2363586 h 3009398"/>
              <a:gd name="connsiteX31" fmla="*/ 10229434 w 10474680"/>
              <a:gd name="connsiteY31" fmla="*/ 2819650 h 3009398"/>
              <a:gd name="connsiteX32" fmla="*/ 9622035 w 10474680"/>
              <a:gd name="connsiteY32" fmla="*/ 2955564 h 3009398"/>
              <a:gd name="connsiteX33" fmla="*/ 9197128 w 10474680"/>
              <a:gd name="connsiteY33" fmla="*/ 2889117 h 3009398"/>
              <a:gd name="connsiteX34" fmla="*/ 8995569 w 10474680"/>
              <a:gd name="connsiteY34" fmla="*/ 2632392 h 3009398"/>
              <a:gd name="connsiteX35" fmla="*/ 8230192 w 10474680"/>
              <a:gd name="connsiteY35" fmla="*/ 2638433 h 3009398"/>
              <a:gd name="connsiteX36" fmla="*/ 8083108 w 10474680"/>
              <a:gd name="connsiteY36" fmla="*/ 2858914 h 3009398"/>
              <a:gd name="connsiteX37" fmla="*/ 7840693 w 10474680"/>
              <a:gd name="connsiteY37" fmla="*/ 2638433 h 3009398"/>
              <a:gd name="connsiteX38" fmla="*/ 6764807 w 10474680"/>
              <a:gd name="connsiteY38" fmla="*/ 2834752 h 3009398"/>
              <a:gd name="connsiteX39" fmla="*/ 5947677 w 10474680"/>
              <a:gd name="connsiteY39" fmla="*/ 2852874 h 3009398"/>
              <a:gd name="connsiteX40" fmla="*/ 5628997 w 10474680"/>
              <a:gd name="connsiteY40" fmla="*/ 2889117 h 3009398"/>
              <a:gd name="connsiteX41" fmla="*/ 5462847 w 10474680"/>
              <a:gd name="connsiteY41" fmla="*/ 2668636 h 3009398"/>
              <a:gd name="connsiteX42" fmla="*/ 4613033 w 10474680"/>
              <a:gd name="connsiteY42" fmla="*/ 2922340 h 3009398"/>
              <a:gd name="connsiteX43" fmla="*/ 4011081 w 10474680"/>
              <a:gd name="connsiteY43" fmla="*/ 2904219 h 3009398"/>
              <a:gd name="connsiteX44" fmla="*/ 3515356 w 10474680"/>
              <a:gd name="connsiteY44" fmla="*/ 2931401 h 3009398"/>
              <a:gd name="connsiteX45" fmla="*/ 3101344 w 10474680"/>
              <a:gd name="connsiteY45" fmla="*/ 2816630 h 3009398"/>
              <a:gd name="connsiteX46" fmla="*/ 2698227 w 10474680"/>
              <a:gd name="connsiteY46" fmla="*/ 2940462 h 3009398"/>
              <a:gd name="connsiteX47" fmla="*/ 2145302 w 10474680"/>
              <a:gd name="connsiteY47" fmla="*/ 2602189 h 3009398"/>
              <a:gd name="connsiteX48" fmla="*/ 1774871 w 10474680"/>
              <a:gd name="connsiteY48" fmla="*/ 2816630 h 3009398"/>
              <a:gd name="connsiteX49" fmla="*/ 1652301 w 10474680"/>
              <a:gd name="connsiteY49" fmla="*/ 2460235 h 3009398"/>
              <a:gd name="connsiteX50" fmla="*/ 1251908 w 10474680"/>
              <a:gd name="connsiteY50" fmla="*/ 2952543 h 3009398"/>
              <a:gd name="connsiteX51" fmla="*/ 383027 w 10474680"/>
              <a:gd name="connsiteY51" fmla="*/ 2792468 h 3009398"/>
              <a:gd name="connsiteX52" fmla="*/ 72518 w 10474680"/>
              <a:gd name="connsiteY52" fmla="*/ 1022574 h 3009398"/>
              <a:gd name="connsiteX53" fmla="*/ 105203 w 10474680"/>
              <a:gd name="connsiteY53" fmla="*/ 222196 h 3009398"/>
              <a:gd name="connsiteX54" fmla="*/ 554624 w 10474680"/>
              <a:gd name="connsiteY54" fmla="*/ 16816 h 3009398"/>
              <a:gd name="connsiteX55" fmla="*/ 691749 w 10474680"/>
              <a:gd name="connsiteY55" fmla="*/ 251 h 300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474680" h="3009398">
                <a:moveTo>
                  <a:pt x="691749" y="251"/>
                </a:moveTo>
                <a:cubicBezTo>
                  <a:pt x="706985" y="959"/>
                  <a:pt x="721455" y="3224"/>
                  <a:pt x="734393" y="7755"/>
                </a:cubicBezTo>
                <a:cubicBezTo>
                  <a:pt x="813382" y="37958"/>
                  <a:pt x="813382" y="128567"/>
                  <a:pt x="867857" y="152729"/>
                </a:cubicBezTo>
                <a:cubicBezTo>
                  <a:pt x="1006769" y="219176"/>
                  <a:pt x="1249184" y="107425"/>
                  <a:pt x="1396267" y="104404"/>
                </a:cubicBezTo>
                <a:cubicBezTo>
                  <a:pt x="1701329" y="92323"/>
                  <a:pt x="1984600" y="107425"/>
                  <a:pt x="2286938" y="204074"/>
                </a:cubicBezTo>
                <a:cubicBezTo>
                  <a:pt x="2425850" y="249379"/>
                  <a:pt x="2801730" y="185952"/>
                  <a:pt x="2752702" y="445698"/>
                </a:cubicBezTo>
                <a:cubicBezTo>
                  <a:pt x="2812625" y="451738"/>
                  <a:pt x="2842586" y="315825"/>
                  <a:pt x="2902509" y="297703"/>
                </a:cubicBezTo>
                <a:cubicBezTo>
                  <a:pt x="2959708" y="276561"/>
                  <a:pt x="3052316" y="339987"/>
                  <a:pt x="3106791" y="355089"/>
                </a:cubicBezTo>
                <a:cubicBezTo>
                  <a:pt x="3213018" y="382272"/>
                  <a:pt x="3436367" y="364150"/>
                  <a:pt x="3518080" y="481941"/>
                </a:cubicBezTo>
                <a:cubicBezTo>
                  <a:pt x="3528975" y="261460"/>
                  <a:pt x="3588897" y="282602"/>
                  <a:pt x="3752323" y="312805"/>
                </a:cubicBezTo>
                <a:cubicBezTo>
                  <a:pt x="3970224" y="352069"/>
                  <a:pt x="4169059" y="373211"/>
                  <a:pt x="4392408" y="346028"/>
                </a:cubicBezTo>
                <a:cubicBezTo>
                  <a:pt x="4555834" y="327906"/>
                  <a:pt x="4809144" y="237297"/>
                  <a:pt x="4931713" y="409454"/>
                </a:cubicBezTo>
                <a:cubicBezTo>
                  <a:pt x="5018874" y="530266"/>
                  <a:pt x="4978017" y="735646"/>
                  <a:pt x="4983466" y="877600"/>
                </a:cubicBezTo>
                <a:cubicBezTo>
                  <a:pt x="5046111" y="796052"/>
                  <a:pt x="5010702" y="660139"/>
                  <a:pt x="5037940" y="560469"/>
                </a:cubicBezTo>
                <a:cubicBezTo>
                  <a:pt x="5062455" y="469860"/>
                  <a:pt x="5127824" y="439657"/>
                  <a:pt x="5097864" y="330927"/>
                </a:cubicBezTo>
                <a:cubicBezTo>
                  <a:pt x="5340278" y="294683"/>
                  <a:pt x="5585417" y="403414"/>
                  <a:pt x="5830555" y="397373"/>
                </a:cubicBezTo>
                <a:cubicBezTo>
                  <a:pt x="6032114" y="391333"/>
                  <a:pt x="6233673" y="361130"/>
                  <a:pt x="6437955" y="349048"/>
                </a:cubicBezTo>
                <a:cubicBezTo>
                  <a:pt x="6549629" y="346028"/>
                  <a:pt x="6775702" y="270521"/>
                  <a:pt x="6876481" y="306764"/>
                </a:cubicBezTo>
                <a:cubicBezTo>
                  <a:pt x="7078039" y="379251"/>
                  <a:pt x="6909166" y="481941"/>
                  <a:pt x="6911890" y="626916"/>
                </a:cubicBezTo>
                <a:cubicBezTo>
                  <a:pt x="6958194" y="530266"/>
                  <a:pt x="7020840" y="448718"/>
                  <a:pt x="7069868" y="355089"/>
                </a:cubicBezTo>
                <a:cubicBezTo>
                  <a:pt x="7148857" y="478921"/>
                  <a:pt x="7334073" y="294683"/>
                  <a:pt x="7426681" y="270521"/>
                </a:cubicBezTo>
                <a:cubicBezTo>
                  <a:pt x="7622792" y="213135"/>
                  <a:pt x="7862484" y="240318"/>
                  <a:pt x="8061318" y="231257"/>
                </a:cubicBezTo>
                <a:cubicBezTo>
                  <a:pt x="8491673" y="213135"/>
                  <a:pt x="8946541" y="195013"/>
                  <a:pt x="9368725" y="303744"/>
                </a:cubicBezTo>
                <a:cubicBezTo>
                  <a:pt x="9436819" y="321866"/>
                  <a:pt x="9556665" y="394353"/>
                  <a:pt x="9624759" y="361130"/>
                </a:cubicBezTo>
                <a:cubicBezTo>
                  <a:pt x="9755499" y="303744"/>
                  <a:pt x="9592074" y="352069"/>
                  <a:pt x="9687405" y="252399"/>
                </a:cubicBezTo>
                <a:cubicBezTo>
                  <a:pt x="9733709" y="204074"/>
                  <a:pt x="9853555" y="122526"/>
                  <a:pt x="9932544" y="158770"/>
                </a:cubicBezTo>
                <a:cubicBezTo>
                  <a:pt x="10019705" y="198034"/>
                  <a:pt x="9995191" y="336967"/>
                  <a:pt x="9973401" y="427576"/>
                </a:cubicBezTo>
                <a:cubicBezTo>
                  <a:pt x="10016981" y="252399"/>
                  <a:pt x="10019705" y="134607"/>
                  <a:pt x="10207644" y="170851"/>
                </a:cubicBezTo>
                <a:cubicBezTo>
                  <a:pt x="10373794" y="204074"/>
                  <a:pt x="10450059" y="273541"/>
                  <a:pt x="10466402" y="451738"/>
                </a:cubicBezTo>
                <a:cubicBezTo>
                  <a:pt x="10499087" y="774910"/>
                  <a:pt x="10425545" y="1152447"/>
                  <a:pt x="10409203" y="1481659"/>
                </a:cubicBezTo>
                <a:cubicBezTo>
                  <a:pt x="10392860" y="1777648"/>
                  <a:pt x="10360175" y="2067597"/>
                  <a:pt x="10338385" y="2363586"/>
                </a:cubicBezTo>
                <a:cubicBezTo>
                  <a:pt x="10324766" y="2535743"/>
                  <a:pt x="10330214" y="2689778"/>
                  <a:pt x="10229434" y="2819650"/>
                </a:cubicBezTo>
                <a:cubicBezTo>
                  <a:pt x="10071456" y="3025030"/>
                  <a:pt x="9842660" y="2997848"/>
                  <a:pt x="9622035" y="2955564"/>
                </a:cubicBezTo>
                <a:cubicBezTo>
                  <a:pt x="9504913" y="2934422"/>
                  <a:pt x="9303355" y="2940462"/>
                  <a:pt x="9197128" y="2889117"/>
                </a:cubicBezTo>
                <a:cubicBezTo>
                  <a:pt x="9093625" y="2840792"/>
                  <a:pt x="9069111" y="2713940"/>
                  <a:pt x="8995569" y="2632392"/>
                </a:cubicBezTo>
                <a:cubicBezTo>
                  <a:pt x="9003740" y="3034091"/>
                  <a:pt x="8306457" y="3040132"/>
                  <a:pt x="8230192" y="2638433"/>
                </a:cubicBezTo>
                <a:cubicBezTo>
                  <a:pt x="8197506" y="2732062"/>
                  <a:pt x="8183888" y="2834752"/>
                  <a:pt x="8083108" y="2858914"/>
                </a:cubicBezTo>
                <a:cubicBezTo>
                  <a:pt x="7974158" y="2883077"/>
                  <a:pt x="7854312" y="2750184"/>
                  <a:pt x="7840693" y="2638433"/>
                </a:cubicBezTo>
                <a:cubicBezTo>
                  <a:pt x="7753532" y="3055233"/>
                  <a:pt x="7045354" y="2852874"/>
                  <a:pt x="6764807" y="2834752"/>
                </a:cubicBezTo>
                <a:cubicBezTo>
                  <a:pt x="6492430" y="2822671"/>
                  <a:pt x="6217330" y="2816630"/>
                  <a:pt x="5947677" y="2852874"/>
                </a:cubicBezTo>
                <a:cubicBezTo>
                  <a:pt x="5841451" y="2867975"/>
                  <a:pt x="5735224" y="2904219"/>
                  <a:pt x="5628997" y="2889117"/>
                </a:cubicBezTo>
                <a:cubicBezTo>
                  <a:pt x="5473742" y="2867975"/>
                  <a:pt x="5509151" y="2849853"/>
                  <a:pt x="5462847" y="2668636"/>
                </a:cubicBezTo>
                <a:cubicBezTo>
                  <a:pt x="5419267" y="3052213"/>
                  <a:pt x="4852724" y="2946503"/>
                  <a:pt x="4613033" y="2922340"/>
                </a:cubicBezTo>
                <a:cubicBezTo>
                  <a:pt x="4414198" y="2904219"/>
                  <a:pt x="4212640" y="2889117"/>
                  <a:pt x="4011081" y="2904219"/>
                </a:cubicBezTo>
                <a:cubicBezTo>
                  <a:pt x="3850380" y="2916300"/>
                  <a:pt x="3673334" y="2985767"/>
                  <a:pt x="3515356" y="2931401"/>
                </a:cubicBezTo>
                <a:cubicBezTo>
                  <a:pt x="3349206" y="2877036"/>
                  <a:pt x="3292007" y="2747163"/>
                  <a:pt x="3101344" y="2816630"/>
                </a:cubicBezTo>
                <a:cubicBezTo>
                  <a:pt x="2954260" y="2870995"/>
                  <a:pt x="2861653" y="2934422"/>
                  <a:pt x="2698227" y="2940462"/>
                </a:cubicBezTo>
                <a:cubicBezTo>
                  <a:pt x="2493944" y="2949523"/>
                  <a:pt x="2134408" y="2913279"/>
                  <a:pt x="2145302" y="2602189"/>
                </a:cubicBezTo>
                <a:cubicBezTo>
                  <a:pt x="2085380" y="2735082"/>
                  <a:pt x="1927401" y="2898178"/>
                  <a:pt x="1774871" y="2816630"/>
                </a:cubicBezTo>
                <a:cubicBezTo>
                  <a:pt x="1665920" y="2759244"/>
                  <a:pt x="1655025" y="2593128"/>
                  <a:pt x="1652301" y="2460235"/>
                </a:cubicBezTo>
                <a:cubicBezTo>
                  <a:pt x="1652301" y="2777366"/>
                  <a:pt x="1518837" y="2901198"/>
                  <a:pt x="1251908" y="2952543"/>
                </a:cubicBezTo>
                <a:cubicBezTo>
                  <a:pt x="984979" y="3003888"/>
                  <a:pt x="549177" y="3103558"/>
                  <a:pt x="383027" y="2792468"/>
                </a:cubicBezTo>
                <a:cubicBezTo>
                  <a:pt x="208706" y="2351504"/>
                  <a:pt x="181469" y="1578309"/>
                  <a:pt x="72518" y="1022574"/>
                </a:cubicBezTo>
                <a:cubicBezTo>
                  <a:pt x="26214" y="777930"/>
                  <a:pt x="-80013" y="424556"/>
                  <a:pt x="105203" y="222196"/>
                </a:cubicBezTo>
                <a:cubicBezTo>
                  <a:pt x="216878" y="95343"/>
                  <a:pt x="402093" y="37958"/>
                  <a:pt x="554624" y="16816"/>
                </a:cubicBezTo>
                <a:cubicBezTo>
                  <a:pt x="593438" y="10020"/>
                  <a:pt x="646041" y="-1872"/>
                  <a:pt x="691749" y="251"/>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861143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0668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7244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3820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25367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843448"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498424"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153400"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166556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5867399"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3181725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626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6" r:id="rId4"/>
    <p:sldLayoutId id="2147483657" r:id="rId5"/>
    <p:sldLayoutId id="2147483658" r:id="rId6"/>
    <p:sldLayoutId id="2147483659" r:id="rId7"/>
    <p:sldLayoutId id="2147483660" r:id="rId8"/>
    <p:sldLayoutId id="2147483661"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KA_k6emVwzY&amp;t=12s"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s://en.wikipedia.org/wiki/Palaiologo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en.wikipedia.org/wiki/Harmank%C3%B6y,_%C4%B0nhisar" TargetMode="External"/><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shorts/avCzmwL0Krg"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shorts/DXuaYgPX2Dk"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svg"/></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youtube.com/watch?v=EL1A321I8ME" TargetMode="External"/><Relationship Id="rId2" Type="http://schemas.openxmlformats.org/officeDocument/2006/relationships/hyperlink" Target="https://www.youtube.com/watch?v=jOhAK-EKfIQ" TargetMode="External"/><Relationship Id="rId1" Type="http://schemas.openxmlformats.org/officeDocument/2006/relationships/slideLayout" Target="../slideLayouts/slideLayout2.xml"/><Relationship Id="rId6" Type="http://schemas.openxmlformats.org/officeDocument/2006/relationships/hyperlink" Target="https://www.youtube.com/shorts/avCzmwL0Krg" TargetMode="External"/><Relationship Id="rId5" Type="http://schemas.openxmlformats.org/officeDocument/2006/relationships/hyperlink" Target="https://www.youtube.com/watch?v=Xfb9fIMzuRw" TargetMode="External"/><Relationship Id="rId4" Type="http://schemas.openxmlformats.org/officeDocument/2006/relationships/hyperlink" Target="https://www.youtube.com/watch?v=KA_k6emVwzY&amp;t=12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68812" y="3072348"/>
            <a:ext cx="11732455" cy="3477875"/>
            <a:chOff x="1295401" y="2617827"/>
            <a:chExt cx="9601200" cy="3477875"/>
          </a:xfrm>
        </p:grpSpPr>
        <p:sp>
          <p:nvSpPr>
            <p:cNvPr id="2" name="TextBox 1"/>
            <p:cNvSpPr txBox="1"/>
            <p:nvPr/>
          </p:nvSpPr>
          <p:spPr>
            <a:xfrm>
              <a:off x="1295401" y="2617827"/>
              <a:ext cx="9601200" cy="3477875"/>
            </a:xfrm>
            <a:prstGeom prst="rect">
              <a:avLst/>
            </a:prstGeom>
            <a:noFill/>
          </p:spPr>
          <p:txBody>
            <a:bodyPr wrap="square" lIns="91440" tIns="45720" rIns="91440" bIns="45720" rtlCol="0">
              <a:spAutoFit/>
            </a:bodyPr>
            <a:lstStyle/>
            <a:p>
              <a:pPr algn="ctr"/>
              <a:r>
                <a:rPr lang="en-US" sz="6600" b="1" dirty="0">
                  <a:solidFill>
                    <a:srgbClr val="52291E"/>
                  </a:solidFill>
                  <a:latin typeface="Berkshire Swash" panose="02000505000000020003" pitchFamily="2" charset="0"/>
                </a:rPr>
                <a:t>The Ottoman Sultans of Bursa</a:t>
              </a:r>
            </a:p>
            <a:p>
              <a:pPr algn="ctr"/>
              <a:r>
                <a:rPr lang="en-US" sz="8800" b="1" dirty="0">
                  <a:solidFill>
                    <a:srgbClr val="52291E"/>
                  </a:solidFill>
                  <a:latin typeface="Berkshire Swash" panose="02000505000000020003" pitchFamily="2" charset="0"/>
                </a:rPr>
                <a:t>Osman Ghazi </a:t>
              </a:r>
            </a:p>
            <a:p>
              <a:pPr algn="ctr"/>
              <a:r>
                <a:rPr lang="en-US" sz="6600" b="1" dirty="0">
                  <a:solidFill>
                    <a:srgbClr val="52291E"/>
                  </a:solidFill>
                  <a:latin typeface="Berkshire Swash" panose="02000505000000020003" pitchFamily="2" charset="0"/>
                </a:rPr>
                <a:t>(1299-1326)</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5122" name="Picture 2" descr="Kurlus Osman, action, ertugrul, ghazi, history, islamic, muslims, osman,  pakistan, HD phone wallpaper | Peakpx">
            <a:extLst>
              <a:ext uri="{FF2B5EF4-FFF2-40B4-BE49-F238E27FC236}">
                <a16:creationId xmlns:a16="http://schemas.microsoft.com/office/drawing/2014/main" id="{8A3FE5FD-9362-FCE2-3A05-B35CF3C208E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45369" y="0"/>
            <a:ext cx="1746631" cy="310896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57233632-8A60-504F-DEF5-9FCF82B558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792"/>
          <a:stretch/>
        </p:blipFill>
        <p:spPr bwMode="auto">
          <a:xfrm>
            <a:off x="0" y="-18306"/>
            <a:ext cx="1674701" cy="3108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625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A0BC39-D0EA-9256-F608-00C1646F7226}"/>
              </a:ext>
            </a:extLst>
          </p:cNvPr>
          <p:cNvSpPr txBox="1"/>
          <p:nvPr/>
        </p:nvSpPr>
        <p:spPr>
          <a:xfrm>
            <a:off x="3048000" y="2782669"/>
            <a:ext cx="6096000" cy="646331"/>
          </a:xfrm>
          <a:prstGeom prst="rect">
            <a:avLst/>
          </a:prstGeom>
          <a:noFill/>
        </p:spPr>
        <p:txBody>
          <a:bodyPr wrap="square">
            <a:spAutoFit/>
          </a:bodyPr>
          <a:lstStyle/>
          <a:p>
            <a:pPr algn="ctr"/>
            <a:r>
              <a:rPr lang="en-US" sz="3600" b="1" i="1" dirty="0"/>
              <a:t>Let’s Recap…</a:t>
            </a:r>
          </a:p>
        </p:txBody>
      </p:sp>
    </p:spTree>
    <p:extLst>
      <p:ext uri="{BB962C8B-B14F-4D97-AF65-F5344CB8AC3E}">
        <p14:creationId xmlns:p14="http://schemas.microsoft.com/office/powerpoint/2010/main" val="1510035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863769" y="0"/>
            <a:ext cx="11044988" cy="769441"/>
          </a:xfrm>
          <a:prstGeom prst="rect">
            <a:avLst/>
          </a:prstGeom>
          <a:noFill/>
        </p:spPr>
        <p:txBody>
          <a:bodyPr wrap="square">
            <a:spAutoFit/>
          </a:bodyPr>
          <a:lstStyle/>
          <a:p>
            <a:r>
              <a:rPr lang="en-US" sz="4400" dirty="0">
                <a:solidFill>
                  <a:srgbClr val="52291E"/>
                </a:solidFill>
                <a:latin typeface="Berkshire Swash" panose="02000505000000020003" pitchFamily="2" charset="0"/>
              </a:rPr>
              <a:t>Timeline and What was Happening Elsewhere</a:t>
            </a:r>
          </a:p>
        </p:txBody>
      </p:sp>
      <p:sp>
        <p:nvSpPr>
          <p:cNvPr id="5" name="TextBox 4">
            <a:extLst>
              <a:ext uri="{FF2B5EF4-FFF2-40B4-BE49-F238E27FC236}">
                <a16:creationId xmlns:a16="http://schemas.microsoft.com/office/drawing/2014/main" id="{B0106225-1392-D13A-83E5-7E326EBEE678}"/>
              </a:ext>
            </a:extLst>
          </p:cNvPr>
          <p:cNvSpPr txBox="1"/>
          <p:nvPr/>
        </p:nvSpPr>
        <p:spPr>
          <a:xfrm>
            <a:off x="283243" y="769441"/>
            <a:ext cx="11625514" cy="6017866"/>
          </a:xfrm>
          <a:prstGeom prst="rect">
            <a:avLst/>
          </a:prstGeom>
          <a:noFill/>
        </p:spPr>
        <p:txBody>
          <a:bodyPr wrap="square">
            <a:spAutoFit/>
          </a:bodyPr>
          <a:lstStyle/>
          <a:p>
            <a:pPr indent="-285750">
              <a:lnSpc>
                <a:spcPct val="110000"/>
              </a:lnSpc>
              <a:buFont typeface="Arial" panose="020B0604020202020204" pitchFamily="34" charset="0"/>
              <a:buChar char="•"/>
            </a:pPr>
            <a:r>
              <a:rPr lang="en-US" sz="2200" dirty="0">
                <a:solidFill>
                  <a:schemeClr val="accent1"/>
                </a:solidFill>
              </a:rPr>
              <a:t>8th and 9th Century: </a:t>
            </a:r>
            <a:r>
              <a:rPr lang="en-US" sz="2200" dirty="0" err="1">
                <a:solidFill>
                  <a:schemeClr val="accent1"/>
                </a:solidFill>
              </a:rPr>
              <a:t>Oghuzz</a:t>
            </a:r>
            <a:r>
              <a:rPr lang="en-US" sz="2200" dirty="0">
                <a:solidFill>
                  <a:schemeClr val="accent1"/>
                </a:solidFill>
              </a:rPr>
              <a:t> Tribes migrate west</a:t>
            </a:r>
          </a:p>
          <a:p>
            <a:pPr indent="-285750">
              <a:lnSpc>
                <a:spcPct val="110000"/>
              </a:lnSpc>
              <a:buFont typeface="Arial" panose="020B0604020202020204" pitchFamily="34" charset="0"/>
              <a:buChar char="•"/>
            </a:pPr>
            <a:r>
              <a:rPr lang="en-US" sz="2200" dirty="0">
                <a:solidFill>
                  <a:schemeClr val="accent1"/>
                </a:solidFill>
              </a:rPr>
              <a:t>1187: Salahuddin recaptures Jerusalem from Crusaders</a:t>
            </a:r>
          </a:p>
          <a:p>
            <a:pPr indent="-285750">
              <a:lnSpc>
                <a:spcPct val="110000"/>
              </a:lnSpc>
              <a:buFont typeface="Arial" panose="020B0604020202020204" pitchFamily="34" charset="0"/>
              <a:buChar char="•"/>
            </a:pPr>
            <a:r>
              <a:rPr lang="en-US" sz="2200" dirty="0">
                <a:solidFill>
                  <a:schemeClr val="accent1"/>
                </a:solidFill>
              </a:rPr>
              <a:t>1193: Death of Salahuddin</a:t>
            </a:r>
          </a:p>
          <a:p>
            <a:pPr indent="-285750">
              <a:lnSpc>
                <a:spcPct val="110000"/>
              </a:lnSpc>
              <a:buFont typeface="Arial" panose="020B0604020202020204" pitchFamily="34" charset="0"/>
              <a:buChar char="•"/>
            </a:pPr>
            <a:r>
              <a:rPr lang="en-US" sz="2200" dirty="0">
                <a:solidFill>
                  <a:schemeClr val="accent1"/>
                </a:solidFill>
              </a:rPr>
              <a:t>1196: </a:t>
            </a:r>
            <a:r>
              <a:rPr lang="en-US" sz="2200" b="1" dirty="0">
                <a:solidFill>
                  <a:schemeClr val="accent1"/>
                </a:solidFill>
              </a:rPr>
              <a:t>Birth of </a:t>
            </a:r>
            <a:r>
              <a:rPr lang="en-US" sz="2200" b="1" dirty="0" err="1">
                <a:solidFill>
                  <a:schemeClr val="accent1"/>
                </a:solidFill>
              </a:rPr>
              <a:t>Ertugrul</a:t>
            </a:r>
            <a:r>
              <a:rPr lang="en-US" sz="2200" b="1" dirty="0">
                <a:solidFill>
                  <a:schemeClr val="accent1"/>
                </a:solidFill>
              </a:rPr>
              <a:t> Ghazi</a:t>
            </a:r>
          </a:p>
          <a:p>
            <a:pPr indent="-285750">
              <a:lnSpc>
                <a:spcPct val="110000"/>
              </a:lnSpc>
              <a:buFont typeface="Arial" panose="020B0604020202020204" pitchFamily="34" charset="0"/>
              <a:buChar char="•"/>
            </a:pPr>
            <a:r>
              <a:rPr lang="en-US" sz="2200" dirty="0">
                <a:solidFill>
                  <a:schemeClr val="accent1"/>
                </a:solidFill>
              </a:rPr>
              <a:t>1199: Richard the Lionheart, King of England and leader of the Third Crusade, dies, and his brother John becomes King.</a:t>
            </a:r>
          </a:p>
          <a:p>
            <a:pPr indent="-285750">
              <a:lnSpc>
                <a:spcPct val="110000"/>
              </a:lnSpc>
              <a:buFont typeface="Arial" panose="020B0604020202020204" pitchFamily="34" charset="0"/>
              <a:buChar char="•"/>
            </a:pPr>
            <a:r>
              <a:rPr lang="en-US" sz="2200" dirty="0">
                <a:solidFill>
                  <a:schemeClr val="accent1"/>
                </a:solidFill>
              </a:rPr>
              <a:t>1202-1204: The Fourth Crusade results in the sack of Constantinople, by the Crusaders, and the establishment of the Latin Empire</a:t>
            </a:r>
          </a:p>
          <a:p>
            <a:pPr indent="-285750">
              <a:lnSpc>
                <a:spcPct val="110000"/>
              </a:lnSpc>
              <a:buFont typeface="Arial" panose="020B0604020202020204" pitchFamily="34" charset="0"/>
              <a:buChar char="•"/>
            </a:pPr>
            <a:r>
              <a:rPr lang="en-US" sz="2200" kern="100" dirty="0">
                <a:solidFill>
                  <a:schemeClr val="accent1"/>
                </a:solidFill>
                <a:effectLst/>
                <a:ea typeface="Calibri" panose="020F0502020204030204" pitchFamily="34" charset="0"/>
                <a:cs typeface="Times New Roman" panose="02020603050405020304" pitchFamily="18" charset="0"/>
              </a:rPr>
              <a:t>1204-1237: Seljuks of Rum Golden Age.</a:t>
            </a:r>
            <a:endParaRPr lang="en-US" sz="2200" dirty="0">
              <a:solidFill>
                <a:schemeClr val="accent1"/>
              </a:solidFill>
            </a:endParaRPr>
          </a:p>
          <a:p>
            <a:pPr indent="-285750">
              <a:lnSpc>
                <a:spcPct val="110000"/>
              </a:lnSpc>
              <a:buFont typeface="Arial" panose="020B0604020202020204" pitchFamily="34" charset="0"/>
              <a:buChar char="•"/>
            </a:pPr>
            <a:r>
              <a:rPr lang="en-US" sz="2200" dirty="0">
                <a:solidFill>
                  <a:schemeClr val="accent1"/>
                </a:solidFill>
              </a:rPr>
              <a:t>1206: Genghis Khan establishes the Mongol Empire.</a:t>
            </a:r>
          </a:p>
          <a:p>
            <a:pPr indent="-285750">
              <a:lnSpc>
                <a:spcPct val="110000"/>
              </a:lnSpc>
              <a:buFont typeface="Arial" panose="020B0604020202020204" pitchFamily="34" charset="0"/>
              <a:buChar char="•"/>
            </a:pPr>
            <a:r>
              <a:rPr lang="en-US" sz="2200" dirty="0">
                <a:solidFill>
                  <a:schemeClr val="accent1"/>
                </a:solidFill>
              </a:rPr>
              <a:t>1215: King John of England signs the Magna Carta, a document that limits the powers of the monarch and establishes certain rights for English nobles and subjects.</a:t>
            </a:r>
          </a:p>
          <a:p>
            <a:pPr indent="-285750">
              <a:lnSpc>
                <a:spcPct val="110000"/>
              </a:lnSpc>
              <a:buFont typeface="Arial" panose="020B0604020202020204" pitchFamily="34" charset="0"/>
              <a:buChar char="•"/>
            </a:pPr>
            <a:r>
              <a:rPr lang="en-US" sz="2200" dirty="0">
                <a:solidFill>
                  <a:schemeClr val="accent1"/>
                </a:solidFill>
              </a:rPr>
              <a:t>1218: Genghis Khan’s invasion of Middle East and Eastern Europe.</a:t>
            </a:r>
          </a:p>
          <a:p>
            <a:pPr indent="-285750">
              <a:lnSpc>
                <a:spcPct val="110000"/>
              </a:lnSpc>
              <a:buFont typeface="Arial" panose="020B0604020202020204" pitchFamily="34" charset="0"/>
              <a:buChar char="•"/>
            </a:pPr>
            <a:r>
              <a:rPr lang="en-US" sz="2200" dirty="0">
                <a:solidFill>
                  <a:schemeClr val="accent1"/>
                </a:solidFill>
              </a:rPr>
              <a:t>1227: Genghis Khan dies, and his Mongol empire is divided among his sons and grandsons. </a:t>
            </a:r>
          </a:p>
          <a:p>
            <a:pPr indent="-285750">
              <a:lnSpc>
                <a:spcPct val="110000"/>
              </a:lnSpc>
              <a:buFont typeface="Arial" panose="020B0604020202020204" pitchFamily="34" charset="0"/>
              <a:buChar char="•"/>
            </a:pPr>
            <a:r>
              <a:rPr lang="en-US" sz="2200" dirty="0">
                <a:solidFill>
                  <a:schemeClr val="accent1"/>
                </a:solidFill>
              </a:rPr>
              <a:t>1227: </a:t>
            </a:r>
            <a:r>
              <a:rPr lang="en-US" sz="2200" b="1" dirty="0" err="1">
                <a:solidFill>
                  <a:schemeClr val="accent1"/>
                </a:solidFill>
              </a:rPr>
              <a:t>Kayi</a:t>
            </a:r>
            <a:r>
              <a:rPr lang="en-US" sz="2200" b="1" dirty="0">
                <a:solidFill>
                  <a:schemeClr val="accent1"/>
                </a:solidFill>
              </a:rPr>
              <a:t> tribe cross Euphrates and enter into Anatolia</a:t>
            </a:r>
          </a:p>
          <a:p>
            <a:pPr indent="-285750">
              <a:lnSpc>
                <a:spcPct val="110000"/>
              </a:lnSpc>
              <a:buFont typeface="Arial" panose="020B0604020202020204" pitchFamily="34" charset="0"/>
              <a:buChar char="•"/>
            </a:pPr>
            <a:r>
              <a:rPr lang="en-US" sz="2200" kern="100" dirty="0">
                <a:solidFill>
                  <a:schemeClr val="accent1"/>
                </a:solidFill>
                <a:effectLst/>
                <a:ea typeface="Calibri" panose="020F0502020204030204" pitchFamily="34" charset="0"/>
                <a:cs typeface="Times New Roman" panose="02020603050405020304" pitchFamily="18" charset="0"/>
              </a:rPr>
              <a:t>1228-1229: Sixth Crusade, Sultan al-Kamil </a:t>
            </a:r>
            <a:r>
              <a:rPr lang="en-US" sz="2200" kern="100" dirty="0">
                <a:solidFill>
                  <a:schemeClr val="accent1"/>
                </a:solidFill>
                <a:ea typeface="Calibri" panose="020F0502020204030204" pitchFamily="34" charset="0"/>
                <a:cs typeface="Times New Roman" panose="02020603050405020304" pitchFamily="18" charset="0"/>
              </a:rPr>
              <a:t>gave Jerusalem to Fredrick II</a:t>
            </a:r>
          </a:p>
        </p:txBody>
      </p:sp>
    </p:spTree>
    <p:extLst>
      <p:ext uri="{BB962C8B-B14F-4D97-AF65-F5344CB8AC3E}">
        <p14:creationId xmlns:p14="http://schemas.microsoft.com/office/powerpoint/2010/main" val="2752347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0106225-1392-D13A-83E5-7E326EBEE678}"/>
              </a:ext>
            </a:extLst>
          </p:cNvPr>
          <p:cNvSpPr txBox="1"/>
          <p:nvPr/>
        </p:nvSpPr>
        <p:spPr>
          <a:xfrm>
            <a:off x="194343" y="95315"/>
            <a:ext cx="11625514" cy="6762685"/>
          </a:xfrm>
          <a:prstGeom prst="rect">
            <a:avLst/>
          </a:prstGeom>
          <a:noFill/>
        </p:spPr>
        <p:txBody>
          <a:bodyPr wrap="square">
            <a:spAutoFit/>
          </a:bodyPr>
          <a:lstStyle/>
          <a:p>
            <a:pPr indent="-285750">
              <a:lnSpc>
                <a:spcPct val="110000"/>
              </a:lnSpc>
              <a:buFont typeface="Arial" panose="020B0604020202020204" pitchFamily="34" charset="0"/>
              <a:buChar char="•"/>
            </a:pPr>
            <a:r>
              <a:rPr lang="en-US" sz="2200" dirty="0">
                <a:solidFill>
                  <a:schemeClr val="accent1"/>
                </a:solidFill>
              </a:rPr>
              <a:t>1230: </a:t>
            </a:r>
            <a:r>
              <a:rPr lang="en-US" sz="2200" b="1" dirty="0">
                <a:solidFill>
                  <a:schemeClr val="accent1"/>
                </a:solidFill>
              </a:rPr>
              <a:t>Battle of </a:t>
            </a:r>
            <a:r>
              <a:rPr lang="en-US" sz="2200" b="1" dirty="0" err="1">
                <a:solidFill>
                  <a:schemeClr val="accent1"/>
                </a:solidFill>
              </a:rPr>
              <a:t>Yassicemen</a:t>
            </a:r>
            <a:r>
              <a:rPr lang="en-US" sz="2200" b="1" dirty="0">
                <a:solidFill>
                  <a:schemeClr val="accent1"/>
                </a:solidFill>
              </a:rPr>
              <a:t>: </a:t>
            </a:r>
            <a:r>
              <a:rPr lang="en-US" sz="2200" dirty="0">
                <a:solidFill>
                  <a:schemeClr val="accent1"/>
                </a:solidFill>
              </a:rPr>
              <a:t>Seljuks and Ayyubids against the </a:t>
            </a:r>
            <a:r>
              <a:rPr lang="en-US" sz="2200" dirty="0" err="1">
                <a:solidFill>
                  <a:schemeClr val="accent1"/>
                </a:solidFill>
              </a:rPr>
              <a:t>Khawarezmian</a:t>
            </a:r>
            <a:r>
              <a:rPr lang="en-US" sz="2200" dirty="0">
                <a:solidFill>
                  <a:schemeClr val="accent1"/>
                </a:solidFill>
              </a:rPr>
              <a:t> Jalal Al Din </a:t>
            </a:r>
          </a:p>
          <a:p>
            <a:pPr indent="-285750">
              <a:lnSpc>
                <a:spcPct val="110000"/>
              </a:lnSpc>
              <a:buFont typeface="Arial" panose="020B0604020202020204" pitchFamily="34" charset="0"/>
              <a:buChar char="•"/>
            </a:pPr>
            <a:r>
              <a:rPr lang="en-US" sz="2200" dirty="0">
                <a:solidFill>
                  <a:schemeClr val="accent1"/>
                </a:solidFill>
              </a:rPr>
              <a:t>1237: In return for his courage on the battlefield, Seljuk Sultan </a:t>
            </a:r>
            <a:r>
              <a:rPr lang="en-US" sz="2200" dirty="0" err="1">
                <a:solidFill>
                  <a:schemeClr val="accent1"/>
                </a:solidFill>
              </a:rPr>
              <a:t>Alaeddin</a:t>
            </a:r>
            <a:r>
              <a:rPr lang="en-US" sz="2200" dirty="0">
                <a:solidFill>
                  <a:schemeClr val="accent1"/>
                </a:solidFill>
              </a:rPr>
              <a:t> </a:t>
            </a:r>
            <a:r>
              <a:rPr lang="en-US" sz="2200" dirty="0" err="1">
                <a:solidFill>
                  <a:schemeClr val="accent1"/>
                </a:solidFill>
              </a:rPr>
              <a:t>Keyqubad</a:t>
            </a:r>
            <a:r>
              <a:rPr lang="en-US" sz="2200" dirty="0">
                <a:solidFill>
                  <a:schemeClr val="accent1"/>
                </a:solidFill>
              </a:rPr>
              <a:t> I awarded Ertugrul the title of Ghazi as well as </a:t>
            </a:r>
            <a:r>
              <a:rPr lang="en-US" sz="2200" b="1" dirty="0" err="1">
                <a:solidFill>
                  <a:schemeClr val="accent1"/>
                </a:solidFill>
              </a:rPr>
              <a:t>Karacadag</a:t>
            </a:r>
            <a:r>
              <a:rPr lang="en-US" sz="2200" b="1" dirty="0">
                <a:solidFill>
                  <a:schemeClr val="accent1"/>
                </a:solidFill>
              </a:rPr>
              <a:t>, </a:t>
            </a:r>
            <a:r>
              <a:rPr lang="en-US" sz="2200" b="1" dirty="0" err="1">
                <a:solidFill>
                  <a:schemeClr val="accent1"/>
                </a:solidFill>
              </a:rPr>
              <a:t>Sogut</a:t>
            </a:r>
            <a:r>
              <a:rPr lang="en-US" sz="2200" b="1" dirty="0">
                <a:solidFill>
                  <a:schemeClr val="accent1"/>
                </a:solidFill>
              </a:rPr>
              <a:t> and </a:t>
            </a:r>
            <a:r>
              <a:rPr lang="en-US" sz="2200" b="1" dirty="0" err="1">
                <a:solidFill>
                  <a:schemeClr val="accent1"/>
                </a:solidFill>
              </a:rPr>
              <a:t>Domanic</a:t>
            </a:r>
            <a:r>
              <a:rPr lang="en-US" sz="2200" b="1" dirty="0">
                <a:solidFill>
                  <a:schemeClr val="accent1"/>
                </a:solidFill>
              </a:rPr>
              <a:t> </a:t>
            </a:r>
          </a:p>
          <a:p>
            <a:pPr indent="-285750">
              <a:lnSpc>
                <a:spcPct val="110000"/>
              </a:lnSpc>
              <a:buFont typeface="Arial" panose="020B0604020202020204" pitchFamily="34" charset="0"/>
              <a:buChar char="•"/>
            </a:pPr>
            <a:r>
              <a:rPr lang="en-US" sz="2200" dirty="0">
                <a:solidFill>
                  <a:schemeClr val="accent1"/>
                </a:solidFill>
              </a:rPr>
              <a:t>1237: Death of Sultan </a:t>
            </a:r>
            <a:r>
              <a:rPr lang="en-US" sz="2200" dirty="0" err="1">
                <a:solidFill>
                  <a:schemeClr val="accent1"/>
                </a:solidFill>
              </a:rPr>
              <a:t>Alaeddin</a:t>
            </a:r>
            <a:r>
              <a:rPr lang="en-US" sz="2200" dirty="0">
                <a:solidFill>
                  <a:schemeClr val="accent1"/>
                </a:solidFill>
              </a:rPr>
              <a:t> </a:t>
            </a:r>
            <a:r>
              <a:rPr lang="en-US" sz="2200" dirty="0" err="1">
                <a:solidFill>
                  <a:schemeClr val="accent1"/>
                </a:solidFill>
              </a:rPr>
              <a:t>Keyqubad</a:t>
            </a:r>
            <a:r>
              <a:rPr lang="en-US" sz="2200" dirty="0">
                <a:solidFill>
                  <a:schemeClr val="accent1"/>
                </a:solidFill>
              </a:rPr>
              <a:t> I  (r. 1220-1237)</a:t>
            </a:r>
          </a:p>
          <a:p>
            <a:pPr indent="-285750">
              <a:lnSpc>
                <a:spcPct val="110000"/>
              </a:lnSpc>
              <a:buFont typeface="Arial" panose="020B0604020202020204" pitchFamily="34" charset="0"/>
              <a:buChar char="•"/>
            </a:pPr>
            <a:r>
              <a:rPr lang="en-US" sz="2200" dirty="0">
                <a:solidFill>
                  <a:schemeClr val="accent1"/>
                </a:solidFill>
              </a:rPr>
              <a:t>1243: </a:t>
            </a:r>
            <a:r>
              <a:rPr lang="en-US" sz="2200" b="1" dirty="0">
                <a:solidFill>
                  <a:schemeClr val="accent1"/>
                </a:solidFill>
              </a:rPr>
              <a:t>Battle of </a:t>
            </a:r>
            <a:r>
              <a:rPr lang="en-US" sz="2200" b="1" dirty="0" err="1">
                <a:solidFill>
                  <a:schemeClr val="accent1"/>
                </a:solidFill>
              </a:rPr>
              <a:t>Kosedag</a:t>
            </a:r>
            <a:r>
              <a:rPr lang="en-US" sz="2200" b="1" dirty="0">
                <a:solidFill>
                  <a:schemeClr val="accent1"/>
                </a:solidFill>
              </a:rPr>
              <a:t>, </a:t>
            </a:r>
            <a:r>
              <a:rPr lang="en-US" sz="2200" dirty="0">
                <a:solidFill>
                  <a:schemeClr val="accent1"/>
                </a:solidFill>
              </a:rPr>
              <a:t>Seljuks lose to Mongols, become vassals under the Ilkhanate</a:t>
            </a:r>
          </a:p>
          <a:p>
            <a:pPr indent="-285750">
              <a:lnSpc>
                <a:spcPct val="110000"/>
              </a:lnSpc>
              <a:buFont typeface="Arial" panose="020B0604020202020204" pitchFamily="34" charset="0"/>
              <a:buChar char="•"/>
            </a:pPr>
            <a:r>
              <a:rPr lang="en-US" sz="2200" kern="100" dirty="0">
                <a:solidFill>
                  <a:schemeClr val="accent1"/>
                </a:solidFill>
                <a:effectLst/>
                <a:ea typeface="Calibri" panose="020F0502020204030204" pitchFamily="34" charset="0"/>
                <a:cs typeface="Times New Roman" panose="02020603050405020304" pitchFamily="18" charset="0"/>
              </a:rPr>
              <a:t>1244: </a:t>
            </a:r>
            <a:r>
              <a:rPr lang="en-US" sz="2200" kern="100" dirty="0" err="1">
                <a:solidFill>
                  <a:schemeClr val="accent1"/>
                </a:solidFill>
                <a:effectLst/>
                <a:ea typeface="Calibri" panose="020F0502020204030204" pitchFamily="34" charset="0"/>
                <a:cs typeface="Times New Roman" panose="02020603050405020304" pitchFamily="18" charset="0"/>
              </a:rPr>
              <a:t>Khwarizmian</a:t>
            </a:r>
            <a:r>
              <a:rPr lang="en-US" sz="2200" kern="100" dirty="0">
                <a:solidFill>
                  <a:schemeClr val="accent1"/>
                </a:solidFill>
                <a:effectLst/>
                <a:ea typeface="Calibri" panose="020F0502020204030204" pitchFamily="34" charset="0"/>
                <a:cs typeface="Times New Roman" panose="02020603050405020304" pitchFamily="18" charset="0"/>
              </a:rPr>
              <a:t> Turks take back Jerusalem</a:t>
            </a:r>
          </a:p>
          <a:p>
            <a:pPr indent="-285750">
              <a:lnSpc>
                <a:spcPct val="110000"/>
              </a:lnSpc>
              <a:buFont typeface="Arial" panose="020B0604020202020204" pitchFamily="34" charset="0"/>
              <a:buChar char="•"/>
            </a:pPr>
            <a:r>
              <a:rPr lang="en-US" sz="2200" dirty="0">
                <a:solidFill>
                  <a:schemeClr val="accent1"/>
                </a:solidFill>
              </a:rPr>
              <a:t>1250: Mamluks, led by </a:t>
            </a:r>
            <a:r>
              <a:rPr lang="en-US" sz="2200" dirty="0" err="1">
                <a:solidFill>
                  <a:schemeClr val="accent1"/>
                </a:solidFill>
              </a:rPr>
              <a:t>Baybars</a:t>
            </a:r>
            <a:r>
              <a:rPr lang="en-US" sz="2200" dirty="0">
                <a:solidFill>
                  <a:schemeClr val="accent1"/>
                </a:solidFill>
              </a:rPr>
              <a:t> (under Ayyubid </a:t>
            </a:r>
            <a:r>
              <a:rPr lang="en-US" sz="2200" dirty="0" err="1">
                <a:solidFill>
                  <a:schemeClr val="accent1"/>
                </a:solidFill>
              </a:rPr>
              <a:t>Shajar</a:t>
            </a:r>
            <a:r>
              <a:rPr lang="en-US" sz="2200" dirty="0">
                <a:solidFill>
                  <a:schemeClr val="accent1"/>
                </a:solidFill>
              </a:rPr>
              <a:t> Ad </a:t>
            </a:r>
            <a:r>
              <a:rPr lang="en-US" sz="2200" dirty="0" err="1">
                <a:solidFill>
                  <a:schemeClr val="accent1"/>
                </a:solidFill>
              </a:rPr>
              <a:t>Durr</a:t>
            </a:r>
            <a:r>
              <a:rPr lang="en-US" sz="2200" dirty="0">
                <a:solidFill>
                  <a:schemeClr val="accent1"/>
                </a:solidFill>
              </a:rPr>
              <a:t>), defeat the Crusaders at the Battle of Al </a:t>
            </a:r>
            <a:r>
              <a:rPr lang="en-US" sz="2200" dirty="0" err="1">
                <a:solidFill>
                  <a:schemeClr val="accent1"/>
                </a:solidFill>
              </a:rPr>
              <a:t>Mansurah</a:t>
            </a:r>
            <a:r>
              <a:rPr lang="en-US" sz="2200" dirty="0">
                <a:solidFill>
                  <a:schemeClr val="accent1"/>
                </a:solidFill>
              </a:rPr>
              <a:t> (7</a:t>
            </a:r>
            <a:r>
              <a:rPr lang="en-US" sz="2200" baseline="30000" dirty="0">
                <a:solidFill>
                  <a:schemeClr val="accent1"/>
                </a:solidFill>
              </a:rPr>
              <a:t>th</a:t>
            </a:r>
            <a:r>
              <a:rPr lang="en-US" sz="2200" dirty="0">
                <a:solidFill>
                  <a:schemeClr val="accent1"/>
                </a:solidFill>
              </a:rPr>
              <a:t> Crusade), Mamluks come to power after this</a:t>
            </a:r>
          </a:p>
          <a:p>
            <a:pPr indent="-285750">
              <a:lnSpc>
                <a:spcPct val="110000"/>
              </a:lnSpc>
              <a:buFont typeface="Arial" panose="020B0604020202020204" pitchFamily="34" charset="0"/>
              <a:buChar char="•"/>
            </a:pPr>
            <a:r>
              <a:rPr lang="en-US" sz="2200" dirty="0">
                <a:solidFill>
                  <a:schemeClr val="accent1"/>
                </a:solidFill>
              </a:rPr>
              <a:t>1258: Fall of Baghdad to the Mongol </a:t>
            </a:r>
            <a:r>
              <a:rPr lang="en-US" sz="2200" dirty="0" err="1">
                <a:solidFill>
                  <a:schemeClr val="accent1"/>
                </a:solidFill>
              </a:rPr>
              <a:t>Hulagu</a:t>
            </a:r>
            <a:r>
              <a:rPr lang="en-US" sz="2200" dirty="0">
                <a:solidFill>
                  <a:schemeClr val="accent1"/>
                </a:solidFill>
              </a:rPr>
              <a:t> Khan</a:t>
            </a:r>
          </a:p>
          <a:p>
            <a:pPr indent="-285750">
              <a:lnSpc>
                <a:spcPct val="110000"/>
              </a:lnSpc>
              <a:buFont typeface="Arial" panose="020B0604020202020204" pitchFamily="34" charset="0"/>
              <a:buChar char="•"/>
            </a:pPr>
            <a:r>
              <a:rPr lang="en-US" sz="2200" dirty="0">
                <a:solidFill>
                  <a:schemeClr val="accent1"/>
                </a:solidFill>
              </a:rPr>
              <a:t>1258: </a:t>
            </a:r>
            <a:r>
              <a:rPr lang="en-US" sz="2200" b="1" dirty="0">
                <a:solidFill>
                  <a:schemeClr val="accent1"/>
                </a:solidFill>
              </a:rPr>
              <a:t>Birth of Osman</a:t>
            </a:r>
          </a:p>
          <a:p>
            <a:pPr indent="-285750">
              <a:lnSpc>
                <a:spcPct val="110000"/>
              </a:lnSpc>
              <a:buFont typeface="Arial" panose="020B0604020202020204" pitchFamily="34" charset="0"/>
              <a:buChar char="•"/>
            </a:pPr>
            <a:r>
              <a:rPr lang="en-US" sz="2200" dirty="0">
                <a:solidFill>
                  <a:schemeClr val="accent1"/>
                </a:solidFill>
              </a:rPr>
              <a:t>1260: Mongols are defeated by the Mamluks at the Battle of Ain </a:t>
            </a:r>
            <a:r>
              <a:rPr lang="en-US" sz="2200" dirty="0" err="1">
                <a:solidFill>
                  <a:schemeClr val="accent1"/>
                </a:solidFill>
              </a:rPr>
              <a:t>Jalut</a:t>
            </a:r>
            <a:endParaRPr lang="en-US" sz="2200" dirty="0">
              <a:solidFill>
                <a:schemeClr val="accent1"/>
              </a:solidFill>
            </a:endParaRPr>
          </a:p>
          <a:p>
            <a:pPr indent="-285750">
              <a:lnSpc>
                <a:spcPct val="110000"/>
              </a:lnSpc>
              <a:buFont typeface="Arial" panose="020B0604020202020204" pitchFamily="34" charset="0"/>
              <a:buChar char="•"/>
            </a:pPr>
            <a:r>
              <a:rPr lang="en-US" sz="2200" dirty="0">
                <a:solidFill>
                  <a:schemeClr val="accent1"/>
                </a:solidFill>
              </a:rPr>
              <a:t>1261</a:t>
            </a:r>
            <a:r>
              <a:rPr lang="en-US" sz="2200" b="1" dirty="0">
                <a:solidFill>
                  <a:schemeClr val="accent1"/>
                </a:solidFill>
              </a:rPr>
              <a:t>: </a:t>
            </a:r>
            <a:r>
              <a:rPr lang="en-US" sz="2200" dirty="0">
                <a:solidFill>
                  <a:schemeClr val="accent1"/>
                </a:solidFill>
              </a:rPr>
              <a:t>Reconquest of Constantinople by the forces of the Empire of Nicaea, leading to the re-establishment of the Byzantine Empire under the </a:t>
            </a:r>
            <a:r>
              <a:rPr lang="en-US" sz="2200" dirty="0" err="1">
                <a:solidFill>
                  <a:schemeClr val="accent1"/>
                </a:solidFill>
              </a:rPr>
              <a:t>Palaiologos</a:t>
            </a:r>
            <a:r>
              <a:rPr lang="en-US" sz="2200" dirty="0">
                <a:solidFill>
                  <a:schemeClr val="accent1"/>
                </a:solidFill>
              </a:rPr>
              <a:t> dynasty</a:t>
            </a:r>
          </a:p>
          <a:p>
            <a:pPr indent="-285750">
              <a:lnSpc>
                <a:spcPct val="110000"/>
              </a:lnSpc>
              <a:buFont typeface="Arial" panose="020B0604020202020204" pitchFamily="34" charset="0"/>
              <a:buChar char="•"/>
            </a:pPr>
            <a:r>
              <a:rPr lang="en-US" sz="2200" dirty="0">
                <a:solidFill>
                  <a:schemeClr val="accent1"/>
                </a:solidFill>
              </a:rPr>
              <a:t>1265-1271: Mamluk </a:t>
            </a:r>
            <a:r>
              <a:rPr lang="en-US" sz="2200" dirty="0" err="1">
                <a:solidFill>
                  <a:schemeClr val="accent1"/>
                </a:solidFill>
              </a:rPr>
              <a:t>Baybars</a:t>
            </a:r>
            <a:r>
              <a:rPr lang="en-US" sz="2200" dirty="0">
                <a:solidFill>
                  <a:schemeClr val="accent1"/>
                </a:solidFill>
              </a:rPr>
              <a:t> takes over Crusader states</a:t>
            </a:r>
          </a:p>
          <a:p>
            <a:pPr indent="-285750">
              <a:lnSpc>
                <a:spcPct val="110000"/>
              </a:lnSpc>
              <a:buFont typeface="Arial" panose="020B0604020202020204" pitchFamily="34" charset="0"/>
              <a:buChar char="•"/>
            </a:pPr>
            <a:r>
              <a:rPr lang="en-US" sz="2200" dirty="0">
                <a:solidFill>
                  <a:schemeClr val="accent1"/>
                </a:solidFill>
              </a:rPr>
              <a:t>1271-1295: Marco Polo embarks on his journey to Asia, stays at the court of Kublai Khan</a:t>
            </a:r>
          </a:p>
          <a:p>
            <a:pPr indent="-285750">
              <a:lnSpc>
                <a:spcPct val="110000"/>
              </a:lnSpc>
              <a:buFont typeface="Arial" panose="020B0604020202020204" pitchFamily="34" charset="0"/>
              <a:buChar char="•"/>
            </a:pPr>
            <a:r>
              <a:rPr lang="en-US" sz="2200" dirty="0">
                <a:solidFill>
                  <a:schemeClr val="accent1"/>
                </a:solidFill>
              </a:rPr>
              <a:t>1277: Mamluk </a:t>
            </a:r>
            <a:r>
              <a:rPr lang="en-US" sz="2200" dirty="0" err="1">
                <a:solidFill>
                  <a:schemeClr val="accent1"/>
                </a:solidFill>
              </a:rPr>
              <a:t>Baybars</a:t>
            </a:r>
            <a:r>
              <a:rPr lang="en-US" sz="2200" dirty="0">
                <a:solidFill>
                  <a:schemeClr val="accent1"/>
                </a:solidFill>
              </a:rPr>
              <a:t> defeats the Mongols in Anatolia, this breaks Mongol power</a:t>
            </a:r>
          </a:p>
          <a:p>
            <a:pPr indent="-285750">
              <a:lnSpc>
                <a:spcPct val="110000"/>
              </a:lnSpc>
              <a:buFont typeface="Arial" panose="020B0604020202020204" pitchFamily="34" charset="0"/>
              <a:buChar char="•"/>
            </a:pPr>
            <a:r>
              <a:rPr lang="en-US" sz="2200" dirty="0">
                <a:solidFill>
                  <a:schemeClr val="accent1"/>
                </a:solidFill>
              </a:rPr>
              <a:t>1284: </a:t>
            </a:r>
            <a:r>
              <a:rPr lang="en-US" sz="2200" dirty="0" err="1">
                <a:solidFill>
                  <a:schemeClr val="accent1"/>
                </a:solidFill>
              </a:rPr>
              <a:t>Alaeddin</a:t>
            </a:r>
            <a:r>
              <a:rPr lang="en-US" sz="2200" dirty="0">
                <a:solidFill>
                  <a:schemeClr val="accent1"/>
                </a:solidFill>
              </a:rPr>
              <a:t> </a:t>
            </a:r>
            <a:r>
              <a:rPr lang="en-US" sz="2200" dirty="0" err="1">
                <a:solidFill>
                  <a:schemeClr val="accent1"/>
                </a:solidFill>
              </a:rPr>
              <a:t>Keyqubad</a:t>
            </a:r>
            <a:r>
              <a:rPr lang="en-US" sz="2200" dirty="0">
                <a:solidFill>
                  <a:schemeClr val="accent1"/>
                </a:solidFill>
              </a:rPr>
              <a:t> III comes to power</a:t>
            </a:r>
          </a:p>
          <a:p>
            <a:pPr indent="-285750">
              <a:lnSpc>
                <a:spcPct val="110000"/>
              </a:lnSpc>
              <a:buFont typeface="Arial" panose="020B0604020202020204" pitchFamily="34" charset="0"/>
              <a:buChar char="•"/>
            </a:pPr>
            <a:r>
              <a:rPr lang="en-US" sz="2200" dirty="0">
                <a:solidFill>
                  <a:schemeClr val="accent1"/>
                </a:solidFill>
              </a:rPr>
              <a:t>1289: </a:t>
            </a:r>
            <a:r>
              <a:rPr lang="en-US" sz="2200" b="1" dirty="0" err="1">
                <a:solidFill>
                  <a:schemeClr val="accent1"/>
                </a:solidFill>
              </a:rPr>
              <a:t>Ertugrul</a:t>
            </a:r>
            <a:r>
              <a:rPr lang="en-US" sz="2200" b="1" dirty="0">
                <a:solidFill>
                  <a:schemeClr val="accent1"/>
                </a:solidFill>
              </a:rPr>
              <a:t> Ghazi dies</a:t>
            </a:r>
            <a:r>
              <a:rPr lang="en-US" sz="2200" dirty="0">
                <a:solidFill>
                  <a:schemeClr val="accent1"/>
                </a:solidFill>
              </a:rPr>
              <a:t> and Osman ( r. 1289-1326) his youngest son comes to power</a:t>
            </a:r>
          </a:p>
        </p:txBody>
      </p:sp>
    </p:spTree>
    <p:extLst>
      <p:ext uri="{BB962C8B-B14F-4D97-AF65-F5344CB8AC3E}">
        <p14:creationId xmlns:p14="http://schemas.microsoft.com/office/powerpoint/2010/main" val="1679288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68778" y="4449328"/>
            <a:ext cx="11654443" cy="2123658"/>
            <a:chOff x="1295401" y="3718343"/>
            <a:chExt cx="9601200" cy="2123658"/>
          </a:xfrm>
        </p:grpSpPr>
        <p:sp>
          <p:nvSpPr>
            <p:cNvPr id="2" name="TextBox 1"/>
            <p:cNvSpPr txBox="1"/>
            <p:nvPr/>
          </p:nvSpPr>
          <p:spPr>
            <a:xfrm>
              <a:off x="1295401" y="3718343"/>
              <a:ext cx="9601200" cy="2123658"/>
            </a:xfrm>
            <a:prstGeom prst="rect">
              <a:avLst/>
            </a:prstGeom>
            <a:noFill/>
          </p:spPr>
          <p:txBody>
            <a:bodyPr wrap="square" lIns="91440" tIns="45720" rIns="91440" bIns="45720" rtlCol="0">
              <a:spAutoFit/>
            </a:bodyPr>
            <a:lstStyle/>
            <a:p>
              <a:pPr algn="ctr"/>
              <a:r>
                <a:rPr lang="en-US" sz="6600" b="1" dirty="0">
                  <a:solidFill>
                    <a:srgbClr val="52291E"/>
                  </a:solidFill>
                  <a:latin typeface="Berkshire Swash" panose="02000505000000020003" pitchFamily="2" charset="0"/>
                </a:rPr>
                <a:t>The Founding of the Ottoman Dynasty: Osman (1299–1326)</a:t>
              </a:r>
            </a:p>
          </p:txBody>
        </p:sp>
        <p:sp>
          <p:nvSpPr>
            <p:cNvPr id="4" name="TextBox 3"/>
            <p:cNvSpPr txBox="1"/>
            <p:nvPr/>
          </p:nvSpPr>
          <p:spPr>
            <a:xfrm>
              <a:off x="1295401" y="3718343"/>
              <a:ext cx="9601200" cy="1262910"/>
            </a:xfrm>
            <a:prstGeom prst="rect">
              <a:avLst/>
            </a:prstGeom>
            <a:noFill/>
          </p:spPr>
          <p:txBody>
            <a:bodyPr wrap="square" lIns="91440" tIns="45720" rIns="91440" bIns="45720" rtlCol="0">
              <a:spAutoFit/>
            </a:bodyPr>
            <a:lstStyle/>
            <a:p>
              <a:pPr algn="ctr">
                <a:lnSpc>
                  <a:spcPct val="130000"/>
                </a:lnSpc>
              </a:pPr>
              <a:endParaRPr lang="en-US" sz="66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AutoShape 6" descr="undefined">
            <a:extLst>
              <a:ext uri="{FF2B5EF4-FFF2-40B4-BE49-F238E27FC236}">
                <a16:creationId xmlns:a16="http://schemas.microsoft.com/office/drawing/2014/main" id="{3235A2AC-B9C8-A4D5-B411-0F83D5E3F9B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3C8A0F94-F3CB-0B5E-D8AC-215F786D5DAE}"/>
              </a:ext>
            </a:extLst>
          </p:cNvPr>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8307461" y="-1"/>
            <a:ext cx="3895344" cy="4297680"/>
          </a:xfrm>
          <a:prstGeom prst="rect">
            <a:avLst/>
          </a:prstGeom>
        </p:spPr>
      </p:pic>
      <p:pic>
        <p:nvPicPr>
          <p:cNvPr id="3080" name="Picture 8" descr="Osman Ghazi | The Ottoman Wiki | Fandom">
            <a:extLst>
              <a:ext uri="{FF2B5EF4-FFF2-40B4-BE49-F238E27FC236}">
                <a16:creationId xmlns:a16="http://schemas.microsoft.com/office/drawing/2014/main" id="{7241C1C4-63D2-B2B8-70BD-A94CD1CBAA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3891680" cy="4296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12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95312" y="0"/>
            <a:ext cx="11044988" cy="707886"/>
          </a:xfrm>
          <a:prstGeom prst="rect">
            <a:avLst/>
          </a:prstGeom>
          <a:noFill/>
        </p:spPr>
        <p:txBody>
          <a:bodyPr wrap="square">
            <a:spAutoFit/>
          </a:bodyPr>
          <a:lstStyle/>
          <a:p>
            <a:r>
              <a:rPr lang="en-US" sz="4000" dirty="0">
                <a:solidFill>
                  <a:schemeClr val="accent1"/>
                </a:solidFill>
              </a:rPr>
              <a:t>Osman Ghazi (r. 1289–1326)</a:t>
            </a:r>
          </a:p>
        </p:txBody>
      </p:sp>
      <p:sp>
        <p:nvSpPr>
          <p:cNvPr id="5" name="TextBox 4">
            <a:extLst>
              <a:ext uri="{FF2B5EF4-FFF2-40B4-BE49-F238E27FC236}">
                <a16:creationId xmlns:a16="http://schemas.microsoft.com/office/drawing/2014/main" id="{B0106225-1392-D13A-83E5-7E326EBEE678}"/>
              </a:ext>
            </a:extLst>
          </p:cNvPr>
          <p:cNvSpPr txBox="1"/>
          <p:nvPr/>
        </p:nvSpPr>
        <p:spPr>
          <a:xfrm>
            <a:off x="1" y="711085"/>
            <a:ext cx="11996687" cy="615630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solidFill>
                  <a:schemeClr val="accent1"/>
                </a:solidFill>
              </a:rPr>
              <a:t>Descendant of the </a:t>
            </a:r>
            <a:r>
              <a:rPr lang="en-US" sz="2000" dirty="0" err="1">
                <a:solidFill>
                  <a:schemeClr val="accent1"/>
                </a:solidFill>
              </a:rPr>
              <a:t>Kayi</a:t>
            </a:r>
            <a:r>
              <a:rPr lang="en-US" sz="2000" dirty="0">
                <a:solidFill>
                  <a:schemeClr val="accent1"/>
                </a:solidFill>
              </a:rPr>
              <a:t> tribe, </a:t>
            </a:r>
            <a:r>
              <a:rPr lang="en-US" sz="2000" b="1" dirty="0">
                <a:solidFill>
                  <a:schemeClr val="accent1"/>
                </a:solidFill>
              </a:rPr>
              <a:t>Son of Ertugrul Ghazi </a:t>
            </a:r>
            <a:r>
              <a:rPr lang="en-US" sz="2000" dirty="0">
                <a:solidFill>
                  <a:schemeClr val="accent1"/>
                </a:solidFill>
              </a:rPr>
              <a:t>and </a:t>
            </a:r>
            <a:r>
              <a:rPr lang="en-US" sz="2000" dirty="0" err="1">
                <a:solidFill>
                  <a:schemeClr val="accent1"/>
                </a:solidFill>
              </a:rPr>
              <a:t>Halime</a:t>
            </a:r>
            <a:r>
              <a:rPr lang="en-US" sz="2000" dirty="0">
                <a:solidFill>
                  <a:schemeClr val="accent1"/>
                </a:solidFill>
              </a:rPr>
              <a:t> </a:t>
            </a:r>
            <a:r>
              <a:rPr lang="en-US" sz="2000" dirty="0" err="1">
                <a:solidFill>
                  <a:schemeClr val="accent1"/>
                </a:solidFill>
              </a:rPr>
              <a:t>Hayme</a:t>
            </a:r>
            <a:r>
              <a:rPr lang="en-US" sz="2000" dirty="0">
                <a:solidFill>
                  <a:schemeClr val="accent1"/>
                </a:solidFill>
              </a:rPr>
              <a:t> Ana</a:t>
            </a:r>
          </a:p>
          <a:p>
            <a:pPr marL="285750" indent="-285750">
              <a:lnSpc>
                <a:spcPct val="110000"/>
              </a:lnSpc>
              <a:buFont typeface="Arial" panose="020B0604020202020204" pitchFamily="34" charset="0"/>
              <a:buChar char="•"/>
            </a:pPr>
            <a:r>
              <a:rPr lang="en-US" sz="2000" dirty="0">
                <a:solidFill>
                  <a:schemeClr val="accent1"/>
                </a:solidFill>
              </a:rPr>
              <a:t>Osman was </a:t>
            </a:r>
            <a:r>
              <a:rPr lang="en-US" sz="2000" b="1" dirty="0">
                <a:solidFill>
                  <a:schemeClr val="accent1"/>
                </a:solidFill>
              </a:rPr>
              <a:t>born the same year that Baghdad was sacked </a:t>
            </a:r>
            <a:r>
              <a:rPr lang="en-US" sz="2000" dirty="0">
                <a:solidFill>
                  <a:schemeClr val="accent1"/>
                </a:solidFill>
              </a:rPr>
              <a:t>by the Mongols - 1258 </a:t>
            </a:r>
          </a:p>
          <a:p>
            <a:pPr marL="285750" indent="-285750">
              <a:lnSpc>
                <a:spcPct val="110000"/>
              </a:lnSpc>
              <a:buFont typeface="Arial" panose="020B0604020202020204" pitchFamily="34" charset="0"/>
              <a:buChar char="•"/>
            </a:pPr>
            <a:r>
              <a:rPr lang="en-US" sz="2000" dirty="0" err="1">
                <a:solidFill>
                  <a:schemeClr val="accent1"/>
                </a:solidFill>
              </a:rPr>
              <a:t>Gunduz</a:t>
            </a:r>
            <a:r>
              <a:rPr lang="en-US" sz="2000" dirty="0">
                <a:solidFill>
                  <a:schemeClr val="accent1"/>
                </a:solidFill>
              </a:rPr>
              <a:t> and Saru Batu are his brothers - some mention a third by the name of </a:t>
            </a:r>
            <a:r>
              <a:rPr lang="en-US" sz="2000" dirty="0" err="1">
                <a:solidFill>
                  <a:schemeClr val="accent1"/>
                </a:solidFill>
              </a:rPr>
              <a:t>Savci</a:t>
            </a:r>
            <a:endParaRPr lang="en-US" sz="2000" dirty="0">
              <a:solidFill>
                <a:schemeClr val="accent1"/>
              </a:solidFill>
            </a:endParaRPr>
          </a:p>
          <a:p>
            <a:pPr marL="285750" indent="-285750">
              <a:lnSpc>
                <a:spcPct val="110000"/>
              </a:lnSpc>
              <a:buFont typeface="Arial" panose="020B0604020202020204" pitchFamily="34" charset="0"/>
              <a:buChar char="•"/>
            </a:pPr>
            <a:r>
              <a:rPr lang="en-US" sz="2000" dirty="0">
                <a:solidFill>
                  <a:schemeClr val="accent1"/>
                </a:solidFill>
              </a:rPr>
              <a:t>Learned </a:t>
            </a:r>
            <a:r>
              <a:rPr lang="en-US" sz="2000" b="1" dirty="0">
                <a:solidFill>
                  <a:schemeClr val="accent1"/>
                </a:solidFill>
              </a:rPr>
              <a:t>horsemanship, archery, wrestling, swordsmanship and falconry </a:t>
            </a:r>
            <a:r>
              <a:rPr lang="en-US" sz="2000" dirty="0">
                <a:solidFill>
                  <a:schemeClr val="accent1"/>
                </a:solidFill>
              </a:rPr>
              <a:t>at a young age</a:t>
            </a:r>
          </a:p>
          <a:p>
            <a:pPr marL="285750" indent="-285750">
              <a:lnSpc>
                <a:spcPct val="110000"/>
              </a:lnSpc>
              <a:buFont typeface="Arial" panose="020B0604020202020204" pitchFamily="34" charset="0"/>
              <a:buChar char="•"/>
            </a:pPr>
            <a:r>
              <a:rPr lang="en-US" sz="2000" dirty="0">
                <a:solidFill>
                  <a:schemeClr val="accent1"/>
                </a:solidFill>
              </a:rPr>
              <a:t>Studied </a:t>
            </a:r>
            <a:r>
              <a:rPr lang="en-US" sz="2000" b="1" dirty="0">
                <a:solidFill>
                  <a:schemeClr val="accent1"/>
                </a:solidFill>
              </a:rPr>
              <a:t>Quran and spiritual sciences under Sheikh </a:t>
            </a:r>
            <a:r>
              <a:rPr lang="en-US" sz="2000" b="1" dirty="0" err="1">
                <a:solidFill>
                  <a:schemeClr val="accent1"/>
                </a:solidFill>
              </a:rPr>
              <a:t>Edebali</a:t>
            </a:r>
            <a:r>
              <a:rPr lang="en-US" sz="2000" dirty="0">
                <a:solidFill>
                  <a:schemeClr val="accent1"/>
                </a:solidFill>
              </a:rPr>
              <a:t>, who was his mentor and father in law</a:t>
            </a:r>
          </a:p>
          <a:p>
            <a:pPr marL="285750" indent="-285750">
              <a:lnSpc>
                <a:spcPct val="110000"/>
              </a:lnSpc>
              <a:buFont typeface="Arial" panose="020B0604020202020204" pitchFamily="34" charset="0"/>
              <a:buChar char="•"/>
            </a:pPr>
            <a:r>
              <a:rPr lang="en-US" sz="2000" dirty="0">
                <a:solidFill>
                  <a:schemeClr val="accent1"/>
                </a:solidFill>
              </a:rPr>
              <a:t>Gained </a:t>
            </a:r>
            <a:r>
              <a:rPr lang="en-US" sz="2000" b="1" dirty="0">
                <a:solidFill>
                  <a:schemeClr val="accent1"/>
                </a:solidFill>
              </a:rPr>
              <a:t>battle experience </a:t>
            </a:r>
            <a:r>
              <a:rPr lang="en-US" sz="2000" dirty="0">
                <a:solidFill>
                  <a:schemeClr val="accent1"/>
                </a:solidFill>
              </a:rPr>
              <a:t>with his father</a:t>
            </a:r>
          </a:p>
          <a:p>
            <a:pPr marL="285750" indent="-285750">
              <a:lnSpc>
                <a:spcPct val="110000"/>
              </a:lnSpc>
              <a:buFont typeface="Arial" panose="020B0604020202020204" pitchFamily="34" charset="0"/>
              <a:buChar char="•"/>
            </a:pPr>
            <a:r>
              <a:rPr lang="en-US" sz="2000" dirty="0">
                <a:solidFill>
                  <a:schemeClr val="accent1"/>
                </a:solidFill>
              </a:rPr>
              <a:t>On the death of Ertugrul, Seljuk Sultan </a:t>
            </a:r>
            <a:r>
              <a:rPr lang="en-US" sz="2000" dirty="0" err="1">
                <a:solidFill>
                  <a:schemeClr val="accent1"/>
                </a:solidFill>
              </a:rPr>
              <a:t>Giyasuddin</a:t>
            </a:r>
            <a:r>
              <a:rPr lang="en-US" sz="2000" dirty="0">
                <a:solidFill>
                  <a:schemeClr val="accent1"/>
                </a:solidFill>
              </a:rPr>
              <a:t> </a:t>
            </a:r>
            <a:r>
              <a:rPr lang="en-US" sz="2000" dirty="0" err="1">
                <a:solidFill>
                  <a:schemeClr val="accent1"/>
                </a:solidFill>
              </a:rPr>
              <a:t>Mesud</a:t>
            </a:r>
            <a:r>
              <a:rPr lang="en-US" sz="2000" dirty="0">
                <a:solidFill>
                  <a:schemeClr val="accent1"/>
                </a:solidFill>
              </a:rPr>
              <a:t> II allocated </a:t>
            </a:r>
            <a:r>
              <a:rPr lang="en-US" sz="2000" b="1" dirty="0" err="1">
                <a:solidFill>
                  <a:schemeClr val="accent1"/>
                </a:solidFill>
              </a:rPr>
              <a:t>Sogut</a:t>
            </a:r>
            <a:r>
              <a:rPr lang="en-US" sz="2000" dirty="0">
                <a:solidFill>
                  <a:schemeClr val="accent1"/>
                </a:solidFill>
              </a:rPr>
              <a:t> and its environs to Osman along with gifts: a white standard, a tug (horsetail standard/emblem) and a </a:t>
            </a:r>
            <a:r>
              <a:rPr lang="en-US" sz="2000" dirty="0" err="1">
                <a:solidFill>
                  <a:schemeClr val="accent1"/>
                </a:solidFill>
              </a:rPr>
              <a:t>mehterhane</a:t>
            </a:r>
            <a:r>
              <a:rPr lang="en-US" sz="2000" dirty="0">
                <a:solidFill>
                  <a:schemeClr val="accent1"/>
                </a:solidFill>
              </a:rPr>
              <a:t> (military band)</a:t>
            </a:r>
          </a:p>
          <a:p>
            <a:pPr marL="285750" indent="-285750">
              <a:lnSpc>
                <a:spcPct val="110000"/>
              </a:lnSpc>
              <a:buFont typeface="Arial" panose="020B0604020202020204" pitchFamily="34" charset="0"/>
              <a:buChar char="•"/>
            </a:pPr>
            <a:r>
              <a:rPr lang="en-US" sz="2000" dirty="0">
                <a:solidFill>
                  <a:schemeClr val="accent1"/>
                </a:solidFill>
              </a:rPr>
              <a:t>Was </a:t>
            </a:r>
            <a:r>
              <a:rPr lang="en-US" sz="2000" b="1" dirty="0">
                <a:solidFill>
                  <a:schemeClr val="accent1"/>
                </a:solidFill>
              </a:rPr>
              <a:t>supported by warriors </a:t>
            </a:r>
            <a:r>
              <a:rPr lang="en-US" sz="2000" dirty="0">
                <a:solidFill>
                  <a:schemeClr val="accent1"/>
                </a:solidFill>
              </a:rPr>
              <a:t>such as Turgut Alp (d. 1335), </a:t>
            </a:r>
            <a:r>
              <a:rPr lang="en-US" sz="2000" dirty="0" err="1">
                <a:solidFill>
                  <a:schemeClr val="accent1"/>
                </a:solidFill>
              </a:rPr>
              <a:t>Aykut</a:t>
            </a:r>
            <a:r>
              <a:rPr lang="en-US" sz="2000" dirty="0">
                <a:solidFill>
                  <a:schemeClr val="accent1"/>
                </a:solidFill>
              </a:rPr>
              <a:t> Alp, </a:t>
            </a:r>
            <a:r>
              <a:rPr lang="en-US" sz="2000" dirty="0" err="1">
                <a:solidFill>
                  <a:schemeClr val="accent1"/>
                </a:solidFill>
              </a:rPr>
              <a:t>Saltuk</a:t>
            </a:r>
            <a:r>
              <a:rPr lang="en-US" sz="2000" dirty="0">
                <a:solidFill>
                  <a:schemeClr val="accent1"/>
                </a:solidFill>
              </a:rPr>
              <a:t> Alp, Hasan Alp, </a:t>
            </a:r>
            <a:r>
              <a:rPr lang="en-US" sz="2000" dirty="0" err="1">
                <a:solidFill>
                  <a:schemeClr val="accent1"/>
                </a:solidFill>
              </a:rPr>
              <a:t>Konur</a:t>
            </a:r>
            <a:r>
              <a:rPr lang="en-US" sz="2000" dirty="0">
                <a:solidFill>
                  <a:schemeClr val="accent1"/>
                </a:solidFill>
              </a:rPr>
              <a:t> Alp, Abdurrahman Gazi and </a:t>
            </a:r>
            <a:r>
              <a:rPr lang="en-US" sz="2000" dirty="0" err="1">
                <a:solidFill>
                  <a:schemeClr val="accent1"/>
                </a:solidFill>
              </a:rPr>
              <a:t>Akcakoca</a:t>
            </a:r>
            <a:r>
              <a:rPr lang="en-US" sz="2000" dirty="0">
                <a:solidFill>
                  <a:schemeClr val="accent1"/>
                </a:solidFill>
              </a:rPr>
              <a:t> </a:t>
            </a:r>
          </a:p>
          <a:p>
            <a:pPr marL="285750" indent="-285750">
              <a:lnSpc>
                <a:spcPct val="110000"/>
              </a:lnSpc>
              <a:buFont typeface="Arial" panose="020B0604020202020204" pitchFamily="34" charset="0"/>
              <a:buChar char="•"/>
            </a:pPr>
            <a:r>
              <a:rPr lang="en-US" sz="2000" dirty="0">
                <a:solidFill>
                  <a:schemeClr val="accent1"/>
                </a:solidFill>
              </a:rPr>
              <a:t>Also known as </a:t>
            </a:r>
            <a:r>
              <a:rPr lang="en-US" sz="2000" dirty="0" err="1">
                <a:solidFill>
                  <a:schemeClr val="accent1"/>
                </a:solidFill>
              </a:rPr>
              <a:t>Osmancik</a:t>
            </a:r>
            <a:r>
              <a:rPr lang="en-US" sz="2000" dirty="0">
                <a:solidFill>
                  <a:schemeClr val="accent1"/>
                </a:solidFill>
              </a:rPr>
              <a:t> and Kara (Black) Osman</a:t>
            </a:r>
          </a:p>
          <a:p>
            <a:pPr marL="285750" indent="-285750">
              <a:lnSpc>
                <a:spcPct val="110000"/>
              </a:lnSpc>
              <a:buFont typeface="Arial" panose="020B0604020202020204" pitchFamily="34" charset="0"/>
              <a:buChar char="•"/>
            </a:pPr>
            <a:r>
              <a:rPr lang="en-US" sz="2000" dirty="0">
                <a:solidFill>
                  <a:schemeClr val="accent1"/>
                </a:solidFill>
              </a:rPr>
              <a:t>Took </a:t>
            </a:r>
            <a:r>
              <a:rPr lang="en-US" sz="2000" b="1" dirty="0">
                <a:solidFill>
                  <a:schemeClr val="accent1"/>
                </a:solidFill>
              </a:rPr>
              <a:t>advice from Sheikh </a:t>
            </a:r>
            <a:r>
              <a:rPr lang="en-US" sz="2000" b="1" dirty="0" err="1">
                <a:solidFill>
                  <a:schemeClr val="accent1"/>
                </a:solidFill>
              </a:rPr>
              <a:t>Edebali</a:t>
            </a:r>
            <a:r>
              <a:rPr lang="en-US" sz="2000" b="1" dirty="0">
                <a:solidFill>
                  <a:schemeClr val="accent1"/>
                </a:solidFill>
              </a:rPr>
              <a:t> and Faqih </a:t>
            </a:r>
            <a:r>
              <a:rPr lang="en-US" sz="2000" b="1" dirty="0" err="1">
                <a:solidFill>
                  <a:schemeClr val="accent1"/>
                </a:solidFill>
              </a:rPr>
              <a:t>Dursun</a:t>
            </a:r>
            <a:r>
              <a:rPr lang="en-US" sz="2000" b="1" dirty="0">
                <a:solidFill>
                  <a:schemeClr val="accent1"/>
                </a:solidFill>
              </a:rPr>
              <a:t> </a:t>
            </a:r>
            <a:r>
              <a:rPr lang="en-US" sz="2000" dirty="0">
                <a:solidFill>
                  <a:schemeClr val="accent1"/>
                </a:solidFill>
              </a:rPr>
              <a:t>and governed in compliance with Islamic Law</a:t>
            </a:r>
          </a:p>
          <a:p>
            <a:pPr marL="285750" indent="-285750">
              <a:lnSpc>
                <a:spcPct val="110000"/>
              </a:lnSpc>
              <a:buFont typeface="Arial" panose="020B0604020202020204" pitchFamily="34" charset="0"/>
              <a:buChar char="•"/>
            </a:pPr>
            <a:r>
              <a:rPr lang="en-US" sz="2000" dirty="0">
                <a:solidFill>
                  <a:schemeClr val="accent1"/>
                </a:solidFill>
              </a:rPr>
              <a:t>Started with 2,000 people living in 400 tents; about 400 horsemen</a:t>
            </a:r>
          </a:p>
          <a:p>
            <a:pPr marL="285750" indent="-285750">
              <a:lnSpc>
                <a:spcPct val="110000"/>
              </a:lnSpc>
              <a:buFont typeface="Arial" panose="020B0604020202020204" pitchFamily="34" charset="0"/>
              <a:buChar char="•"/>
            </a:pPr>
            <a:r>
              <a:rPr lang="en-US" sz="2000" dirty="0">
                <a:solidFill>
                  <a:schemeClr val="accent1"/>
                </a:solidFill>
              </a:rPr>
              <a:t>He was responsible for the establishment of the Ottoman principality</a:t>
            </a:r>
          </a:p>
          <a:p>
            <a:pPr marL="285750" indent="-285750">
              <a:lnSpc>
                <a:spcPct val="110000"/>
              </a:lnSpc>
              <a:buFont typeface="Arial" panose="020B0604020202020204" pitchFamily="34" charset="0"/>
              <a:buChar char="•"/>
            </a:pPr>
            <a:r>
              <a:rPr lang="en-US" sz="2000" dirty="0">
                <a:solidFill>
                  <a:schemeClr val="accent1"/>
                </a:solidFill>
              </a:rPr>
              <a:t>He turned the Turkoman population trying to get a foothold, into the </a:t>
            </a:r>
            <a:r>
              <a:rPr lang="en-US" sz="2000" b="1" dirty="0">
                <a:solidFill>
                  <a:schemeClr val="accent1"/>
                </a:solidFill>
              </a:rPr>
              <a:t>seed of what would become a vast empire</a:t>
            </a:r>
          </a:p>
          <a:p>
            <a:pPr marL="285750" indent="-285750">
              <a:lnSpc>
                <a:spcPct val="110000"/>
              </a:lnSpc>
              <a:buFont typeface="Arial" panose="020B0604020202020204" pitchFamily="34" charset="0"/>
              <a:buChar char="•"/>
            </a:pPr>
            <a:r>
              <a:rPr lang="en-US" sz="2000" dirty="0">
                <a:solidFill>
                  <a:schemeClr val="accent1"/>
                </a:solidFill>
              </a:rPr>
              <a:t>Married Mal </a:t>
            </a:r>
            <a:r>
              <a:rPr lang="en-US" sz="2000" dirty="0" err="1">
                <a:solidFill>
                  <a:schemeClr val="accent1"/>
                </a:solidFill>
              </a:rPr>
              <a:t>Hatun</a:t>
            </a:r>
            <a:r>
              <a:rPr lang="en-US" sz="2000" dirty="0">
                <a:solidFill>
                  <a:schemeClr val="accent1"/>
                </a:solidFill>
              </a:rPr>
              <a:t> mother of Orhan in 1280 and Rabia Bala </a:t>
            </a:r>
            <a:r>
              <a:rPr lang="en-US" sz="2000" dirty="0" err="1">
                <a:solidFill>
                  <a:schemeClr val="accent1"/>
                </a:solidFill>
              </a:rPr>
              <a:t>Hatun</a:t>
            </a:r>
            <a:r>
              <a:rPr lang="en-US" sz="2000" dirty="0">
                <a:solidFill>
                  <a:schemeClr val="accent1"/>
                </a:solidFill>
              </a:rPr>
              <a:t> in 1289</a:t>
            </a:r>
          </a:p>
          <a:p>
            <a:pPr marL="285750" indent="-285750">
              <a:lnSpc>
                <a:spcPct val="110000"/>
              </a:lnSpc>
              <a:buFont typeface="Arial" panose="020B0604020202020204" pitchFamily="34" charset="0"/>
              <a:buChar char="•"/>
            </a:pPr>
            <a:r>
              <a:rPr lang="en-US" sz="2000" dirty="0">
                <a:solidFill>
                  <a:schemeClr val="accent1"/>
                </a:solidFill>
              </a:rPr>
              <a:t>He was </a:t>
            </a:r>
            <a:r>
              <a:rPr lang="en-US" sz="2000" b="1" dirty="0">
                <a:solidFill>
                  <a:schemeClr val="accent1"/>
                </a:solidFill>
              </a:rPr>
              <a:t>buried in Bursa </a:t>
            </a:r>
            <a:r>
              <a:rPr lang="en-US" sz="2000" dirty="0">
                <a:solidFill>
                  <a:schemeClr val="accent1"/>
                </a:solidFill>
              </a:rPr>
              <a:t>and his son Orhan is buried next to him</a:t>
            </a:r>
            <a:endParaRPr lang="en-US" sz="2200" dirty="0">
              <a:solidFill>
                <a:schemeClr val="accent1"/>
              </a:solidFill>
            </a:endParaRPr>
          </a:p>
        </p:txBody>
      </p:sp>
    </p:spTree>
    <p:extLst>
      <p:ext uri="{BB962C8B-B14F-4D97-AF65-F5344CB8AC3E}">
        <p14:creationId xmlns:p14="http://schemas.microsoft.com/office/powerpoint/2010/main" val="2382296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418012" y="47417"/>
            <a:ext cx="11044988" cy="707886"/>
          </a:xfrm>
          <a:prstGeom prst="rect">
            <a:avLst/>
          </a:prstGeom>
          <a:noFill/>
        </p:spPr>
        <p:txBody>
          <a:bodyPr wrap="square">
            <a:spAutoFit/>
          </a:bodyPr>
          <a:lstStyle/>
          <a:p>
            <a:r>
              <a:rPr lang="en-US" sz="4000" dirty="0">
                <a:solidFill>
                  <a:schemeClr val="accent1"/>
                </a:solidFill>
              </a:rPr>
              <a:t>Key Achievements and Contributions</a:t>
            </a:r>
          </a:p>
        </p:txBody>
      </p:sp>
      <p:sp>
        <p:nvSpPr>
          <p:cNvPr id="5" name="TextBox 4">
            <a:extLst>
              <a:ext uri="{FF2B5EF4-FFF2-40B4-BE49-F238E27FC236}">
                <a16:creationId xmlns:a16="http://schemas.microsoft.com/office/drawing/2014/main" id="{B0106225-1392-D13A-83E5-7E326EBEE678}"/>
              </a:ext>
            </a:extLst>
          </p:cNvPr>
          <p:cNvSpPr txBox="1"/>
          <p:nvPr/>
        </p:nvSpPr>
        <p:spPr>
          <a:xfrm>
            <a:off x="125328" y="818872"/>
            <a:ext cx="11941343" cy="5953168"/>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solidFill>
                  <a:schemeClr val="accent1"/>
                </a:solidFill>
              </a:rPr>
              <a:t>Founder of the Ottoman Empire</a:t>
            </a:r>
          </a:p>
          <a:p>
            <a:pPr marL="742950" lvl="1" indent="-285750">
              <a:lnSpc>
                <a:spcPct val="110000"/>
              </a:lnSpc>
              <a:buFont typeface="Arial" panose="020B0604020202020204" pitchFamily="34" charset="0"/>
              <a:buChar char="•"/>
            </a:pPr>
            <a:r>
              <a:rPr lang="en-US" sz="2000" dirty="0">
                <a:solidFill>
                  <a:schemeClr val="accent1"/>
                </a:solidFill>
              </a:rPr>
              <a:t>United under a single flag all his soldiers in spite of diverse backgrounds</a:t>
            </a:r>
          </a:p>
          <a:p>
            <a:pPr marL="742950" lvl="1" indent="-285750">
              <a:lnSpc>
                <a:spcPct val="110000"/>
              </a:lnSpc>
              <a:buFont typeface="Arial" panose="020B0604020202020204" pitchFamily="34" charset="0"/>
              <a:buChar char="•"/>
            </a:pPr>
            <a:r>
              <a:rPr lang="en-US" sz="2000" dirty="0">
                <a:solidFill>
                  <a:schemeClr val="accent1"/>
                </a:solidFill>
              </a:rPr>
              <a:t>Welcomed and trained Turkoman refugees known as </a:t>
            </a:r>
            <a:r>
              <a:rPr lang="en-US" sz="2000" i="1" dirty="0" err="1">
                <a:solidFill>
                  <a:schemeClr val="accent1"/>
                </a:solidFill>
              </a:rPr>
              <a:t>garips</a:t>
            </a:r>
            <a:r>
              <a:rPr lang="en-US" sz="2000" dirty="0">
                <a:solidFill>
                  <a:schemeClr val="accent1"/>
                </a:solidFill>
              </a:rPr>
              <a:t> who did not have their own homeland</a:t>
            </a:r>
          </a:p>
          <a:p>
            <a:pPr marL="742950" lvl="1" indent="-285750">
              <a:lnSpc>
                <a:spcPct val="110000"/>
              </a:lnSpc>
              <a:buFont typeface="Arial" panose="020B0604020202020204" pitchFamily="34" charset="0"/>
              <a:buChar char="•"/>
            </a:pPr>
            <a:r>
              <a:rPr lang="en-US" sz="2000" dirty="0" err="1">
                <a:solidFill>
                  <a:schemeClr val="accent1"/>
                </a:solidFill>
              </a:rPr>
              <a:t>Tekfurs</a:t>
            </a:r>
            <a:r>
              <a:rPr lang="en-US" sz="2000" dirty="0">
                <a:solidFill>
                  <a:schemeClr val="accent1"/>
                </a:solidFill>
              </a:rPr>
              <a:t> of conquered lands turned into Osman’s new companion in arms</a:t>
            </a:r>
          </a:p>
          <a:p>
            <a:pPr marL="285750" indent="-285750">
              <a:lnSpc>
                <a:spcPct val="110000"/>
              </a:lnSpc>
              <a:buFont typeface="Arial" panose="020B0604020202020204" pitchFamily="34" charset="0"/>
              <a:buChar char="•"/>
            </a:pPr>
            <a:r>
              <a:rPr lang="en-US" sz="2200" dirty="0">
                <a:solidFill>
                  <a:schemeClr val="accent1"/>
                </a:solidFill>
              </a:rPr>
              <a:t>Expansion from </a:t>
            </a:r>
            <a:r>
              <a:rPr lang="en-US" sz="2200" dirty="0" err="1">
                <a:solidFill>
                  <a:schemeClr val="accent1"/>
                </a:solidFill>
              </a:rPr>
              <a:t>Sogut</a:t>
            </a:r>
            <a:r>
              <a:rPr lang="en-US" sz="2200" dirty="0">
                <a:solidFill>
                  <a:schemeClr val="accent1"/>
                </a:solidFill>
              </a:rPr>
              <a:t> into Bithynia</a:t>
            </a:r>
          </a:p>
          <a:p>
            <a:pPr marL="742950" lvl="1" indent="-285750">
              <a:lnSpc>
                <a:spcPct val="110000"/>
              </a:lnSpc>
              <a:buFont typeface="Arial" panose="020B0604020202020204" pitchFamily="34" charset="0"/>
              <a:buChar char="•"/>
            </a:pPr>
            <a:r>
              <a:rPr lang="en-US" sz="2000" dirty="0" err="1">
                <a:solidFill>
                  <a:schemeClr val="accent1"/>
                </a:solidFill>
              </a:rPr>
              <a:t>Sogut</a:t>
            </a:r>
            <a:r>
              <a:rPr lang="en-US" sz="2000" dirty="0">
                <a:solidFill>
                  <a:schemeClr val="accent1"/>
                </a:solidFill>
              </a:rPr>
              <a:t> was frontier territory that was closest to the Byzantine Empire and thus there was opportunity for territorial expansion</a:t>
            </a:r>
          </a:p>
          <a:p>
            <a:pPr marL="742950" lvl="1" indent="-285750">
              <a:lnSpc>
                <a:spcPct val="110000"/>
              </a:lnSpc>
              <a:buFont typeface="Arial" panose="020B0604020202020204" pitchFamily="34" charset="0"/>
              <a:buChar char="•"/>
            </a:pPr>
            <a:r>
              <a:rPr lang="en-US" sz="2000" dirty="0">
                <a:solidFill>
                  <a:schemeClr val="accent1"/>
                </a:solidFill>
              </a:rPr>
              <a:t>Fortified physical strength through military might, economic opportunities and diplomacy</a:t>
            </a:r>
          </a:p>
          <a:p>
            <a:pPr marL="742950" lvl="1" indent="-285750">
              <a:lnSpc>
                <a:spcPct val="110000"/>
              </a:lnSpc>
              <a:buFont typeface="Arial" panose="020B0604020202020204" pitchFamily="34" charset="0"/>
              <a:buChar char="•"/>
            </a:pPr>
            <a:r>
              <a:rPr lang="en-US" sz="2000" dirty="0">
                <a:solidFill>
                  <a:schemeClr val="accent1"/>
                </a:solidFill>
              </a:rPr>
              <a:t>Strengthened religious foundations – support of ahi dervishes, Islamic jurists, spiritual master – </a:t>
            </a:r>
            <a:r>
              <a:rPr lang="en-US" sz="2000" b="1" dirty="0" err="1">
                <a:solidFill>
                  <a:schemeClr val="accent1"/>
                </a:solidFill>
              </a:rPr>
              <a:t>Edebali</a:t>
            </a:r>
            <a:r>
              <a:rPr lang="en-US" sz="2000" dirty="0">
                <a:solidFill>
                  <a:schemeClr val="accent1"/>
                </a:solidFill>
              </a:rPr>
              <a:t>, endowments of land for religious foundations</a:t>
            </a:r>
          </a:p>
          <a:p>
            <a:pPr marL="285750" indent="-285750">
              <a:lnSpc>
                <a:spcPct val="110000"/>
              </a:lnSpc>
              <a:buFont typeface="Arial" panose="020B0604020202020204" pitchFamily="34" charset="0"/>
              <a:buChar char="•"/>
            </a:pPr>
            <a:r>
              <a:rPr lang="en-US" sz="2200" dirty="0">
                <a:solidFill>
                  <a:schemeClr val="accent1"/>
                </a:solidFill>
              </a:rPr>
              <a:t>Methods of Conquest</a:t>
            </a:r>
          </a:p>
          <a:p>
            <a:pPr marL="742950" lvl="1" indent="-285750">
              <a:lnSpc>
                <a:spcPct val="110000"/>
              </a:lnSpc>
              <a:buFont typeface="Arial" panose="020B0604020202020204" pitchFamily="34" charset="0"/>
              <a:buChar char="•"/>
            </a:pPr>
            <a:r>
              <a:rPr lang="en-US" sz="2000" dirty="0" err="1">
                <a:solidFill>
                  <a:schemeClr val="accent1"/>
                </a:solidFill>
              </a:rPr>
              <a:t>Ghaza</a:t>
            </a:r>
            <a:r>
              <a:rPr lang="en-US" sz="2000" dirty="0">
                <a:solidFill>
                  <a:schemeClr val="accent1"/>
                </a:solidFill>
              </a:rPr>
              <a:t>: System of opening new lands to Islam</a:t>
            </a:r>
          </a:p>
          <a:p>
            <a:pPr marL="742950" lvl="1" indent="-285750">
              <a:lnSpc>
                <a:spcPct val="110000"/>
              </a:lnSpc>
              <a:buFont typeface="Arial" panose="020B0604020202020204" pitchFamily="34" charset="0"/>
              <a:buChar char="•"/>
            </a:pPr>
            <a:r>
              <a:rPr lang="en-US" sz="2000" dirty="0" err="1">
                <a:solidFill>
                  <a:schemeClr val="accent1"/>
                </a:solidFill>
              </a:rPr>
              <a:t>Istimalah</a:t>
            </a:r>
            <a:r>
              <a:rPr lang="en-US" sz="2000" dirty="0">
                <a:solidFill>
                  <a:schemeClr val="accent1"/>
                </a:solidFill>
              </a:rPr>
              <a:t>: Warming of hearts and gaining the </a:t>
            </a:r>
            <a:r>
              <a:rPr lang="en-US" sz="2000" dirty="0" err="1">
                <a:solidFill>
                  <a:schemeClr val="accent1"/>
                </a:solidFill>
              </a:rPr>
              <a:t>favour</a:t>
            </a:r>
            <a:r>
              <a:rPr lang="en-US" sz="2000" dirty="0">
                <a:solidFill>
                  <a:schemeClr val="accent1"/>
                </a:solidFill>
              </a:rPr>
              <a:t> of non-Muslims and the newly conquered</a:t>
            </a:r>
          </a:p>
          <a:p>
            <a:pPr marL="285750" indent="-285750">
              <a:lnSpc>
                <a:spcPct val="110000"/>
              </a:lnSpc>
              <a:buFont typeface="Arial" panose="020B0604020202020204" pitchFamily="34" charset="0"/>
              <a:buChar char="•"/>
            </a:pPr>
            <a:r>
              <a:rPr lang="en-US" sz="2200" dirty="0">
                <a:solidFill>
                  <a:schemeClr val="accent1"/>
                </a:solidFill>
              </a:rPr>
              <a:t>Conversions</a:t>
            </a:r>
          </a:p>
          <a:p>
            <a:pPr marL="742950" lvl="1" indent="-285750">
              <a:lnSpc>
                <a:spcPct val="110000"/>
              </a:lnSpc>
              <a:buFont typeface="Arial" panose="020B0604020202020204" pitchFamily="34" charset="0"/>
              <a:buChar char="•"/>
            </a:pPr>
            <a:r>
              <a:rPr lang="en-US" sz="2000" dirty="0">
                <a:solidFill>
                  <a:schemeClr val="accent1"/>
                </a:solidFill>
              </a:rPr>
              <a:t>No forced conversions</a:t>
            </a:r>
          </a:p>
          <a:p>
            <a:pPr marL="742950" lvl="1" indent="-285750">
              <a:lnSpc>
                <a:spcPct val="110000"/>
              </a:lnSpc>
              <a:buFont typeface="Arial" panose="020B0604020202020204" pitchFamily="34" charset="0"/>
              <a:buChar char="•"/>
            </a:pPr>
            <a:r>
              <a:rPr lang="en-US" sz="2000" dirty="0">
                <a:solidFill>
                  <a:schemeClr val="accent1"/>
                </a:solidFill>
              </a:rPr>
              <a:t>Methodology: Gain the goodwill of the conquered, embellish their cities, facilitate their commercial activities, promote their welfare while allowing them to practice their respective religions</a:t>
            </a:r>
            <a:endParaRPr lang="en-US" sz="2200" dirty="0">
              <a:solidFill>
                <a:schemeClr val="accent1"/>
              </a:solidFill>
            </a:endParaRPr>
          </a:p>
        </p:txBody>
      </p:sp>
    </p:spTree>
    <p:extLst>
      <p:ext uri="{BB962C8B-B14F-4D97-AF65-F5344CB8AC3E}">
        <p14:creationId xmlns:p14="http://schemas.microsoft.com/office/powerpoint/2010/main" val="229894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8 Points 1">
            <a:extLst>
              <a:ext uri="{FF2B5EF4-FFF2-40B4-BE49-F238E27FC236}">
                <a16:creationId xmlns:a16="http://schemas.microsoft.com/office/drawing/2014/main" id="{9EA8046B-A00E-213E-D323-2782BE23FED9}"/>
              </a:ext>
            </a:extLst>
          </p:cNvPr>
          <p:cNvSpPr/>
          <p:nvPr/>
        </p:nvSpPr>
        <p:spPr>
          <a:xfrm>
            <a:off x="1394460" y="272702"/>
            <a:ext cx="9403080" cy="6105707"/>
          </a:xfrm>
          <a:prstGeom prst="irregularSeal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rPr>
              <a:t>“Thou that oppress evermore shall expect a good end no more…!”</a:t>
            </a:r>
          </a:p>
        </p:txBody>
      </p:sp>
    </p:spTree>
    <p:extLst>
      <p:ext uri="{BB962C8B-B14F-4D97-AF65-F5344CB8AC3E}">
        <p14:creationId xmlns:p14="http://schemas.microsoft.com/office/powerpoint/2010/main" val="54725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Who Was Sheikh Edebali | Spiritual Mentor Of Osman Ghazi | Osman's Dream -  Historicales">
            <a:extLst>
              <a:ext uri="{FF2B5EF4-FFF2-40B4-BE49-F238E27FC236}">
                <a16:creationId xmlns:a16="http://schemas.microsoft.com/office/drawing/2014/main" id="{24F662C8-9C1C-7B6D-6857-2828DCDD77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5859" y="637591"/>
            <a:ext cx="9400281" cy="587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272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 photo description available.">
            <a:extLst>
              <a:ext uri="{FF2B5EF4-FFF2-40B4-BE49-F238E27FC236}">
                <a16:creationId xmlns:a16="http://schemas.microsoft.com/office/drawing/2014/main" id="{8FFF771A-CD2D-F5F5-31FD-447FD3456AF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691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024ED0-44F0-D1C8-F87A-7FD0686495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107" y="0"/>
            <a:ext cx="10249786" cy="6865121"/>
          </a:xfrm>
          <a:prstGeom prst="rect">
            <a:avLst/>
          </a:prstGeom>
        </p:spPr>
      </p:pic>
    </p:spTree>
    <p:extLst>
      <p:ext uri="{BB962C8B-B14F-4D97-AF65-F5344CB8AC3E}">
        <p14:creationId xmlns:p14="http://schemas.microsoft.com/office/powerpoint/2010/main" val="679584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0E736B-4D00-D32B-A13F-6B54951E3491}"/>
              </a:ext>
            </a:extLst>
          </p:cNvPr>
          <p:cNvPicPr>
            <a:picLocks noChangeAspect="1"/>
          </p:cNvPicPr>
          <p:nvPr/>
        </p:nvPicPr>
        <p:blipFill rotWithShape="1">
          <a:blip r:embed="rId2"/>
          <a:srcRect b="8697"/>
          <a:stretch/>
        </p:blipFill>
        <p:spPr>
          <a:xfrm>
            <a:off x="0" y="1165841"/>
            <a:ext cx="12192000" cy="5692159"/>
          </a:xfrm>
          <a:prstGeom prst="rect">
            <a:avLst/>
          </a:prstGeom>
        </p:spPr>
      </p:pic>
      <p:sp>
        <p:nvSpPr>
          <p:cNvPr id="5" name="TextBox 4">
            <a:extLst>
              <a:ext uri="{FF2B5EF4-FFF2-40B4-BE49-F238E27FC236}">
                <a16:creationId xmlns:a16="http://schemas.microsoft.com/office/drawing/2014/main" id="{B23F277A-E908-3EB6-ABD3-36EDA37E65FA}"/>
              </a:ext>
            </a:extLst>
          </p:cNvPr>
          <p:cNvSpPr txBox="1"/>
          <p:nvPr/>
        </p:nvSpPr>
        <p:spPr>
          <a:xfrm>
            <a:off x="182266" y="86684"/>
            <a:ext cx="11044988" cy="769441"/>
          </a:xfrm>
          <a:prstGeom prst="rect">
            <a:avLst/>
          </a:prstGeom>
          <a:noFill/>
        </p:spPr>
        <p:txBody>
          <a:bodyPr wrap="square">
            <a:spAutoFit/>
          </a:bodyPr>
          <a:lstStyle/>
          <a:p>
            <a:r>
              <a:rPr lang="en-US" sz="4400" dirty="0">
                <a:solidFill>
                  <a:srgbClr val="52291E"/>
                </a:solidFill>
                <a:latin typeface="Berkshire Swash" panose="02000505000000020003" pitchFamily="2" charset="0"/>
              </a:rPr>
              <a:t>1280</a:t>
            </a:r>
          </a:p>
        </p:txBody>
      </p:sp>
    </p:spTree>
    <p:extLst>
      <p:ext uri="{BB962C8B-B14F-4D97-AF65-F5344CB8AC3E}">
        <p14:creationId xmlns:p14="http://schemas.microsoft.com/office/powerpoint/2010/main" val="1701262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icture">
            <a:extLst>
              <a:ext uri="{FF2B5EF4-FFF2-40B4-BE49-F238E27FC236}">
                <a16:creationId xmlns:a16="http://schemas.microsoft.com/office/drawing/2014/main" id="{722EA43D-28B5-1C22-A690-D816A9B3FD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366" y="-33831"/>
            <a:ext cx="10737267" cy="6925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614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A7714D-8FDD-DFFA-79F9-371C7F69E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095" y="0"/>
            <a:ext cx="11009809" cy="6858000"/>
          </a:xfrm>
          <a:prstGeom prst="rect">
            <a:avLst/>
          </a:prstGeom>
        </p:spPr>
      </p:pic>
    </p:spTree>
    <p:extLst>
      <p:ext uri="{BB962C8B-B14F-4D97-AF65-F5344CB8AC3E}">
        <p14:creationId xmlns:p14="http://schemas.microsoft.com/office/powerpoint/2010/main" val="3851223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573506" y="198958"/>
            <a:ext cx="11044988" cy="707886"/>
          </a:xfrm>
          <a:prstGeom prst="rect">
            <a:avLst/>
          </a:prstGeom>
          <a:noFill/>
        </p:spPr>
        <p:txBody>
          <a:bodyPr wrap="square">
            <a:spAutoFit/>
          </a:bodyPr>
          <a:lstStyle/>
          <a:p>
            <a:r>
              <a:rPr lang="en-US" sz="4000" dirty="0">
                <a:solidFill>
                  <a:schemeClr val="accent1"/>
                </a:solidFill>
              </a:rPr>
              <a:t>Osman’s Dream - 1277</a:t>
            </a:r>
          </a:p>
        </p:txBody>
      </p:sp>
      <p:sp>
        <p:nvSpPr>
          <p:cNvPr id="5" name="TextBox 4">
            <a:extLst>
              <a:ext uri="{FF2B5EF4-FFF2-40B4-BE49-F238E27FC236}">
                <a16:creationId xmlns:a16="http://schemas.microsoft.com/office/drawing/2014/main" id="{B0106225-1392-D13A-83E5-7E326EBEE678}"/>
              </a:ext>
            </a:extLst>
          </p:cNvPr>
          <p:cNvSpPr txBox="1"/>
          <p:nvPr/>
        </p:nvSpPr>
        <p:spPr>
          <a:xfrm>
            <a:off x="519363" y="1008620"/>
            <a:ext cx="11153273" cy="208762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pPr algn="ctr">
              <a:lnSpc>
                <a:spcPct val="110000"/>
              </a:lnSpc>
            </a:pPr>
            <a:r>
              <a:rPr lang="en-US" sz="2400" i="1" dirty="0"/>
              <a:t>“When Osman fell asleep, he saw a moon rising from his teacher’s breast and enter his own breast, and then a tree emerges from his navel. Its shadow cast over the world. On it were mountains with water flowing down each. Some people drank from these waters, others watered gardens, while others caused fountains to flow.” </a:t>
            </a:r>
          </a:p>
          <a:p>
            <a:pPr algn="ctr">
              <a:lnSpc>
                <a:spcPct val="110000"/>
              </a:lnSpc>
            </a:pPr>
            <a:r>
              <a:rPr lang="en-US" sz="2400" i="1" dirty="0"/>
              <a:t>Source: </a:t>
            </a:r>
            <a:r>
              <a:rPr lang="en-US" sz="2400" i="1" dirty="0" err="1"/>
              <a:t>Tevarib-i</a:t>
            </a:r>
            <a:r>
              <a:rPr lang="en-US" sz="2400" i="1" dirty="0"/>
              <a:t> Al-</a:t>
            </a:r>
            <a:r>
              <a:rPr lang="en-US" sz="2400" i="1" dirty="0" err="1"/>
              <a:t>i</a:t>
            </a:r>
            <a:r>
              <a:rPr lang="en-US" sz="2400" i="1" dirty="0"/>
              <a:t> Osman</a:t>
            </a:r>
            <a:endParaRPr lang="en-US" sz="2400" dirty="0"/>
          </a:p>
        </p:txBody>
      </p:sp>
      <p:pic>
        <p:nvPicPr>
          <p:cNvPr id="1026" name="Picture 2">
            <a:hlinkClick r:id="rId3"/>
            <a:extLst>
              <a:ext uri="{FF2B5EF4-FFF2-40B4-BE49-F238E27FC236}">
                <a16:creationId xmlns:a16="http://schemas.microsoft.com/office/drawing/2014/main" id="{2E17E99F-6012-0410-7A42-D9A465D8FE3B}"/>
              </a:ext>
            </a:extLst>
          </p:cNvPr>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8293" y="3211478"/>
            <a:ext cx="3200400" cy="3200400"/>
          </a:xfrm>
          <a:prstGeom prst="rect">
            <a:avLst/>
          </a:prstGeom>
          <a:noFill/>
          <a:ln w="38100">
            <a:solidFill>
              <a:schemeClr val="accent1"/>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EBA1341-A2DF-2D1F-BEE3-10F824AA2BEE}"/>
              </a:ext>
            </a:extLst>
          </p:cNvPr>
          <p:cNvSpPr txBox="1"/>
          <p:nvPr/>
        </p:nvSpPr>
        <p:spPr>
          <a:xfrm>
            <a:off x="6453607" y="3210190"/>
            <a:ext cx="3200400" cy="3200400"/>
          </a:xfrm>
          <a:prstGeom prst="rect">
            <a:avLst/>
          </a:prstGeom>
          <a:ln w="38100">
            <a:solidFill>
              <a:schemeClr val="accent1"/>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2400" b="0" i="1" dirty="0">
                <a:solidFill>
                  <a:srgbClr val="373737"/>
                </a:solidFill>
                <a:effectLst/>
                <a:latin typeface="+mj-lt"/>
              </a:rPr>
              <a:t>“ Congratulations Oh Osman, Allah gave you and your child sovereignty. The whole world will be under your son’s control and my daughter will be your wife.” – Sheikh </a:t>
            </a:r>
            <a:r>
              <a:rPr lang="en-US" sz="2400" b="0" i="1" dirty="0" err="1">
                <a:solidFill>
                  <a:srgbClr val="373737"/>
                </a:solidFill>
                <a:effectLst/>
                <a:latin typeface="+mj-lt"/>
              </a:rPr>
              <a:t>Edebali</a:t>
            </a:r>
            <a:endParaRPr lang="en-US" sz="2400" dirty="0">
              <a:latin typeface="+mj-lt"/>
            </a:endParaRPr>
          </a:p>
        </p:txBody>
      </p:sp>
      <p:sp>
        <p:nvSpPr>
          <p:cNvPr id="3" name="TextBox 2">
            <a:extLst>
              <a:ext uri="{FF2B5EF4-FFF2-40B4-BE49-F238E27FC236}">
                <a16:creationId xmlns:a16="http://schemas.microsoft.com/office/drawing/2014/main" id="{ECCD99ED-47DF-0615-6631-CFDDA3B135CA}"/>
              </a:ext>
            </a:extLst>
          </p:cNvPr>
          <p:cNvSpPr txBox="1"/>
          <p:nvPr/>
        </p:nvSpPr>
        <p:spPr>
          <a:xfrm>
            <a:off x="1957807" y="6488668"/>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Click above to see a video of the dream</a:t>
            </a:r>
          </a:p>
        </p:txBody>
      </p:sp>
    </p:spTree>
    <p:extLst>
      <p:ext uri="{BB962C8B-B14F-4D97-AF65-F5344CB8AC3E}">
        <p14:creationId xmlns:p14="http://schemas.microsoft.com/office/powerpoint/2010/main" val="3640180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F72B59-5D14-F727-621B-2F44E4035045}"/>
              </a:ext>
            </a:extLst>
          </p:cNvPr>
          <p:cNvPicPr>
            <a:picLocks noChangeAspect="1"/>
          </p:cNvPicPr>
          <p:nvPr/>
        </p:nvPicPr>
        <p:blipFill>
          <a:blip r:embed="rId3"/>
          <a:stretch>
            <a:fillRect/>
          </a:stretch>
        </p:blipFill>
        <p:spPr>
          <a:xfrm>
            <a:off x="14177" y="1283068"/>
            <a:ext cx="12192000" cy="5574932"/>
          </a:xfrm>
          <a:prstGeom prst="rect">
            <a:avLst/>
          </a:prstGeom>
        </p:spPr>
      </p:pic>
      <p:sp>
        <p:nvSpPr>
          <p:cNvPr id="6" name="TextBox 5">
            <a:extLst>
              <a:ext uri="{FF2B5EF4-FFF2-40B4-BE49-F238E27FC236}">
                <a16:creationId xmlns:a16="http://schemas.microsoft.com/office/drawing/2014/main" id="{B389262B-BA5D-0401-0EAF-B24D184FF746}"/>
              </a:ext>
            </a:extLst>
          </p:cNvPr>
          <p:cNvSpPr txBox="1"/>
          <p:nvPr/>
        </p:nvSpPr>
        <p:spPr>
          <a:xfrm>
            <a:off x="182266" y="86684"/>
            <a:ext cx="11044988" cy="769441"/>
          </a:xfrm>
          <a:prstGeom prst="rect">
            <a:avLst/>
          </a:prstGeom>
          <a:noFill/>
        </p:spPr>
        <p:txBody>
          <a:bodyPr wrap="square">
            <a:spAutoFit/>
          </a:bodyPr>
          <a:lstStyle/>
          <a:p>
            <a:r>
              <a:rPr lang="en-US" sz="4400" dirty="0">
                <a:solidFill>
                  <a:srgbClr val="52291E"/>
                </a:solidFill>
                <a:latin typeface="Berkshire Swash" panose="02000505000000020003" pitchFamily="2" charset="0"/>
              </a:rPr>
              <a:t>1280</a:t>
            </a:r>
          </a:p>
        </p:txBody>
      </p:sp>
      <p:sp>
        <p:nvSpPr>
          <p:cNvPr id="2" name="Oval 1">
            <a:extLst>
              <a:ext uri="{FF2B5EF4-FFF2-40B4-BE49-F238E27FC236}">
                <a16:creationId xmlns:a16="http://schemas.microsoft.com/office/drawing/2014/main" id="{C0420F96-13A3-E01C-4E20-EBFD48ECB229}"/>
              </a:ext>
            </a:extLst>
          </p:cNvPr>
          <p:cNvSpPr/>
          <p:nvPr/>
        </p:nvSpPr>
        <p:spPr>
          <a:xfrm>
            <a:off x="1609061" y="1507870"/>
            <a:ext cx="2452575" cy="1575572"/>
          </a:xfrm>
          <a:prstGeom prst="ellipse">
            <a:avLst/>
          </a:prstGeom>
          <a:noFill/>
          <a:ln w="38100">
            <a:solidFill>
              <a:schemeClr val="bg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Oval 3">
            <a:extLst>
              <a:ext uri="{FF2B5EF4-FFF2-40B4-BE49-F238E27FC236}">
                <a16:creationId xmlns:a16="http://schemas.microsoft.com/office/drawing/2014/main" id="{867CDCF1-D77D-539D-9CAA-767502DA58FA}"/>
              </a:ext>
            </a:extLst>
          </p:cNvPr>
          <p:cNvSpPr/>
          <p:nvPr/>
        </p:nvSpPr>
        <p:spPr>
          <a:xfrm>
            <a:off x="9229060" y="4633843"/>
            <a:ext cx="1658680" cy="1426715"/>
          </a:xfrm>
          <a:prstGeom prst="ellipse">
            <a:avLst/>
          </a:prstGeom>
          <a:noFill/>
          <a:ln w="38100">
            <a:solidFill>
              <a:schemeClr val="bg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185188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الصورة">
            <a:extLst>
              <a:ext uri="{FF2B5EF4-FFF2-40B4-BE49-F238E27FC236}">
                <a16:creationId xmlns:a16="http://schemas.microsoft.com/office/drawing/2014/main" id="{E98FDE7E-BD4A-9AA2-C60D-AE416748F530}"/>
              </a:ext>
            </a:extLst>
          </p:cNvPr>
          <p:cNvSpPr>
            <a:spLocks noChangeAspect="1" noChangeArrowheads="1"/>
          </p:cNvSpPr>
          <p:nvPr/>
        </p:nvSpPr>
        <p:spPr bwMode="auto">
          <a:xfrm>
            <a:off x="5686056" y="19486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8237CC67-6487-6D3E-CF73-5D3262A3CF0A}"/>
              </a:ext>
            </a:extLst>
          </p:cNvPr>
          <p:cNvPicPr>
            <a:picLocks noChangeAspect="1"/>
          </p:cNvPicPr>
          <p:nvPr/>
        </p:nvPicPr>
        <p:blipFill>
          <a:blip r:embed="rId3"/>
          <a:stretch>
            <a:fillRect/>
          </a:stretch>
        </p:blipFill>
        <p:spPr>
          <a:xfrm>
            <a:off x="4054202" y="194862"/>
            <a:ext cx="3568509" cy="4114800"/>
          </a:xfrm>
          <a:prstGeom prst="rect">
            <a:avLst/>
          </a:prstGeom>
        </p:spPr>
      </p:pic>
      <p:pic>
        <p:nvPicPr>
          <p:cNvPr id="1032" name="Picture 8" descr="Kuruluş Osman Mikhael Kosses Kimdir? Mikhael Kosses - Serhat Kılıç kim, kaç yaşında, nereli?">
            <a:extLst>
              <a:ext uri="{FF2B5EF4-FFF2-40B4-BE49-F238E27FC236}">
                <a16:creationId xmlns:a16="http://schemas.microsoft.com/office/drawing/2014/main" id="{7B8E357C-035B-8C3A-5B42-8DD2E698A2F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311" r="26556"/>
          <a:stretch/>
        </p:blipFill>
        <p:spPr bwMode="auto">
          <a:xfrm>
            <a:off x="7859766" y="192833"/>
            <a:ext cx="4045416" cy="411682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1B96B1C7-C72F-CF7F-F253-864BB1E9576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302" t="6840" r="32503"/>
          <a:stretch/>
        </p:blipFill>
        <p:spPr bwMode="auto">
          <a:xfrm>
            <a:off x="294092" y="194862"/>
            <a:ext cx="3523055" cy="4114800"/>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1437FDA0-FAF4-51EC-9A56-3F62495C65D1}"/>
              </a:ext>
            </a:extLst>
          </p:cNvPr>
          <p:cNvSpPr/>
          <p:nvPr/>
        </p:nvSpPr>
        <p:spPr>
          <a:xfrm>
            <a:off x="564326" y="4384306"/>
            <a:ext cx="3252821" cy="80243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Aya Nikola</a:t>
            </a:r>
          </a:p>
        </p:txBody>
      </p:sp>
      <p:sp>
        <p:nvSpPr>
          <p:cNvPr id="7" name="Oval 6">
            <a:extLst>
              <a:ext uri="{FF2B5EF4-FFF2-40B4-BE49-F238E27FC236}">
                <a16:creationId xmlns:a16="http://schemas.microsoft.com/office/drawing/2014/main" id="{E7DDB90A-3DE3-D3D2-7954-3B5CE01FB2D2}"/>
              </a:ext>
            </a:extLst>
          </p:cNvPr>
          <p:cNvSpPr/>
          <p:nvPr/>
        </p:nvSpPr>
        <p:spPr>
          <a:xfrm>
            <a:off x="4347163" y="4384306"/>
            <a:ext cx="3252821" cy="80243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Rogatos</a:t>
            </a:r>
            <a:r>
              <a:rPr lang="en-US" dirty="0"/>
              <a:t> Laskaris</a:t>
            </a:r>
          </a:p>
        </p:txBody>
      </p:sp>
      <p:sp>
        <p:nvSpPr>
          <p:cNvPr id="8" name="Oval 7">
            <a:extLst>
              <a:ext uri="{FF2B5EF4-FFF2-40B4-BE49-F238E27FC236}">
                <a16:creationId xmlns:a16="http://schemas.microsoft.com/office/drawing/2014/main" id="{9962873B-D142-7789-3F39-4CF3E7970329}"/>
              </a:ext>
            </a:extLst>
          </p:cNvPr>
          <p:cNvSpPr/>
          <p:nvPr/>
        </p:nvSpPr>
        <p:spPr>
          <a:xfrm>
            <a:off x="8391181" y="4384306"/>
            <a:ext cx="3252821" cy="80243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Michael </a:t>
            </a:r>
            <a:r>
              <a:rPr lang="en-US" dirty="0" err="1"/>
              <a:t>Kosses</a:t>
            </a:r>
            <a:endParaRPr lang="en-US" dirty="0"/>
          </a:p>
        </p:txBody>
      </p:sp>
      <p:sp>
        <p:nvSpPr>
          <p:cNvPr id="10" name="TextBox 9">
            <a:extLst>
              <a:ext uri="{FF2B5EF4-FFF2-40B4-BE49-F238E27FC236}">
                <a16:creationId xmlns:a16="http://schemas.microsoft.com/office/drawing/2014/main" id="{59618171-117E-2DB6-A28A-9C7F3E3B4345}"/>
              </a:ext>
            </a:extLst>
          </p:cNvPr>
          <p:cNvSpPr txBox="1"/>
          <p:nvPr/>
        </p:nvSpPr>
        <p:spPr>
          <a:xfrm>
            <a:off x="4376284" y="5260454"/>
            <a:ext cx="3662816" cy="1477328"/>
          </a:xfrm>
          <a:prstGeom prst="rect">
            <a:avLst/>
          </a:prstGeom>
          <a:noFill/>
        </p:spPr>
        <p:txBody>
          <a:bodyPr wrap="square">
            <a:spAutoFit/>
          </a:bodyPr>
          <a:lstStyle/>
          <a:p>
            <a:r>
              <a:rPr lang="en-US" b="1" i="0" dirty="0" err="1">
                <a:solidFill>
                  <a:schemeClr val="accent1"/>
                </a:solidFill>
                <a:effectLst/>
              </a:rPr>
              <a:t>Tekfur</a:t>
            </a:r>
            <a:r>
              <a:rPr lang="en-US" b="1" i="0" dirty="0">
                <a:solidFill>
                  <a:schemeClr val="accent1"/>
                </a:solidFill>
                <a:effectLst/>
              </a:rPr>
              <a:t> of </a:t>
            </a:r>
            <a:r>
              <a:rPr lang="en-US" b="1" i="0" dirty="0" err="1">
                <a:solidFill>
                  <a:schemeClr val="accent1"/>
                </a:solidFill>
                <a:effectLst/>
              </a:rPr>
              <a:t>Bilecik</a:t>
            </a:r>
            <a:r>
              <a:rPr lang="en-US" b="1" i="0" dirty="0">
                <a:solidFill>
                  <a:schemeClr val="accent1"/>
                </a:solidFill>
                <a:effectLst/>
              </a:rPr>
              <a:t> Castle </a:t>
            </a:r>
          </a:p>
          <a:p>
            <a:r>
              <a:rPr lang="en-US" b="0" i="0" dirty="0">
                <a:solidFill>
                  <a:schemeClr val="accent1"/>
                </a:solidFill>
                <a:effectLst/>
              </a:rPr>
              <a:t>Member of </a:t>
            </a:r>
            <a:r>
              <a:rPr lang="en-US" b="0" i="0" u="none" strike="noStrike" dirty="0">
                <a:solidFill>
                  <a:schemeClr val="accent1"/>
                </a:solidFill>
                <a:effectLst/>
              </a:rPr>
              <a:t>Laskaris</a:t>
            </a:r>
            <a:r>
              <a:rPr lang="en-US" b="0" i="0" dirty="0">
                <a:solidFill>
                  <a:schemeClr val="accent1"/>
                </a:solidFill>
                <a:effectLst/>
              </a:rPr>
              <a:t> family </a:t>
            </a:r>
          </a:p>
          <a:p>
            <a:r>
              <a:rPr lang="en-US" dirty="0">
                <a:solidFill>
                  <a:schemeClr val="accent1"/>
                </a:solidFill>
              </a:rPr>
              <a:t>N</a:t>
            </a:r>
            <a:r>
              <a:rPr lang="en-US" b="0" i="0" dirty="0">
                <a:solidFill>
                  <a:schemeClr val="accent1"/>
                </a:solidFill>
                <a:effectLst/>
              </a:rPr>
              <a:t>ephew of the </a:t>
            </a:r>
            <a:r>
              <a:rPr lang="en-US" dirty="0">
                <a:solidFill>
                  <a:schemeClr val="accent1"/>
                </a:solidFill>
              </a:rPr>
              <a:t>Emperor Andronicus II </a:t>
            </a:r>
            <a:r>
              <a:rPr lang="en-US" dirty="0" err="1">
                <a:solidFill>
                  <a:schemeClr val="accent1"/>
                </a:solidFill>
              </a:rPr>
              <a:t>Palaiologos</a:t>
            </a:r>
            <a:r>
              <a:rPr lang="en-US" dirty="0">
                <a:solidFill>
                  <a:schemeClr val="accent1"/>
                </a:solidFill>
              </a:rPr>
              <a:t> </a:t>
            </a:r>
          </a:p>
          <a:p>
            <a:r>
              <a:rPr lang="en-US" dirty="0">
                <a:solidFill>
                  <a:schemeClr val="accent1"/>
                </a:solidFill>
              </a:rPr>
              <a:t>B</a:t>
            </a:r>
            <a:r>
              <a:rPr lang="en-US" b="0" i="0" dirty="0">
                <a:solidFill>
                  <a:schemeClr val="accent1"/>
                </a:solidFill>
                <a:effectLst/>
              </a:rPr>
              <a:t>est friend of </a:t>
            </a:r>
            <a:r>
              <a:rPr lang="en-US" dirty="0" err="1">
                <a:solidFill>
                  <a:schemeClr val="accent1"/>
                </a:solidFill>
              </a:rPr>
              <a:t>T</a:t>
            </a:r>
            <a:r>
              <a:rPr lang="en-US" b="0" i="0" dirty="0" err="1">
                <a:solidFill>
                  <a:schemeClr val="accent1"/>
                </a:solidFill>
                <a:effectLst/>
              </a:rPr>
              <a:t>ekfur</a:t>
            </a:r>
            <a:r>
              <a:rPr lang="en-US" b="0" i="0" dirty="0">
                <a:solidFill>
                  <a:schemeClr val="accent1"/>
                </a:solidFill>
                <a:effectLst/>
              </a:rPr>
              <a:t> </a:t>
            </a:r>
            <a:r>
              <a:rPr lang="en-US" b="0" i="0" dirty="0" err="1">
                <a:solidFill>
                  <a:schemeClr val="accent1"/>
                </a:solidFill>
                <a:effectLst/>
              </a:rPr>
              <a:t>Kosses</a:t>
            </a:r>
            <a:endParaRPr lang="en-US" dirty="0">
              <a:solidFill>
                <a:schemeClr val="accent1"/>
              </a:solidFill>
            </a:endParaRPr>
          </a:p>
        </p:txBody>
      </p:sp>
      <p:sp>
        <p:nvSpPr>
          <p:cNvPr id="12" name="TextBox 11">
            <a:extLst>
              <a:ext uri="{FF2B5EF4-FFF2-40B4-BE49-F238E27FC236}">
                <a16:creationId xmlns:a16="http://schemas.microsoft.com/office/drawing/2014/main" id="{88A74A9C-7BCC-530F-DE6D-0BA9CCF50F0B}"/>
              </a:ext>
            </a:extLst>
          </p:cNvPr>
          <p:cNvSpPr txBox="1"/>
          <p:nvPr/>
        </p:nvSpPr>
        <p:spPr>
          <a:xfrm>
            <a:off x="8391181" y="5260454"/>
            <a:ext cx="3514001" cy="1477328"/>
          </a:xfrm>
          <a:prstGeom prst="rect">
            <a:avLst/>
          </a:prstGeom>
          <a:noFill/>
        </p:spPr>
        <p:txBody>
          <a:bodyPr wrap="square">
            <a:spAutoFit/>
          </a:bodyPr>
          <a:lstStyle/>
          <a:p>
            <a:r>
              <a:rPr lang="en-US" b="1" i="0" dirty="0" err="1">
                <a:solidFill>
                  <a:schemeClr val="accent1"/>
                </a:solidFill>
                <a:effectLst/>
              </a:rPr>
              <a:t>Tekfur</a:t>
            </a:r>
            <a:r>
              <a:rPr lang="en-US" b="1" i="0" dirty="0">
                <a:solidFill>
                  <a:schemeClr val="accent1"/>
                </a:solidFill>
                <a:effectLst/>
              </a:rPr>
              <a:t> of </a:t>
            </a:r>
            <a:r>
              <a:rPr lang="en-US" b="1" i="0" u="none" strike="noStrike" dirty="0" err="1">
                <a:solidFill>
                  <a:schemeClr val="accent1"/>
                </a:solidFill>
                <a:effectLst/>
                <a:hlinkClick r:id="rId6" tooltip="Harmanköy, İnhisar">
                  <a:extLst>
                    <a:ext uri="{A12FA001-AC4F-418D-AE19-62706E023703}">
                      <ahyp:hlinkClr xmlns:ahyp="http://schemas.microsoft.com/office/drawing/2018/hyperlinkcolor" val="tx"/>
                    </a:ext>
                  </a:extLst>
                </a:hlinkClick>
              </a:rPr>
              <a:t>Harmankaya</a:t>
            </a:r>
            <a:endParaRPr lang="en-US" b="1" i="0" u="none" strike="noStrike" dirty="0">
              <a:solidFill>
                <a:schemeClr val="accent1"/>
              </a:solidFill>
              <a:effectLst/>
            </a:endParaRPr>
          </a:p>
          <a:p>
            <a:r>
              <a:rPr lang="en-US" b="0" i="0" dirty="0">
                <a:solidFill>
                  <a:schemeClr val="accent1"/>
                </a:solidFill>
                <a:effectLst/>
              </a:rPr>
              <a:t>Member of </a:t>
            </a:r>
            <a:r>
              <a:rPr lang="en-US" b="0" i="0" u="none" strike="noStrike" dirty="0" err="1">
                <a:solidFill>
                  <a:schemeClr val="accent1"/>
                </a:solidFill>
                <a:effectLst/>
                <a:hlinkClick r:id="rId7" tooltip="Palaiologos">
                  <a:extLst>
                    <a:ext uri="{A12FA001-AC4F-418D-AE19-62706E023703}">
                      <ahyp:hlinkClr xmlns:ahyp="http://schemas.microsoft.com/office/drawing/2018/hyperlinkcolor" val="tx"/>
                    </a:ext>
                  </a:extLst>
                </a:hlinkClick>
              </a:rPr>
              <a:t>Palaiologos</a:t>
            </a:r>
            <a:r>
              <a:rPr lang="en-US" b="0" i="0" dirty="0">
                <a:solidFill>
                  <a:schemeClr val="accent1"/>
                </a:solidFill>
                <a:effectLst/>
              </a:rPr>
              <a:t> family</a:t>
            </a:r>
          </a:p>
          <a:p>
            <a:r>
              <a:rPr lang="en-US" b="0" i="0" dirty="0">
                <a:solidFill>
                  <a:schemeClr val="accent1"/>
                </a:solidFill>
                <a:effectLst/>
              </a:rPr>
              <a:t>Skilled fighter, a shrewd politician, and a skillful administrator.</a:t>
            </a:r>
            <a:endParaRPr lang="en-US" dirty="0">
              <a:solidFill>
                <a:schemeClr val="accent1"/>
              </a:solidFill>
            </a:endParaRPr>
          </a:p>
        </p:txBody>
      </p:sp>
      <p:sp>
        <p:nvSpPr>
          <p:cNvPr id="14" name="TextBox 13">
            <a:extLst>
              <a:ext uri="{FF2B5EF4-FFF2-40B4-BE49-F238E27FC236}">
                <a16:creationId xmlns:a16="http://schemas.microsoft.com/office/drawing/2014/main" id="{F41BB09B-3473-40AA-D51F-A58CD17EA06F}"/>
              </a:ext>
            </a:extLst>
          </p:cNvPr>
          <p:cNvSpPr txBox="1"/>
          <p:nvPr/>
        </p:nvSpPr>
        <p:spPr>
          <a:xfrm>
            <a:off x="395561" y="5203389"/>
            <a:ext cx="3320116" cy="1477328"/>
          </a:xfrm>
          <a:prstGeom prst="rect">
            <a:avLst/>
          </a:prstGeom>
          <a:noFill/>
        </p:spPr>
        <p:txBody>
          <a:bodyPr wrap="square">
            <a:spAutoFit/>
          </a:bodyPr>
          <a:lstStyle/>
          <a:p>
            <a:r>
              <a:rPr lang="en-US" b="1" i="0" dirty="0" err="1">
                <a:solidFill>
                  <a:schemeClr val="accent1"/>
                </a:solidFill>
                <a:effectLst/>
              </a:rPr>
              <a:t>Tekfur</a:t>
            </a:r>
            <a:r>
              <a:rPr lang="en-US" b="1" i="0" dirty="0">
                <a:solidFill>
                  <a:schemeClr val="accent1"/>
                </a:solidFill>
                <a:effectLst/>
              </a:rPr>
              <a:t> of </a:t>
            </a:r>
            <a:r>
              <a:rPr lang="en-US" b="1" i="0" dirty="0" err="1">
                <a:solidFill>
                  <a:schemeClr val="accent1"/>
                </a:solidFill>
                <a:effectLst/>
              </a:rPr>
              <a:t>Inegol</a:t>
            </a:r>
            <a:endParaRPr lang="en-US" b="1" i="0" dirty="0">
              <a:solidFill>
                <a:schemeClr val="accent1"/>
              </a:solidFill>
              <a:effectLst/>
            </a:endParaRPr>
          </a:p>
          <a:p>
            <a:r>
              <a:rPr lang="en-US" b="0" i="0" dirty="0">
                <a:solidFill>
                  <a:schemeClr val="accent1"/>
                </a:solidFill>
                <a:effectLst/>
              </a:rPr>
              <a:t>He is an </a:t>
            </a:r>
            <a:r>
              <a:rPr lang="en-US" b="0" i="0" u="none" strike="noStrike" dirty="0">
                <a:solidFill>
                  <a:schemeClr val="accent1"/>
                </a:solidFill>
                <a:effectLst/>
              </a:rPr>
              <a:t>atheist</a:t>
            </a:r>
            <a:endParaRPr lang="en-US" dirty="0">
              <a:solidFill>
                <a:schemeClr val="accent1"/>
              </a:solidFill>
            </a:endParaRPr>
          </a:p>
          <a:p>
            <a:r>
              <a:rPr lang="en-US" b="0" i="0" dirty="0">
                <a:solidFill>
                  <a:schemeClr val="accent1"/>
                </a:solidFill>
                <a:effectLst/>
              </a:rPr>
              <a:t>Aspired to follow </a:t>
            </a:r>
            <a:r>
              <a:rPr lang="en-US" b="0" i="0" u="none" strike="noStrike" dirty="0">
                <a:solidFill>
                  <a:schemeClr val="accent1"/>
                </a:solidFill>
                <a:effectLst/>
              </a:rPr>
              <a:t>Julius Caesar</a:t>
            </a:r>
          </a:p>
          <a:p>
            <a:r>
              <a:rPr lang="en-US" dirty="0">
                <a:solidFill>
                  <a:schemeClr val="accent1"/>
                </a:solidFill>
              </a:rPr>
              <a:t>S</a:t>
            </a:r>
            <a:r>
              <a:rPr lang="en-US" b="0" i="0" dirty="0">
                <a:solidFill>
                  <a:schemeClr val="accent1"/>
                </a:solidFill>
                <a:effectLst/>
              </a:rPr>
              <a:t>killed in pottery and making sculptures</a:t>
            </a:r>
            <a:endParaRPr lang="en-US" dirty="0">
              <a:solidFill>
                <a:schemeClr val="accent1"/>
              </a:solidFill>
            </a:endParaRPr>
          </a:p>
        </p:txBody>
      </p:sp>
    </p:spTree>
    <p:extLst>
      <p:ext uri="{BB962C8B-B14F-4D97-AF65-F5344CB8AC3E}">
        <p14:creationId xmlns:p14="http://schemas.microsoft.com/office/powerpoint/2010/main" val="139889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p:bldP spid="12"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75254" y="132248"/>
            <a:ext cx="11044988" cy="707886"/>
          </a:xfrm>
          <a:prstGeom prst="rect">
            <a:avLst/>
          </a:prstGeom>
          <a:noFill/>
        </p:spPr>
        <p:txBody>
          <a:bodyPr wrap="square">
            <a:spAutoFit/>
          </a:bodyPr>
          <a:lstStyle/>
          <a:p>
            <a:r>
              <a:rPr lang="en-US" sz="4000" dirty="0">
                <a:solidFill>
                  <a:schemeClr val="accent1"/>
                </a:solidFill>
              </a:rPr>
              <a:t>First Decade of Osman’s Reign</a:t>
            </a:r>
          </a:p>
        </p:txBody>
      </p:sp>
      <p:sp>
        <p:nvSpPr>
          <p:cNvPr id="5" name="TextBox 4">
            <a:extLst>
              <a:ext uri="{FF2B5EF4-FFF2-40B4-BE49-F238E27FC236}">
                <a16:creationId xmlns:a16="http://schemas.microsoft.com/office/drawing/2014/main" id="{B0106225-1392-D13A-83E5-7E326EBEE678}"/>
              </a:ext>
            </a:extLst>
          </p:cNvPr>
          <p:cNvSpPr txBox="1"/>
          <p:nvPr/>
        </p:nvSpPr>
        <p:spPr>
          <a:xfrm>
            <a:off x="0" y="840134"/>
            <a:ext cx="12192000" cy="601786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b="1" dirty="0">
                <a:solidFill>
                  <a:schemeClr val="accent1"/>
                </a:solidFill>
              </a:rPr>
              <a:t>1284: First Holy Wars</a:t>
            </a:r>
          </a:p>
          <a:p>
            <a:pPr marL="742950" lvl="1" indent="-285750">
              <a:lnSpc>
                <a:spcPct val="110000"/>
              </a:lnSpc>
              <a:buFont typeface="Arial" panose="020B0604020202020204" pitchFamily="34" charset="0"/>
              <a:buChar char="•"/>
            </a:pPr>
            <a:r>
              <a:rPr lang="en-US" sz="2200" dirty="0">
                <a:solidFill>
                  <a:schemeClr val="accent1"/>
                </a:solidFill>
              </a:rPr>
              <a:t>Osman moved to take </a:t>
            </a:r>
            <a:r>
              <a:rPr lang="en-US" sz="2200" dirty="0" err="1">
                <a:solidFill>
                  <a:schemeClr val="accent1"/>
                </a:solidFill>
              </a:rPr>
              <a:t>Angelokoma</a:t>
            </a:r>
            <a:r>
              <a:rPr lang="en-US" sz="2200" dirty="0">
                <a:solidFill>
                  <a:schemeClr val="accent1"/>
                </a:solidFill>
              </a:rPr>
              <a:t> (</a:t>
            </a:r>
            <a:r>
              <a:rPr lang="en-US" sz="2200" dirty="0" err="1">
                <a:solidFill>
                  <a:schemeClr val="accent1"/>
                </a:solidFill>
              </a:rPr>
              <a:t>Inegol</a:t>
            </a:r>
            <a:r>
              <a:rPr lang="en-US" sz="2200" dirty="0">
                <a:solidFill>
                  <a:schemeClr val="accent1"/>
                </a:solidFill>
              </a:rPr>
              <a:t>); Governor of </a:t>
            </a:r>
            <a:r>
              <a:rPr lang="en-US" sz="2200" dirty="0" err="1">
                <a:solidFill>
                  <a:schemeClr val="accent1"/>
                </a:solidFill>
              </a:rPr>
              <a:t>Inegol</a:t>
            </a:r>
            <a:r>
              <a:rPr lang="en-US" sz="2200" dirty="0">
                <a:solidFill>
                  <a:schemeClr val="accent1"/>
                </a:solidFill>
              </a:rPr>
              <a:t>, Nikola set up an ambush</a:t>
            </a:r>
          </a:p>
          <a:p>
            <a:pPr marL="742950" lvl="1" indent="-285750">
              <a:lnSpc>
                <a:spcPct val="110000"/>
              </a:lnSpc>
              <a:buFont typeface="Arial" panose="020B0604020202020204" pitchFamily="34" charset="0"/>
              <a:buChar char="•"/>
            </a:pPr>
            <a:r>
              <a:rPr lang="en-US" sz="2200" dirty="0">
                <a:solidFill>
                  <a:schemeClr val="accent1"/>
                </a:solidFill>
              </a:rPr>
              <a:t>Osman with his 70 Alps were defeated and Osman’s nephew, Bay </a:t>
            </a:r>
            <a:r>
              <a:rPr lang="en-US" sz="2200" dirty="0" err="1">
                <a:solidFill>
                  <a:schemeClr val="accent1"/>
                </a:solidFill>
              </a:rPr>
              <a:t>Hoca</a:t>
            </a:r>
            <a:r>
              <a:rPr lang="en-US" sz="2200" dirty="0">
                <a:solidFill>
                  <a:schemeClr val="accent1"/>
                </a:solidFill>
              </a:rPr>
              <a:t> was martyred</a:t>
            </a:r>
          </a:p>
          <a:p>
            <a:pPr marL="285750" indent="-285750">
              <a:lnSpc>
                <a:spcPct val="110000"/>
              </a:lnSpc>
              <a:buFont typeface="Arial" panose="020B0604020202020204" pitchFamily="34" charset="0"/>
              <a:buChar char="•"/>
            </a:pPr>
            <a:r>
              <a:rPr lang="en-US" sz="2200" b="1" dirty="0">
                <a:solidFill>
                  <a:schemeClr val="accent1"/>
                </a:solidFill>
              </a:rPr>
              <a:t>1285: Battle of </a:t>
            </a:r>
            <a:r>
              <a:rPr lang="en-US" sz="2200" b="1" dirty="0" err="1">
                <a:solidFill>
                  <a:schemeClr val="accent1"/>
                </a:solidFill>
              </a:rPr>
              <a:t>Kulaca</a:t>
            </a:r>
            <a:r>
              <a:rPr lang="en-US" sz="2200" b="1" dirty="0">
                <a:solidFill>
                  <a:schemeClr val="accent1"/>
                </a:solidFill>
              </a:rPr>
              <a:t> Hisar </a:t>
            </a:r>
          </a:p>
          <a:p>
            <a:pPr marL="742950" lvl="1" indent="-285750">
              <a:lnSpc>
                <a:spcPct val="110000"/>
              </a:lnSpc>
              <a:buFont typeface="Arial" panose="020B0604020202020204" pitchFamily="34" charset="0"/>
              <a:buChar char="•"/>
            </a:pPr>
            <a:r>
              <a:rPr lang="en-US" sz="2200" dirty="0">
                <a:solidFill>
                  <a:schemeClr val="accent1"/>
                </a:solidFill>
              </a:rPr>
              <a:t>Osman conquered the castle at </a:t>
            </a:r>
            <a:r>
              <a:rPr lang="en-US" sz="2200" dirty="0" err="1">
                <a:solidFill>
                  <a:schemeClr val="accent1"/>
                </a:solidFill>
              </a:rPr>
              <a:t>Kulaca</a:t>
            </a:r>
            <a:r>
              <a:rPr lang="en-US" sz="2200" dirty="0">
                <a:solidFill>
                  <a:schemeClr val="accent1"/>
                </a:solidFill>
              </a:rPr>
              <a:t> Hisar (12 kms from </a:t>
            </a:r>
            <a:r>
              <a:rPr lang="en-US" sz="2200" dirty="0" err="1">
                <a:solidFill>
                  <a:schemeClr val="accent1"/>
                </a:solidFill>
              </a:rPr>
              <a:t>Inegol</a:t>
            </a:r>
            <a:r>
              <a:rPr lang="en-US" sz="2200" dirty="0">
                <a:solidFill>
                  <a:schemeClr val="accent1"/>
                </a:solidFill>
              </a:rPr>
              <a:t>) with 300 warriors</a:t>
            </a:r>
          </a:p>
          <a:p>
            <a:pPr marL="742950" lvl="1" indent="-285750">
              <a:lnSpc>
                <a:spcPct val="110000"/>
              </a:lnSpc>
              <a:buFont typeface="Arial" panose="020B0604020202020204" pitchFamily="34" charset="0"/>
              <a:buChar char="•"/>
            </a:pPr>
            <a:r>
              <a:rPr lang="en-US" sz="2200" dirty="0" err="1">
                <a:solidFill>
                  <a:schemeClr val="accent1"/>
                </a:solidFill>
              </a:rPr>
              <a:t>Nikolo</a:t>
            </a:r>
            <a:r>
              <a:rPr lang="en-US" sz="2200" dirty="0">
                <a:solidFill>
                  <a:schemeClr val="accent1"/>
                </a:solidFill>
              </a:rPr>
              <a:t> was incensed and allied himself with the governors of </a:t>
            </a:r>
            <a:r>
              <a:rPr lang="en-US" sz="2200" dirty="0" err="1">
                <a:solidFill>
                  <a:schemeClr val="accent1"/>
                </a:solidFill>
              </a:rPr>
              <a:t>Malachia</a:t>
            </a:r>
            <a:r>
              <a:rPr lang="en-US" sz="2200" dirty="0">
                <a:solidFill>
                  <a:schemeClr val="accent1"/>
                </a:solidFill>
              </a:rPr>
              <a:t> (</a:t>
            </a:r>
            <a:r>
              <a:rPr lang="en-US" sz="2200" dirty="0" err="1">
                <a:solidFill>
                  <a:schemeClr val="accent1"/>
                </a:solidFill>
              </a:rPr>
              <a:t>Karaca</a:t>
            </a:r>
            <a:r>
              <a:rPr lang="en-US" sz="2200" dirty="0">
                <a:solidFill>
                  <a:schemeClr val="accent1"/>
                </a:solidFill>
              </a:rPr>
              <a:t> Hisar) (United Byzantine Army)</a:t>
            </a:r>
          </a:p>
          <a:p>
            <a:pPr marL="285750" indent="-285750">
              <a:lnSpc>
                <a:spcPct val="110000"/>
              </a:lnSpc>
              <a:buFont typeface="Arial" panose="020B0604020202020204" pitchFamily="34" charset="0"/>
              <a:buChar char="•"/>
            </a:pPr>
            <a:r>
              <a:rPr lang="en-US" sz="2200" b="1" dirty="0">
                <a:solidFill>
                  <a:schemeClr val="accent1"/>
                </a:solidFill>
              </a:rPr>
              <a:t>1286: Battle of </a:t>
            </a:r>
            <a:r>
              <a:rPr lang="en-US" sz="2200" b="1" dirty="0" err="1">
                <a:solidFill>
                  <a:schemeClr val="accent1"/>
                </a:solidFill>
              </a:rPr>
              <a:t>Domanitis</a:t>
            </a:r>
            <a:r>
              <a:rPr lang="en-US" sz="2200" b="1" dirty="0">
                <a:solidFill>
                  <a:schemeClr val="accent1"/>
                </a:solidFill>
              </a:rPr>
              <a:t> </a:t>
            </a:r>
          </a:p>
          <a:p>
            <a:pPr marL="742950" lvl="1" indent="-285750">
              <a:lnSpc>
                <a:spcPct val="110000"/>
              </a:lnSpc>
              <a:buFont typeface="Arial" panose="020B0604020202020204" pitchFamily="34" charset="0"/>
              <a:buChar char="•"/>
            </a:pPr>
            <a:r>
              <a:rPr lang="en-US" sz="2200" dirty="0">
                <a:solidFill>
                  <a:schemeClr val="accent1"/>
                </a:solidFill>
              </a:rPr>
              <a:t>Nikola made a plan to assassinate Osman, but Osman found out and ended up conquering the Castle of </a:t>
            </a:r>
            <a:r>
              <a:rPr lang="en-US" sz="2200" dirty="0" err="1">
                <a:solidFill>
                  <a:schemeClr val="accent1"/>
                </a:solidFill>
              </a:rPr>
              <a:t>Yarhisar</a:t>
            </a:r>
            <a:endParaRPr lang="en-US" sz="2200" dirty="0">
              <a:solidFill>
                <a:schemeClr val="accent1"/>
              </a:solidFill>
            </a:endParaRPr>
          </a:p>
          <a:p>
            <a:pPr marL="742950" lvl="1" indent="-285750">
              <a:lnSpc>
                <a:spcPct val="110000"/>
              </a:lnSpc>
              <a:buFont typeface="Arial" panose="020B0604020202020204" pitchFamily="34" charset="0"/>
              <a:buChar char="•"/>
            </a:pPr>
            <a:r>
              <a:rPr lang="en-US" sz="2200" dirty="0">
                <a:solidFill>
                  <a:schemeClr val="accent1"/>
                </a:solidFill>
              </a:rPr>
              <a:t>Osman then attacked </a:t>
            </a:r>
            <a:r>
              <a:rPr lang="en-US" sz="2200" dirty="0" err="1">
                <a:solidFill>
                  <a:schemeClr val="accent1"/>
                </a:solidFill>
              </a:rPr>
              <a:t>Inegol</a:t>
            </a:r>
            <a:r>
              <a:rPr lang="en-US" sz="2200" dirty="0">
                <a:solidFill>
                  <a:schemeClr val="accent1"/>
                </a:solidFill>
              </a:rPr>
              <a:t> and killed the governor Aya Nikola (reports vary)</a:t>
            </a:r>
          </a:p>
          <a:p>
            <a:pPr marL="285750" indent="-285750">
              <a:lnSpc>
                <a:spcPct val="110000"/>
              </a:lnSpc>
              <a:buFont typeface="Arial" panose="020B0604020202020204" pitchFamily="34" charset="0"/>
              <a:buChar char="•"/>
            </a:pPr>
            <a:r>
              <a:rPr lang="en-US" sz="2200" b="1" dirty="0">
                <a:solidFill>
                  <a:schemeClr val="accent1"/>
                </a:solidFill>
              </a:rPr>
              <a:t>1288: Battle of </a:t>
            </a:r>
            <a:r>
              <a:rPr lang="en-US" sz="2200" b="1" dirty="0" err="1">
                <a:solidFill>
                  <a:schemeClr val="accent1"/>
                </a:solidFill>
              </a:rPr>
              <a:t>Karaca</a:t>
            </a:r>
            <a:r>
              <a:rPr lang="en-US" sz="2200" b="1" dirty="0">
                <a:solidFill>
                  <a:schemeClr val="accent1"/>
                </a:solidFill>
              </a:rPr>
              <a:t> Hisar </a:t>
            </a:r>
          </a:p>
          <a:p>
            <a:pPr marL="742950" lvl="1" indent="-285750">
              <a:lnSpc>
                <a:spcPct val="110000"/>
              </a:lnSpc>
              <a:buFont typeface="Arial" panose="020B0604020202020204" pitchFamily="34" charset="0"/>
              <a:buChar char="•"/>
            </a:pPr>
            <a:r>
              <a:rPr lang="en-US" sz="2200" dirty="0">
                <a:solidFill>
                  <a:schemeClr val="accent1"/>
                </a:solidFill>
              </a:rPr>
              <a:t>Osman sent Turgut Alp to conquer </a:t>
            </a:r>
            <a:r>
              <a:rPr lang="en-US" sz="2200" dirty="0" err="1">
                <a:solidFill>
                  <a:schemeClr val="accent1"/>
                </a:solidFill>
              </a:rPr>
              <a:t>Malachia</a:t>
            </a:r>
            <a:r>
              <a:rPr lang="en-US" sz="2200" dirty="0">
                <a:solidFill>
                  <a:schemeClr val="accent1"/>
                </a:solidFill>
              </a:rPr>
              <a:t> and renamed it </a:t>
            </a:r>
            <a:r>
              <a:rPr lang="en-US" sz="2200" dirty="0" err="1">
                <a:solidFill>
                  <a:schemeClr val="accent1"/>
                </a:solidFill>
              </a:rPr>
              <a:t>Karaca</a:t>
            </a:r>
            <a:r>
              <a:rPr lang="en-US" sz="2200" dirty="0">
                <a:solidFill>
                  <a:schemeClr val="accent1"/>
                </a:solidFill>
              </a:rPr>
              <a:t> Hisar </a:t>
            </a:r>
          </a:p>
          <a:p>
            <a:pPr marL="742950" lvl="1" indent="-285750">
              <a:lnSpc>
                <a:spcPct val="110000"/>
              </a:lnSpc>
              <a:buFont typeface="Arial" panose="020B0604020202020204" pitchFamily="34" charset="0"/>
              <a:buChar char="•"/>
            </a:pPr>
            <a:r>
              <a:rPr lang="en-US" sz="2200" b="1" dirty="0">
                <a:solidFill>
                  <a:schemeClr val="accent1"/>
                </a:solidFill>
              </a:rPr>
              <a:t>With the capture of these territories, the door to Bursa opened for Osman</a:t>
            </a:r>
          </a:p>
          <a:p>
            <a:pPr marL="742950" lvl="1" indent="-285750">
              <a:lnSpc>
                <a:spcPct val="110000"/>
              </a:lnSpc>
              <a:buFont typeface="Arial" panose="020B0604020202020204" pitchFamily="34" charset="0"/>
              <a:buChar char="•"/>
            </a:pPr>
            <a:r>
              <a:rPr lang="en-US" sz="2200" b="1" dirty="0">
                <a:solidFill>
                  <a:schemeClr val="accent1"/>
                </a:solidFill>
              </a:rPr>
              <a:t>His name was read out during the Khutbah by </a:t>
            </a:r>
            <a:r>
              <a:rPr lang="en-US" sz="2200" b="1" dirty="0" err="1">
                <a:solidFill>
                  <a:schemeClr val="accent1"/>
                </a:solidFill>
              </a:rPr>
              <a:t>Dursun</a:t>
            </a:r>
            <a:r>
              <a:rPr lang="en-US" sz="2200" b="1" dirty="0">
                <a:solidFill>
                  <a:schemeClr val="accent1"/>
                </a:solidFill>
              </a:rPr>
              <a:t> Fakih</a:t>
            </a:r>
            <a:r>
              <a:rPr lang="en-US" sz="2200" dirty="0">
                <a:solidFill>
                  <a:schemeClr val="accent1"/>
                </a:solidFill>
              </a:rPr>
              <a:t>, he was permitted to mint coins, and wear robes of </a:t>
            </a:r>
            <a:r>
              <a:rPr lang="en-US" sz="2200" dirty="0" err="1">
                <a:solidFill>
                  <a:schemeClr val="accent1"/>
                </a:solidFill>
              </a:rPr>
              <a:t>honour</a:t>
            </a:r>
            <a:r>
              <a:rPr lang="en-US" sz="2200" dirty="0">
                <a:solidFill>
                  <a:schemeClr val="accent1"/>
                </a:solidFill>
              </a:rPr>
              <a:t> (Signs of sovereignty)</a:t>
            </a:r>
          </a:p>
        </p:txBody>
      </p:sp>
    </p:spTree>
    <p:extLst>
      <p:ext uri="{BB962C8B-B14F-4D97-AF65-F5344CB8AC3E}">
        <p14:creationId xmlns:p14="http://schemas.microsoft.com/office/powerpoint/2010/main" val="490348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F461361C-1AFB-A5C8-6C25-88424597FD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6699" y="0"/>
            <a:ext cx="8558601" cy="635933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237D7FD-7FCB-6784-0AF5-3158786F2264}"/>
              </a:ext>
            </a:extLst>
          </p:cNvPr>
          <p:cNvSpPr txBox="1"/>
          <p:nvPr/>
        </p:nvSpPr>
        <p:spPr>
          <a:xfrm>
            <a:off x="3200400" y="6457121"/>
            <a:ext cx="6092890" cy="400879"/>
          </a:xfrm>
          <a:prstGeom prst="rect">
            <a:avLst/>
          </a:prstGeom>
          <a:noFill/>
        </p:spPr>
        <p:txBody>
          <a:bodyPr wrap="square">
            <a:spAutoFit/>
          </a:bodyPr>
          <a:lstStyle/>
          <a:p>
            <a:pPr algn="ctr">
              <a:lnSpc>
                <a:spcPct val="110000"/>
              </a:lnSpc>
            </a:pPr>
            <a:r>
              <a:rPr lang="en-US" sz="2000" b="1" dirty="0">
                <a:solidFill>
                  <a:schemeClr val="accent1"/>
                </a:solidFill>
              </a:rPr>
              <a:t>Battle of </a:t>
            </a:r>
            <a:r>
              <a:rPr lang="en-US" sz="2000" b="1" dirty="0" err="1">
                <a:solidFill>
                  <a:schemeClr val="accent1"/>
                </a:solidFill>
              </a:rPr>
              <a:t>Kulaca</a:t>
            </a:r>
            <a:r>
              <a:rPr lang="en-US" sz="2000" b="1" dirty="0">
                <a:solidFill>
                  <a:schemeClr val="accent1"/>
                </a:solidFill>
              </a:rPr>
              <a:t> Hisar </a:t>
            </a:r>
          </a:p>
        </p:txBody>
      </p:sp>
    </p:spTree>
    <p:extLst>
      <p:ext uri="{BB962C8B-B14F-4D97-AF65-F5344CB8AC3E}">
        <p14:creationId xmlns:p14="http://schemas.microsoft.com/office/powerpoint/2010/main" val="3108562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oes the Karacahisar Castle still exist? - Quora">
            <a:extLst>
              <a:ext uri="{FF2B5EF4-FFF2-40B4-BE49-F238E27FC236}">
                <a16:creationId xmlns:a16="http://schemas.microsoft.com/office/drawing/2014/main" id="{47054343-449A-F445-3C95-E4D1765CEF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0116" y="223934"/>
            <a:ext cx="9131768" cy="609795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5686D85-3655-ABF8-FA47-2203A2A60FC3}"/>
              </a:ext>
            </a:extLst>
          </p:cNvPr>
          <p:cNvSpPr txBox="1"/>
          <p:nvPr/>
        </p:nvSpPr>
        <p:spPr>
          <a:xfrm>
            <a:off x="3200400" y="6457121"/>
            <a:ext cx="6092890" cy="400879"/>
          </a:xfrm>
          <a:prstGeom prst="rect">
            <a:avLst/>
          </a:prstGeom>
          <a:noFill/>
        </p:spPr>
        <p:txBody>
          <a:bodyPr wrap="square">
            <a:spAutoFit/>
          </a:bodyPr>
          <a:lstStyle/>
          <a:p>
            <a:pPr algn="ctr">
              <a:lnSpc>
                <a:spcPct val="110000"/>
              </a:lnSpc>
            </a:pPr>
            <a:r>
              <a:rPr lang="en-US" sz="2000" b="1" dirty="0" err="1">
                <a:solidFill>
                  <a:schemeClr val="accent1"/>
                </a:solidFill>
              </a:rPr>
              <a:t>Karaca</a:t>
            </a:r>
            <a:r>
              <a:rPr lang="en-US" sz="2000" b="1" dirty="0">
                <a:solidFill>
                  <a:schemeClr val="accent1"/>
                </a:solidFill>
              </a:rPr>
              <a:t> Hisar Castle </a:t>
            </a:r>
          </a:p>
        </p:txBody>
      </p:sp>
    </p:spTree>
    <p:extLst>
      <p:ext uri="{BB962C8B-B14F-4D97-AF65-F5344CB8AC3E}">
        <p14:creationId xmlns:p14="http://schemas.microsoft.com/office/powerpoint/2010/main" val="2005740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B83B43-085D-7F05-4ECC-DEBAA25B4DB5}"/>
              </a:ext>
            </a:extLst>
          </p:cNvPr>
          <p:cNvPicPr>
            <a:picLocks noChangeAspect="1"/>
          </p:cNvPicPr>
          <p:nvPr/>
        </p:nvPicPr>
        <p:blipFill rotWithShape="1">
          <a:blip r:embed="rId3"/>
          <a:srcRect t="1800" b="7338"/>
          <a:stretch/>
        </p:blipFill>
        <p:spPr>
          <a:xfrm>
            <a:off x="0" y="695495"/>
            <a:ext cx="12192000" cy="6188149"/>
          </a:xfrm>
          <a:prstGeom prst="rect">
            <a:avLst/>
          </a:prstGeom>
        </p:spPr>
      </p:pic>
      <p:sp>
        <p:nvSpPr>
          <p:cNvPr id="4" name="TextBox 3">
            <a:extLst>
              <a:ext uri="{FF2B5EF4-FFF2-40B4-BE49-F238E27FC236}">
                <a16:creationId xmlns:a16="http://schemas.microsoft.com/office/drawing/2014/main" id="{A53F581D-2B90-8FA7-62B2-4179ED3346DB}"/>
              </a:ext>
            </a:extLst>
          </p:cNvPr>
          <p:cNvSpPr txBox="1"/>
          <p:nvPr/>
        </p:nvSpPr>
        <p:spPr>
          <a:xfrm>
            <a:off x="203531" y="-35795"/>
            <a:ext cx="11044988" cy="769441"/>
          </a:xfrm>
          <a:prstGeom prst="rect">
            <a:avLst/>
          </a:prstGeom>
          <a:noFill/>
        </p:spPr>
        <p:txBody>
          <a:bodyPr wrap="square">
            <a:spAutoFit/>
          </a:bodyPr>
          <a:lstStyle/>
          <a:p>
            <a:r>
              <a:rPr lang="en-US" sz="4400" dirty="0">
                <a:solidFill>
                  <a:srgbClr val="52291E"/>
                </a:solidFill>
                <a:latin typeface="Berkshire Swash" panose="02000505000000020003" pitchFamily="2" charset="0"/>
              </a:rPr>
              <a:t>1290</a:t>
            </a:r>
          </a:p>
        </p:txBody>
      </p:sp>
      <p:sp>
        <p:nvSpPr>
          <p:cNvPr id="5" name="Oval 4">
            <a:extLst>
              <a:ext uri="{FF2B5EF4-FFF2-40B4-BE49-F238E27FC236}">
                <a16:creationId xmlns:a16="http://schemas.microsoft.com/office/drawing/2014/main" id="{E6AD00EC-D9AB-D880-BD78-4806D7AF5928}"/>
              </a:ext>
            </a:extLst>
          </p:cNvPr>
          <p:cNvSpPr/>
          <p:nvPr/>
        </p:nvSpPr>
        <p:spPr>
          <a:xfrm>
            <a:off x="6251944" y="5380075"/>
            <a:ext cx="2615609" cy="1521432"/>
          </a:xfrm>
          <a:prstGeom prst="ellipse">
            <a:avLst/>
          </a:prstGeom>
          <a:noFill/>
          <a:ln w="38100">
            <a:solidFill>
              <a:schemeClr val="bg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 name="Oval 5">
            <a:extLst>
              <a:ext uri="{FF2B5EF4-FFF2-40B4-BE49-F238E27FC236}">
                <a16:creationId xmlns:a16="http://schemas.microsoft.com/office/drawing/2014/main" id="{14109C81-7E14-2AD8-D633-BFB24A72A694}"/>
              </a:ext>
            </a:extLst>
          </p:cNvPr>
          <p:cNvSpPr/>
          <p:nvPr/>
        </p:nvSpPr>
        <p:spPr>
          <a:xfrm>
            <a:off x="9653635" y="669851"/>
            <a:ext cx="1340430" cy="1265275"/>
          </a:xfrm>
          <a:prstGeom prst="ellipse">
            <a:avLst/>
          </a:prstGeom>
          <a:noFill/>
          <a:ln w="38100">
            <a:solidFill>
              <a:schemeClr val="bg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A15CD810-4B2D-0296-83B3-E78CB6C5D542}"/>
              </a:ext>
            </a:extLst>
          </p:cNvPr>
          <p:cNvSpPr/>
          <p:nvPr/>
        </p:nvSpPr>
        <p:spPr>
          <a:xfrm>
            <a:off x="7284663" y="701749"/>
            <a:ext cx="1340430" cy="1265275"/>
          </a:xfrm>
          <a:prstGeom prst="ellipse">
            <a:avLst/>
          </a:prstGeom>
          <a:noFill/>
          <a:ln w="38100">
            <a:solidFill>
              <a:schemeClr val="bg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4F380572-1AB1-3253-3444-080B623330C3}"/>
              </a:ext>
            </a:extLst>
          </p:cNvPr>
          <p:cNvSpPr/>
          <p:nvPr/>
        </p:nvSpPr>
        <p:spPr>
          <a:xfrm>
            <a:off x="3426500" y="2530547"/>
            <a:ext cx="1340430" cy="1265275"/>
          </a:xfrm>
          <a:prstGeom prst="ellipse">
            <a:avLst/>
          </a:prstGeom>
          <a:noFill/>
          <a:ln w="38100">
            <a:solidFill>
              <a:schemeClr val="bg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Oval 9">
            <a:extLst>
              <a:ext uri="{FF2B5EF4-FFF2-40B4-BE49-F238E27FC236}">
                <a16:creationId xmlns:a16="http://schemas.microsoft.com/office/drawing/2014/main" id="{409A2DBB-FE25-7017-274B-5A5B258D473D}"/>
              </a:ext>
            </a:extLst>
          </p:cNvPr>
          <p:cNvSpPr/>
          <p:nvPr/>
        </p:nvSpPr>
        <p:spPr>
          <a:xfrm>
            <a:off x="742144" y="2913322"/>
            <a:ext cx="1674990" cy="1422374"/>
          </a:xfrm>
          <a:prstGeom prst="ellipse">
            <a:avLst/>
          </a:prstGeom>
          <a:noFill/>
          <a:ln w="38100">
            <a:solidFill>
              <a:schemeClr val="bg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TextBox 11">
            <a:extLst>
              <a:ext uri="{FF2B5EF4-FFF2-40B4-BE49-F238E27FC236}">
                <a16:creationId xmlns:a16="http://schemas.microsoft.com/office/drawing/2014/main" id="{624D84CD-6CBE-BC88-27C2-584FE61440BA}"/>
              </a:ext>
            </a:extLst>
          </p:cNvPr>
          <p:cNvSpPr txBox="1"/>
          <p:nvPr/>
        </p:nvSpPr>
        <p:spPr>
          <a:xfrm>
            <a:off x="834293" y="3703058"/>
            <a:ext cx="1490693" cy="369332"/>
          </a:xfrm>
          <a:prstGeom prst="rect">
            <a:avLst/>
          </a:prstGeom>
          <a:noFill/>
        </p:spPr>
        <p:txBody>
          <a:bodyPr wrap="square">
            <a:spAutoFit/>
          </a:bodyPr>
          <a:lstStyle/>
          <a:p>
            <a:r>
              <a:rPr lang="en-US" b="1" dirty="0" err="1">
                <a:solidFill>
                  <a:schemeClr val="bg1"/>
                </a:solidFill>
              </a:rPr>
              <a:t>Kulucahisar</a:t>
            </a:r>
            <a:endParaRPr lang="en-US" b="1" dirty="0">
              <a:solidFill>
                <a:schemeClr val="bg1"/>
              </a:solidFill>
            </a:endParaRPr>
          </a:p>
        </p:txBody>
      </p:sp>
      <p:sp>
        <p:nvSpPr>
          <p:cNvPr id="13" name="TextBox 12">
            <a:extLst>
              <a:ext uri="{FF2B5EF4-FFF2-40B4-BE49-F238E27FC236}">
                <a16:creationId xmlns:a16="http://schemas.microsoft.com/office/drawing/2014/main" id="{A4C83D52-5D75-5B68-D990-A017C50AD647}"/>
              </a:ext>
            </a:extLst>
          </p:cNvPr>
          <p:cNvSpPr txBox="1"/>
          <p:nvPr/>
        </p:nvSpPr>
        <p:spPr>
          <a:xfrm>
            <a:off x="3351368" y="3285877"/>
            <a:ext cx="1490693" cy="369332"/>
          </a:xfrm>
          <a:prstGeom prst="rect">
            <a:avLst/>
          </a:prstGeom>
          <a:noFill/>
        </p:spPr>
        <p:txBody>
          <a:bodyPr wrap="square">
            <a:spAutoFit/>
          </a:bodyPr>
          <a:lstStyle/>
          <a:p>
            <a:pPr algn="ctr"/>
            <a:r>
              <a:rPr lang="en-US" b="1" dirty="0" err="1">
                <a:solidFill>
                  <a:schemeClr val="bg1"/>
                </a:solidFill>
              </a:rPr>
              <a:t>Belicik</a:t>
            </a:r>
            <a:endParaRPr lang="en-US" b="1" dirty="0">
              <a:solidFill>
                <a:schemeClr val="bg1"/>
              </a:solidFill>
            </a:endParaRPr>
          </a:p>
        </p:txBody>
      </p:sp>
      <p:sp>
        <p:nvSpPr>
          <p:cNvPr id="14" name="TextBox 13">
            <a:extLst>
              <a:ext uri="{FF2B5EF4-FFF2-40B4-BE49-F238E27FC236}">
                <a16:creationId xmlns:a16="http://schemas.microsoft.com/office/drawing/2014/main" id="{8E925B8D-1102-01A2-F497-ED98A2CFCBE0}"/>
              </a:ext>
            </a:extLst>
          </p:cNvPr>
          <p:cNvSpPr txBox="1"/>
          <p:nvPr/>
        </p:nvSpPr>
        <p:spPr>
          <a:xfrm>
            <a:off x="7209531" y="1454152"/>
            <a:ext cx="1490693" cy="369332"/>
          </a:xfrm>
          <a:prstGeom prst="rect">
            <a:avLst/>
          </a:prstGeom>
          <a:noFill/>
        </p:spPr>
        <p:txBody>
          <a:bodyPr wrap="square">
            <a:spAutoFit/>
          </a:bodyPr>
          <a:lstStyle/>
          <a:p>
            <a:pPr algn="ctr"/>
            <a:r>
              <a:rPr lang="en-US" b="1" dirty="0" err="1">
                <a:solidFill>
                  <a:schemeClr val="bg1"/>
                </a:solidFill>
              </a:rPr>
              <a:t>Tarakali</a:t>
            </a:r>
            <a:endParaRPr lang="en-US" b="1" dirty="0">
              <a:solidFill>
                <a:schemeClr val="bg1"/>
              </a:solidFill>
            </a:endParaRPr>
          </a:p>
        </p:txBody>
      </p:sp>
      <p:sp>
        <p:nvSpPr>
          <p:cNvPr id="15" name="TextBox 14">
            <a:extLst>
              <a:ext uri="{FF2B5EF4-FFF2-40B4-BE49-F238E27FC236}">
                <a16:creationId xmlns:a16="http://schemas.microsoft.com/office/drawing/2014/main" id="{32440687-293B-C81B-9098-491DC2D1A858}"/>
              </a:ext>
            </a:extLst>
          </p:cNvPr>
          <p:cNvSpPr txBox="1"/>
          <p:nvPr/>
        </p:nvSpPr>
        <p:spPr>
          <a:xfrm>
            <a:off x="9578503" y="1434289"/>
            <a:ext cx="1490693" cy="369332"/>
          </a:xfrm>
          <a:prstGeom prst="rect">
            <a:avLst/>
          </a:prstGeom>
          <a:noFill/>
        </p:spPr>
        <p:txBody>
          <a:bodyPr wrap="square">
            <a:spAutoFit/>
          </a:bodyPr>
          <a:lstStyle/>
          <a:p>
            <a:pPr algn="ctr"/>
            <a:r>
              <a:rPr lang="en-US" b="1" dirty="0" err="1">
                <a:solidFill>
                  <a:schemeClr val="bg1"/>
                </a:solidFill>
              </a:rPr>
              <a:t>Goynuk</a:t>
            </a:r>
            <a:endParaRPr lang="en-US" b="1" dirty="0">
              <a:solidFill>
                <a:schemeClr val="bg1"/>
              </a:solidFill>
            </a:endParaRPr>
          </a:p>
        </p:txBody>
      </p:sp>
      <p:sp>
        <p:nvSpPr>
          <p:cNvPr id="16" name="TextBox 15">
            <a:extLst>
              <a:ext uri="{FF2B5EF4-FFF2-40B4-BE49-F238E27FC236}">
                <a16:creationId xmlns:a16="http://schemas.microsoft.com/office/drawing/2014/main" id="{D2C852BC-C90C-4101-5F33-1D8E9235ECEB}"/>
              </a:ext>
            </a:extLst>
          </p:cNvPr>
          <p:cNvSpPr txBox="1"/>
          <p:nvPr/>
        </p:nvSpPr>
        <p:spPr>
          <a:xfrm>
            <a:off x="6660032" y="6356441"/>
            <a:ext cx="1490693" cy="369332"/>
          </a:xfrm>
          <a:prstGeom prst="rect">
            <a:avLst/>
          </a:prstGeom>
          <a:noFill/>
        </p:spPr>
        <p:txBody>
          <a:bodyPr wrap="square">
            <a:spAutoFit/>
          </a:bodyPr>
          <a:lstStyle/>
          <a:p>
            <a:r>
              <a:rPr lang="en-US" b="1" dirty="0" err="1">
                <a:solidFill>
                  <a:schemeClr val="bg1"/>
                </a:solidFill>
              </a:rPr>
              <a:t>Karacahisar</a:t>
            </a:r>
            <a:endParaRPr lang="en-US" b="1" dirty="0">
              <a:solidFill>
                <a:schemeClr val="bg1"/>
              </a:solidFill>
            </a:endParaRPr>
          </a:p>
        </p:txBody>
      </p:sp>
      <p:sp>
        <p:nvSpPr>
          <p:cNvPr id="17" name="TextBox 16">
            <a:extLst>
              <a:ext uri="{FF2B5EF4-FFF2-40B4-BE49-F238E27FC236}">
                <a16:creationId xmlns:a16="http://schemas.microsoft.com/office/drawing/2014/main" id="{E77F5EF7-F1FB-7B7A-40B3-5FE7683C4A0A}"/>
              </a:ext>
            </a:extLst>
          </p:cNvPr>
          <p:cNvSpPr txBox="1"/>
          <p:nvPr/>
        </p:nvSpPr>
        <p:spPr>
          <a:xfrm>
            <a:off x="7742978" y="6156251"/>
            <a:ext cx="1490693" cy="369332"/>
          </a:xfrm>
          <a:prstGeom prst="rect">
            <a:avLst/>
          </a:prstGeom>
          <a:noFill/>
        </p:spPr>
        <p:txBody>
          <a:bodyPr wrap="square">
            <a:spAutoFit/>
          </a:bodyPr>
          <a:lstStyle/>
          <a:p>
            <a:r>
              <a:rPr lang="en-US" b="1" dirty="0" err="1">
                <a:solidFill>
                  <a:schemeClr val="bg1"/>
                </a:solidFill>
              </a:rPr>
              <a:t>Eksehir</a:t>
            </a:r>
            <a:endParaRPr lang="en-US" b="1" dirty="0">
              <a:solidFill>
                <a:schemeClr val="bg1"/>
              </a:solidFill>
            </a:endParaRPr>
          </a:p>
        </p:txBody>
      </p:sp>
      <p:sp>
        <p:nvSpPr>
          <p:cNvPr id="18" name="TextBox 17">
            <a:extLst>
              <a:ext uri="{FF2B5EF4-FFF2-40B4-BE49-F238E27FC236}">
                <a16:creationId xmlns:a16="http://schemas.microsoft.com/office/drawing/2014/main" id="{7170D20C-C817-9976-C938-48A4AD1F7D37}"/>
              </a:ext>
            </a:extLst>
          </p:cNvPr>
          <p:cNvSpPr txBox="1"/>
          <p:nvPr/>
        </p:nvSpPr>
        <p:spPr>
          <a:xfrm>
            <a:off x="7954877" y="4335696"/>
            <a:ext cx="1490693" cy="369332"/>
          </a:xfrm>
          <a:prstGeom prst="rect">
            <a:avLst/>
          </a:prstGeom>
          <a:noFill/>
        </p:spPr>
        <p:txBody>
          <a:bodyPr wrap="square">
            <a:spAutoFit/>
          </a:bodyPr>
          <a:lstStyle/>
          <a:p>
            <a:r>
              <a:rPr lang="en-US" b="1" dirty="0" err="1">
                <a:solidFill>
                  <a:schemeClr val="bg1"/>
                </a:solidFill>
              </a:rPr>
              <a:t>Harmankaya</a:t>
            </a:r>
            <a:endParaRPr lang="en-US" b="1" dirty="0">
              <a:solidFill>
                <a:schemeClr val="bg1"/>
              </a:solidFill>
            </a:endParaRPr>
          </a:p>
        </p:txBody>
      </p:sp>
      <p:sp>
        <p:nvSpPr>
          <p:cNvPr id="19" name="Oval 18">
            <a:extLst>
              <a:ext uri="{FF2B5EF4-FFF2-40B4-BE49-F238E27FC236}">
                <a16:creationId xmlns:a16="http://schemas.microsoft.com/office/drawing/2014/main" id="{2BA284EF-1241-4C89-5D3F-FB6F460EC135}"/>
              </a:ext>
            </a:extLst>
          </p:cNvPr>
          <p:cNvSpPr/>
          <p:nvPr/>
        </p:nvSpPr>
        <p:spPr>
          <a:xfrm>
            <a:off x="7742979" y="3726712"/>
            <a:ext cx="1910656" cy="1265275"/>
          </a:xfrm>
          <a:prstGeom prst="ellipse">
            <a:avLst/>
          </a:prstGeom>
          <a:noFill/>
          <a:ln w="38100">
            <a:solidFill>
              <a:schemeClr val="bg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070141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D5CED7-0057-4634-4E9D-A3A9D6FE9FD0}"/>
              </a:ext>
            </a:extLst>
          </p:cNvPr>
          <p:cNvPicPr>
            <a:picLocks noChangeAspect="1"/>
          </p:cNvPicPr>
          <p:nvPr/>
        </p:nvPicPr>
        <p:blipFill>
          <a:blip r:embed="rId2"/>
          <a:stretch>
            <a:fillRect/>
          </a:stretch>
        </p:blipFill>
        <p:spPr>
          <a:xfrm>
            <a:off x="2532642" y="-6889"/>
            <a:ext cx="7133871" cy="6864889"/>
          </a:xfrm>
          <a:prstGeom prst="rect">
            <a:avLst/>
          </a:prstGeom>
        </p:spPr>
      </p:pic>
    </p:spTree>
    <p:extLst>
      <p:ext uri="{BB962C8B-B14F-4D97-AF65-F5344CB8AC3E}">
        <p14:creationId xmlns:p14="http://schemas.microsoft.com/office/powerpoint/2010/main" val="489803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8BE45A-2129-9427-B7EE-00E8682D6499}"/>
              </a:ext>
            </a:extLst>
          </p:cNvPr>
          <p:cNvPicPr>
            <a:picLocks noChangeAspect="1"/>
          </p:cNvPicPr>
          <p:nvPr/>
        </p:nvPicPr>
        <p:blipFill>
          <a:blip r:embed="rId2"/>
          <a:stretch>
            <a:fillRect/>
          </a:stretch>
        </p:blipFill>
        <p:spPr>
          <a:xfrm>
            <a:off x="1079600" y="228248"/>
            <a:ext cx="10191780" cy="6303181"/>
          </a:xfrm>
          <a:prstGeom prst="rect">
            <a:avLst/>
          </a:prstGeom>
        </p:spPr>
      </p:pic>
      <p:sp>
        <p:nvSpPr>
          <p:cNvPr id="4" name="Oval 3">
            <a:extLst>
              <a:ext uri="{FF2B5EF4-FFF2-40B4-BE49-F238E27FC236}">
                <a16:creationId xmlns:a16="http://schemas.microsoft.com/office/drawing/2014/main" id="{ED27C50B-7362-9704-FC89-644980FFAE86}"/>
              </a:ext>
            </a:extLst>
          </p:cNvPr>
          <p:cNvSpPr/>
          <p:nvPr/>
        </p:nvSpPr>
        <p:spPr>
          <a:xfrm>
            <a:off x="3732245" y="3429000"/>
            <a:ext cx="1045028" cy="50851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D5FBF8AB-1846-31A1-7ADB-70F9FD1A461F}"/>
              </a:ext>
            </a:extLst>
          </p:cNvPr>
          <p:cNvSpPr/>
          <p:nvPr/>
        </p:nvSpPr>
        <p:spPr>
          <a:xfrm>
            <a:off x="10226352" y="1267408"/>
            <a:ext cx="1045028" cy="50851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9A33F87-00B7-4D9C-362E-2C862FBE680B}"/>
              </a:ext>
            </a:extLst>
          </p:cNvPr>
          <p:cNvSpPr/>
          <p:nvPr/>
        </p:nvSpPr>
        <p:spPr>
          <a:xfrm>
            <a:off x="8736563" y="1330389"/>
            <a:ext cx="1045028" cy="50851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9E833DC-E9A3-DB4F-114B-22915160BDB6}"/>
              </a:ext>
            </a:extLst>
          </p:cNvPr>
          <p:cNvSpPr/>
          <p:nvPr/>
        </p:nvSpPr>
        <p:spPr>
          <a:xfrm>
            <a:off x="7187682" y="3888532"/>
            <a:ext cx="1045028" cy="50851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08AFB5A-9274-A2EC-D047-F01602137ED8}"/>
              </a:ext>
            </a:extLst>
          </p:cNvPr>
          <p:cNvSpPr/>
          <p:nvPr/>
        </p:nvSpPr>
        <p:spPr>
          <a:xfrm>
            <a:off x="8680581" y="5527611"/>
            <a:ext cx="1433806" cy="53417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CBBDF56-2A79-A597-D7E4-FE11967552C6}"/>
              </a:ext>
            </a:extLst>
          </p:cNvPr>
          <p:cNvSpPr/>
          <p:nvPr/>
        </p:nvSpPr>
        <p:spPr>
          <a:xfrm>
            <a:off x="1275185" y="2638231"/>
            <a:ext cx="1433806" cy="53417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F0A4AA0-7E75-4BDD-65F9-CFA23E93CFDD}"/>
              </a:ext>
            </a:extLst>
          </p:cNvPr>
          <p:cNvSpPr/>
          <p:nvPr/>
        </p:nvSpPr>
        <p:spPr>
          <a:xfrm>
            <a:off x="9181324" y="3776564"/>
            <a:ext cx="1045028" cy="50851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4AD6458-30B3-BD73-BE2F-CE9236F10788}"/>
              </a:ext>
            </a:extLst>
          </p:cNvPr>
          <p:cNvSpPr/>
          <p:nvPr/>
        </p:nvSpPr>
        <p:spPr>
          <a:xfrm>
            <a:off x="4466253" y="2129713"/>
            <a:ext cx="1045028" cy="50851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2F2CE796-6006-2CB9-81BA-E7C24CFF15ED}"/>
              </a:ext>
            </a:extLst>
          </p:cNvPr>
          <p:cNvSpPr/>
          <p:nvPr/>
        </p:nvSpPr>
        <p:spPr>
          <a:xfrm>
            <a:off x="4777273" y="1065847"/>
            <a:ext cx="1045028" cy="50851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DF00FEE-F524-1D90-3338-0661E9DCA661}"/>
              </a:ext>
            </a:extLst>
          </p:cNvPr>
          <p:cNvSpPr/>
          <p:nvPr/>
        </p:nvSpPr>
        <p:spPr>
          <a:xfrm>
            <a:off x="1883409" y="1076130"/>
            <a:ext cx="1045028" cy="50851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3967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66391" y="139700"/>
            <a:ext cx="11044988" cy="707886"/>
          </a:xfrm>
          <a:prstGeom prst="rect">
            <a:avLst/>
          </a:prstGeom>
          <a:noFill/>
        </p:spPr>
        <p:txBody>
          <a:bodyPr wrap="square">
            <a:spAutoFit/>
          </a:bodyPr>
          <a:lstStyle/>
          <a:p>
            <a:r>
              <a:rPr lang="en-US" sz="4000" dirty="0">
                <a:solidFill>
                  <a:schemeClr val="accent1"/>
                </a:solidFill>
              </a:rPr>
              <a:t>Second Decade of Osman’s Reign</a:t>
            </a:r>
          </a:p>
        </p:txBody>
      </p:sp>
      <p:sp>
        <p:nvSpPr>
          <p:cNvPr id="5" name="TextBox 4">
            <a:extLst>
              <a:ext uri="{FF2B5EF4-FFF2-40B4-BE49-F238E27FC236}">
                <a16:creationId xmlns:a16="http://schemas.microsoft.com/office/drawing/2014/main" id="{B0106225-1392-D13A-83E5-7E326EBEE678}"/>
              </a:ext>
            </a:extLst>
          </p:cNvPr>
          <p:cNvSpPr txBox="1"/>
          <p:nvPr/>
        </p:nvSpPr>
        <p:spPr>
          <a:xfrm>
            <a:off x="366391" y="1043789"/>
            <a:ext cx="11652533" cy="5140638"/>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b="1" dirty="0">
                <a:solidFill>
                  <a:schemeClr val="accent1"/>
                </a:solidFill>
              </a:rPr>
              <a:t>Near </a:t>
            </a:r>
            <a:r>
              <a:rPr lang="en-US" sz="2000" b="1" dirty="0" err="1">
                <a:solidFill>
                  <a:schemeClr val="accent1"/>
                </a:solidFill>
              </a:rPr>
              <a:t>Sakarya</a:t>
            </a:r>
            <a:r>
              <a:rPr lang="en-US" sz="2000" b="1" dirty="0">
                <a:solidFill>
                  <a:schemeClr val="accent1"/>
                </a:solidFill>
              </a:rPr>
              <a:t> River</a:t>
            </a:r>
          </a:p>
          <a:p>
            <a:pPr marL="742950" lvl="1" indent="-285750">
              <a:lnSpc>
                <a:spcPct val="110000"/>
              </a:lnSpc>
              <a:buFont typeface="Arial" panose="020B0604020202020204" pitchFamily="34" charset="0"/>
              <a:buChar char="•"/>
            </a:pPr>
            <a:r>
              <a:rPr lang="en-US" sz="2000" dirty="0">
                <a:solidFill>
                  <a:schemeClr val="accent1"/>
                </a:solidFill>
              </a:rPr>
              <a:t>Support of </a:t>
            </a:r>
            <a:r>
              <a:rPr lang="en-US" sz="2000" dirty="0" err="1">
                <a:solidFill>
                  <a:schemeClr val="accent1"/>
                </a:solidFill>
              </a:rPr>
              <a:t>Kose</a:t>
            </a:r>
            <a:r>
              <a:rPr lang="en-US" sz="2000" dirty="0">
                <a:solidFill>
                  <a:schemeClr val="accent1"/>
                </a:solidFill>
              </a:rPr>
              <a:t> </a:t>
            </a:r>
            <a:r>
              <a:rPr lang="en-US" sz="2000" dirty="0" err="1">
                <a:solidFill>
                  <a:schemeClr val="accent1"/>
                </a:solidFill>
              </a:rPr>
              <a:t>Mihal</a:t>
            </a:r>
            <a:r>
              <a:rPr lang="en-US" sz="2000" dirty="0">
                <a:solidFill>
                  <a:schemeClr val="accent1"/>
                </a:solidFill>
              </a:rPr>
              <a:t> (</a:t>
            </a:r>
            <a:r>
              <a:rPr lang="en-US" sz="2000" dirty="0" err="1">
                <a:solidFill>
                  <a:schemeClr val="accent1"/>
                </a:solidFill>
              </a:rPr>
              <a:t>Tekfur</a:t>
            </a:r>
            <a:r>
              <a:rPr lang="en-US" sz="2000" dirty="0">
                <a:solidFill>
                  <a:schemeClr val="accent1"/>
                </a:solidFill>
              </a:rPr>
              <a:t> of </a:t>
            </a:r>
            <a:r>
              <a:rPr lang="en-US" sz="2000" dirty="0" err="1">
                <a:solidFill>
                  <a:schemeClr val="accent1"/>
                </a:solidFill>
              </a:rPr>
              <a:t>Harmankaya</a:t>
            </a:r>
            <a:r>
              <a:rPr lang="en-US" sz="2000" dirty="0">
                <a:solidFill>
                  <a:schemeClr val="accent1"/>
                </a:solidFill>
              </a:rPr>
              <a:t>) and Samsa </a:t>
            </a:r>
            <a:r>
              <a:rPr lang="en-US" sz="2000" dirty="0" err="1">
                <a:solidFill>
                  <a:schemeClr val="accent1"/>
                </a:solidFill>
              </a:rPr>
              <a:t>Cavus</a:t>
            </a:r>
            <a:endParaRPr lang="en-US" sz="2000" dirty="0">
              <a:solidFill>
                <a:schemeClr val="accent1"/>
              </a:solidFill>
            </a:endParaRPr>
          </a:p>
          <a:p>
            <a:pPr marL="742950" lvl="1" indent="-285750">
              <a:lnSpc>
                <a:spcPct val="110000"/>
              </a:lnSpc>
              <a:buFont typeface="Arial" panose="020B0604020202020204" pitchFamily="34" charset="0"/>
              <a:buChar char="•"/>
            </a:pPr>
            <a:r>
              <a:rPr lang="en-US" sz="2000" dirty="0">
                <a:solidFill>
                  <a:schemeClr val="accent1"/>
                </a:solidFill>
              </a:rPr>
              <a:t>Christian rulers submitted, various towns opened to Osman: </a:t>
            </a:r>
            <a:r>
              <a:rPr lang="en-US" sz="2000" dirty="0" err="1">
                <a:solidFill>
                  <a:schemeClr val="accent1"/>
                </a:solidFill>
              </a:rPr>
              <a:t>Belicik</a:t>
            </a:r>
            <a:r>
              <a:rPr lang="en-US" sz="2000" dirty="0">
                <a:solidFill>
                  <a:schemeClr val="accent1"/>
                </a:solidFill>
              </a:rPr>
              <a:t>, </a:t>
            </a:r>
            <a:r>
              <a:rPr lang="en-US" sz="2000" dirty="0" err="1">
                <a:solidFill>
                  <a:schemeClr val="accent1"/>
                </a:solidFill>
              </a:rPr>
              <a:t>Goynuk</a:t>
            </a:r>
            <a:r>
              <a:rPr lang="en-US" sz="2000" dirty="0">
                <a:solidFill>
                  <a:schemeClr val="accent1"/>
                </a:solidFill>
              </a:rPr>
              <a:t>, </a:t>
            </a:r>
            <a:r>
              <a:rPr lang="en-US" sz="2000" dirty="0" err="1">
                <a:solidFill>
                  <a:schemeClr val="accent1"/>
                </a:solidFill>
              </a:rPr>
              <a:t>Tarakali</a:t>
            </a:r>
            <a:r>
              <a:rPr lang="en-US" sz="2000" dirty="0">
                <a:solidFill>
                  <a:schemeClr val="accent1"/>
                </a:solidFill>
              </a:rPr>
              <a:t> </a:t>
            </a:r>
          </a:p>
          <a:p>
            <a:pPr marL="285750" indent="-285750">
              <a:lnSpc>
                <a:spcPct val="110000"/>
              </a:lnSpc>
              <a:buFont typeface="Arial" panose="020B0604020202020204" pitchFamily="34" charset="0"/>
              <a:buChar char="•"/>
            </a:pPr>
            <a:r>
              <a:rPr lang="en-US" sz="2000" b="1" dirty="0">
                <a:solidFill>
                  <a:schemeClr val="accent1"/>
                </a:solidFill>
              </a:rPr>
              <a:t>1299: </a:t>
            </a:r>
            <a:r>
              <a:rPr lang="en-US" sz="2000" b="1" dirty="0" err="1">
                <a:solidFill>
                  <a:schemeClr val="accent1"/>
                </a:solidFill>
              </a:rPr>
              <a:t>Yenisehir</a:t>
            </a:r>
            <a:endParaRPr lang="en-US" sz="2000" b="1" dirty="0">
              <a:solidFill>
                <a:schemeClr val="accent1"/>
              </a:solidFill>
            </a:endParaRPr>
          </a:p>
          <a:p>
            <a:pPr marL="742950" lvl="1" indent="-285750">
              <a:lnSpc>
                <a:spcPct val="110000"/>
              </a:lnSpc>
              <a:buFont typeface="Arial" panose="020B0604020202020204" pitchFamily="34" charset="0"/>
              <a:buChar char="•"/>
            </a:pPr>
            <a:r>
              <a:rPr lang="en-US" sz="2000" dirty="0">
                <a:solidFill>
                  <a:schemeClr val="accent1"/>
                </a:solidFill>
              </a:rPr>
              <a:t>Turgut Alp conquered </a:t>
            </a:r>
            <a:r>
              <a:rPr lang="en-US" sz="2000" dirty="0" err="1">
                <a:solidFill>
                  <a:schemeClr val="accent1"/>
                </a:solidFill>
              </a:rPr>
              <a:t>Inegol</a:t>
            </a:r>
            <a:r>
              <a:rPr lang="en-US" sz="2000" dirty="0">
                <a:solidFill>
                  <a:schemeClr val="accent1"/>
                </a:solidFill>
              </a:rPr>
              <a:t>, followed by </a:t>
            </a:r>
            <a:r>
              <a:rPr lang="en-US" sz="2000" dirty="0" err="1">
                <a:solidFill>
                  <a:schemeClr val="accent1"/>
                </a:solidFill>
              </a:rPr>
              <a:t>Bilekoma</a:t>
            </a:r>
            <a:r>
              <a:rPr lang="en-US" sz="2000" dirty="0">
                <a:solidFill>
                  <a:schemeClr val="accent1"/>
                </a:solidFill>
              </a:rPr>
              <a:t> and </a:t>
            </a:r>
            <a:r>
              <a:rPr lang="en-US" sz="2000" dirty="0" err="1">
                <a:solidFill>
                  <a:schemeClr val="accent1"/>
                </a:solidFill>
              </a:rPr>
              <a:t>Melangia</a:t>
            </a:r>
            <a:r>
              <a:rPr lang="en-US" sz="2000" dirty="0">
                <a:solidFill>
                  <a:schemeClr val="accent1"/>
                </a:solidFill>
              </a:rPr>
              <a:t> which was renamed </a:t>
            </a:r>
            <a:r>
              <a:rPr lang="en-US" sz="2000" dirty="0" err="1">
                <a:solidFill>
                  <a:schemeClr val="accent1"/>
                </a:solidFill>
              </a:rPr>
              <a:t>Yenisehir</a:t>
            </a:r>
            <a:endParaRPr lang="en-US" sz="2000" dirty="0">
              <a:solidFill>
                <a:schemeClr val="accent1"/>
              </a:solidFill>
            </a:endParaRPr>
          </a:p>
          <a:p>
            <a:pPr marL="742950" lvl="1" indent="-285750">
              <a:lnSpc>
                <a:spcPct val="110000"/>
              </a:lnSpc>
              <a:buFont typeface="Arial" panose="020B0604020202020204" pitchFamily="34" charset="0"/>
              <a:buChar char="•"/>
            </a:pPr>
            <a:r>
              <a:rPr lang="en-US" sz="2000" b="1" dirty="0" err="1">
                <a:solidFill>
                  <a:schemeClr val="accent1"/>
                </a:solidFill>
              </a:rPr>
              <a:t>Yenisehir</a:t>
            </a:r>
            <a:r>
              <a:rPr lang="en-US" sz="2000" b="1" dirty="0">
                <a:solidFill>
                  <a:schemeClr val="accent1"/>
                </a:solidFill>
              </a:rPr>
              <a:t> remained the capital until the conquest of </a:t>
            </a:r>
            <a:r>
              <a:rPr lang="en-US" sz="2000" b="1" dirty="0" err="1">
                <a:solidFill>
                  <a:schemeClr val="accent1"/>
                </a:solidFill>
              </a:rPr>
              <a:t>Prousa</a:t>
            </a:r>
            <a:r>
              <a:rPr lang="en-US" sz="2000" b="1" dirty="0">
                <a:solidFill>
                  <a:schemeClr val="accent1"/>
                </a:solidFill>
              </a:rPr>
              <a:t> (Bursa) in 1326</a:t>
            </a:r>
          </a:p>
          <a:p>
            <a:pPr marL="742950" lvl="1" indent="-285750">
              <a:lnSpc>
                <a:spcPct val="110000"/>
              </a:lnSpc>
              <a:buFont typeface="Arial" panose="020B0604020202020204" pitchFamily="34" charset="0"/>
              <a:buChar char="•"/>
            </a:pPr>
            <a:r>
              <a:rPr lang="en-US" sz="2000" dirty="0" err="1">
                <a:solidFill>
                  <a:schemeClr val="accent1"/>
                </a:solidFill>
              </a:rPr>
              <a:t>Moschonisi</a:t>
            </a:r>
            <a:r>
              <a:rPr lang="en-US" sz="2000" dirty="0">
                <a:solidFill>
                  <a:schemeClr val="accent1"/>
                </a:solidFill>
              </a:rPr>
              <a:t> fortress and </a:t>
            </a:r>
            <a:r>
              <a:rPr lang="en-US" sz="2000" dirty="0" err="1">
                <a:solidFill>
                  <a:schemeClr val="accent1"/>
                </a:solidFill>
              </a:rPr>
              <a:t>Pithekas</a:t>
            </a:r>
            <a:r>
              <a:rPr lang="en-US" sz="2000" dirty="0">
                <a:solidFill>
                  <a:schemeClr val="accent1"/>
                </a:solidFill>
              </a:rPr>
              <a:t> conquered in 1301 and 1302 respectively</a:t>
            </a:r>
          </a:p>
          <a:p>
            <a:pPr marL="285750" indent="-285750">
              <a:lnSpc>
                <a:spcPct val="110000"/>
              </a:lnSpc>
              <a:buFont typeface="Arial" panose="020B0604020202020204" pitchFamily="34" charset="0"/>
              <a:buChar char="•"/>
            </a:pPr>
            <a:r>
              <a:rPr lang="en-US" sz="2000" b="1" dirty="0">
                <a:solidFill>
                  <a:schemeClr val="accent1"/>
                </a:solidFill>
              </a:rPr>
              <a:t>Founding of Ottoman Empire</a:t>
            </a:r>
          </a:p>
          <a:p>
            <a:pPr marL="742950" lvl="1" indent="-285750">
              <a:lnSpc>
                <a:spcPct val="110000"/>
              </a:lnSpc>
              <a:buFont typeface="Arial" panose="020B0604020202020204" pitchFamily="34" charset="0"/>
              <a:buChar char="•"/>
            </a:pPr>
            <a:r>
              <a:rPr lang="en-US" sz="2000" dirty="0" err="1">
                <a:solidFill>
                  <a:schemeClr val="accent1"/>
                </a:solidFill>
              </a:rPr>
              <a:t>Memalik</a:t>
            </a:r>
            <a:r>
              <a:rPr lang="en-US" sz="2000" dirty="0">
                <a:solidFill>
                  <a:schemeClr val="accent1"/>
                </a:solidFill>
              </a:rPr>
              <a:t> </a:t>
            </a:r>
            <a:r>
              <a:rPr lang="en-US" sz="2000" dirty="0" err="1">
                <a:solidFill>
                  <a:schemeClr val="accent1"/>
                </a:solidFill>
              </a:rPr>
              <a:t>i</a:t>
            </a:r>
            <a:r>
              <a:rPr lang="en-US" sz="2000" dirty="0">
                <a:solidFill>
                  <a:schemeClr val="accent1"/>
                </a:solidFill>
              </a:rPr>
              <a:t> </a:t>
            </a:r>
            <a:r>
              <a:rPr lang="en-US" sz="2000" dirty="0" err="1">
                <a:solidFill>
                  <a:schemeClr val="accent1"/>
                </a:solidFill>
              </a:rPr>
              <a:t>Osmaniye</a:t>
            </a:r>
            <a:r>
              <a:rPr lang="en-US" sz="2000" dirty="0">
                <a:solidFill>
                  <a:schemeClr val="accent1"/>
                </a:solidFill>
              </a:rPr>
              <a:t> – Country of Osman is being built</a:t>
            </a:r>
          </a:p>
          <a:p>
            <a:pPr marL="742950" lvl="1" indent="-285750">
              <a:lnSpc>
                <a:spcPct val="110000"/>
              </a:lnSpc>
              <a:buFont typeface="Arial" panose="020B0604020202020204" pitchFamily="34" charset="0"/>
              <a:buChar char="•"/>
            </a:pPr>
            <a:r>
              <a:rPr lang="en-US" sz="2000" b="1" dirty="0">
                <a:solidFill>
                  <a:schemeClr val="accent1"/>
                </a:solidFill>
              </a:rPr>
              <a:t>27 January 1300 (699/700 AH) </a:t>
            </a:r>
            <a:r>
              <a:rPr lang="en-US" sz="2000" dirty="0">
                <a:solidFill>
                  <a:schemeClr val="accent1"/>
                </a:solidFill>
              </a:rPr>
              <a:t>– frontier ghazis gathered and enthroned Osman Ghazi as ruler</a:t>
            </a:r>
          </a:p>
          <a:p>
            <a:pPr marL="742950" lvl="1" indent="-285750">
              <a:lnSpc>
                <a:spcPct val="110000"/>
              </a:lnSpc>
              <a:buFont typeface="Arial" panose="020B0604020202020204" pitchFamily="34" charset="0"/>
              <a:buChar char="•"/>
            </a:pPr>
            <a:r>
              <a:rPr lang="en-US" sz="2000" dirty="0">
                <a:solidFill>
                  <a:schemeClr val="accent1"/>
                </a:solidFill>
              </a:rPr>
              <a:t>Turkomans settled in these areas providing necessary manpower</a:t>
            </a:r>
          </a:p>
          <a:p>
            <a:pPr marL="285750" indent="-285750">
              <a:lnSpc>
                <a:spcPct val="110000"/>
              </a:lnSpc>
              <a:buFont typeface="Arial" panose="020B0604020202020204" pitchFamily="34" charset="0"/>
              <a:buChar char="•"/>
            </a:pPr>
            <a:r>
              <a:rPr lang="en-US" sz="2000" b="1" dirty="0">
                <a:solidFill>
                  <a:schemeClr val="accent1"/>
                </a:solidFill>
              </a:rPr>
              <a:t>1308: Seljuqs Collapse</a:t>
            </a:r>
          </a:p>
          <a:p>
            <a:pPr marL="800100" lvl="1" indent="-342900">
              <a:lnSpc>
                <a:spcPct val="110000"/>
              </a:lnSpc>
              <a:buFont typeface="Arial" panose="020B0604020202020204" pitchFamily="34" charset="0"/>
              <a:buChar char="•"/>
            </a:pPr>
            <a:r>
              <a:rPr lang="en-US" sz="2000" b="1" dirty="0">
                <a:solidFill>
                  <a:schemeClr val="accent1"/>
                </a:solidFill>
              </a:rPr>
              <a:t>Ahmed </a:t>
            </a:r>
            <a:r>
              <a:rPr lang="en-US" sz="2000" b="1" dirty="0" err="1">
                <a:solidFill>
                  <a:schemeClr val="accent1"/>
                </a:solidFill>
              </a:rPr>
              <a:t>Ghazan</a:t>
            </a:r>
            <a:r>
              <a:rPr lang="en-US" sz="2000" b="1" dirty="0">
                <a:solidFill>
                  <a:schemeClr val="accent1"/>
                </a:solidFill>
              </a:rPr>
              <a:t> of the Ilkhanate, exterminated the Seljuk state</a:t>
            </a:r>
          </a:p>
          <a:p>
            <a:pPr marL="800100" lvl="1" indent="-342900">
              <a:lnSpc>
                <a:spcPct val="110000"/>
              </a:lnSpc>
              <a:buFont typeface="Arial" panose="020B0604020202020204" pitchFamily="34" charset="0"/>
              <a:buChar char="•"/>
            </a:pPr>
            <a:r>
              <a:rPr lang="en-US" sz="2000" b="1" dirty="0">
                <a:solidFill>
                  <a:schemeClr val="accent1"/>
                </a:solidFill>
              </a:rPr>
              <a:t>Osman takes the title Padishah Al </a:t>
            </a:r>
            <a:r>
              <a:rPr lang="en-US" sz="2000" b="1" dirty="0" err="1">
                <a:solidFill>
                  <a:schemeClr val="accent1"/>
                </a:solidFill>
              </a:rPr>
              <a:t>i</a:t>
            </a:r>
            <a:r>
              <a:rPr lang="en-US" sz="2000" b="1" dirty="0">
                <a:solidFill>
                  <a:schemeClr val="accent1"/>
                </a:solidFill>
              </a:rPr>
              <a:t> Osman – Sovereign of the House of Osman</a:t>
            </a:r>
          </a:p>
          <a:p>
            <a:pPr marL="742950" lvl="1" indent="-285750">
              <a:lnSpc>
                <a:spcPct val="110000"/>
              </a:lnSpc>
              <a:buFont typeface="Arial" panose="020B0604020202020204" pitchFamily="34" charset="0"/>
              <a:buChar char="•"/>
            </a:pPr>
            <a:r>
              <a:rPr lang="en-US" sz="2000" dirty="0">
                <a:solidFill>
                  <a:schemeClr val="accent1"/>
                </a:solidFill>
              </a:rPr>
              <a:t>Many religiously motivated warriors join him</a:t>
            </a:r>
          </a:p>
        </p:txBody>
      </p:sp>
    </p:spTree>
    <p:extLst>
      <p:ext uri="{BB962C8B-B14F-4D97-AF65-F5344CB8AC3E}">
        <p14:creationId xmlns:p14="http://schemas.microsoft.com/office/powerpoint/2010/main" val="3740728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a:extLst>
              <a:ext uri="{FF2B5EF4-FFF2-40B4-BE49-F238E27FC236}">
                <a16:creationId xmlns:a16="http://schemas.microsoft.com/office/drawing/2014/main" id="{3584DBFA-31B5-0621-B605-8BBE1A7ED0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4048" y="0"/>
            <a:ext cx="8243904" cy="628883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3AA4270-8D40-06D9-8982-B7F48E69F025}"/>
              </a:ext>
            </a:extLst>
          </p:cNvPr>
          <p:cNvSpPr txBox="1"/>
          <p:nvPr/>
        </p:nvSpPr>
        <p:spPr>
          <a:xfrm>
            <a:off x="3200400" y="6457121"/>
            <a:ext cx="6092890" cy="400879"/>
          </a:xfrm>
          <a:prstGeom prst="rect">
            <a:avLst/>
          </a:prstGeom>
          <a:noFill/>
        </p:spPr>
        <p:txBody>
          <a:bodyPr wrap="square">
            <a:spAutoFit/>
          </a:bodyPr>
          <a:lstStyle/>
          <a:p>
            <a:pPr algn="ctr">
              <a:lnSpc>
                <a:spcPct val="110000"/>
              </a:lnSpc>
            </a:pPr>
            <a:r>
              <a:rPr lang="en-US" sz="2000" b="1" dirty="0">
                <a:solidFill>
                  <a:schemeClr val="accent1"/>
                </a:solidFill>
              </a:rPr>
              <a:t>Ahmed </a:t>
            </a:r>
            <a:r>
              <a:rPr lang="en-US" sz="2000" b="1" dirty="0" err="1">
                <a:solidFill>
                  <a:schemeClr val="accent1"/>
                </a:solidFill>
              </a:rPr>
              <a:t>Ghazan</a:t>
            </a:r>
            <a:endParaRPr lang="en-US" sz="2000" b="1" dirty="0">
              <a:solidFill>
                <a:schemeClr val="accent1"/>
              </a:solidFill>
            </a:endParaRPr>
          </a:p>
        </p:txBody>
      </p:sp>
    </p:spTree>
    <p:extLst>
      <p:ext uri="{BB962C8B-B14F-4D97-AF65-F5344CB8AC3E}">
        <p14:creationId xmlns:p14="http://schemas.microsoft.com/office/powerpoint/2010/main" val="3892758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a:extLst>
              <a:ext uri="{FF2B5EF4-FFF2-40B4-BE49-F238E27FC236}">
                <a16:creationId xmlns:a16="http://schemas.microsoft.com/office/drawing/2014/main" id="{43F72418-3308-C5E0-D3E5-68089E76623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46" name="Picture 6">
            <a:extLst>
              <a:ext uri="{FF2B5EF4-FFF2-40B4-BE49-F238E27FC236}">
                <a16:creationId xmlns:a16="http://schemas.microsoft.com/office/drawing/2014/main" id="{6501B444-C5F5-2278-433B-E915A815AD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828" y="0"/>
            <a:ext cx="6569075" cy="645712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73D7CC2-292D-F3B2-85A7-905E66B037F9}"/>
              </a:ext>
            </a:extLst>
          </p:cNvPr>
          <p:cNvSpPr txBox="1"/>
          <p:nvPr/>
        </p:nvSpPr>
        <p:spPr>
          <a:xfrm>
            <a:off x="3200400" y="6457121"/>
            <a:ext cx="6092890" cy="400879"/>
          </a:xfrm>
          <a:prstGeom prst="rect">
            <a:avLst/>
          </a:prstGeom>
          <a:noFill/>
        </p:spPr>
        <p:txBody>
          <a:bodyPr wrap="square">
            <a:spAutoFit/>
          </a:bodyPr>
          <a:lstStyle/>
          <a:p>
            <a:pPr algn="ctr">
              <a:lnSpc>
                <a:spcPct val="110000"/>
              </a:lnSpc>
            </a:pPr>
            <a:r>
              <a:rPr lang="en-US" sz="2000" b="1" dirty="0">
                <a:solidFill>
                  <a:schemeClr val="accent1"/>
                </a:solidFill>
              </a:rPr>
              <a:t>Osman Ghazi</a:t>
            </a:r>
          </a:p>
        </p:txBody>
      </p:sp>
      <p:pic>
        <p:nvPicPr>
          <p:cNvPr id="10258" name="Picture 18">
            <a:extLst>
              <a:ext uri="{FF2B5EF4-FFF2-40B4-BE49-F238E27FC236}">
                <a16:creationId xmlns:a16="http://schemas.microsoft.com/office/drawing/2014/main" id="{E8C3FBA2-A9A8-CCE0-1BD2-824568FD5C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1407" y="0"/>
            <a:ext cx="4336136" cy="6457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275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undefined">
            <a:extLst>
              <a:ext uri="{FF2B5EF4-FFF2-40B4-BE49-F238E27FC236}">
                <a16:creationId xmlns:a16="http://schemas.microsoft.com/office/drawing/2014/main" id="{14AA8591-0D21-58E7-AE89-A85126EF4A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8943" y="99060"/>
            <a:ext cx="9514114" cy="6659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670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undefined">
            <a:extLst>
              <a:ext uri="{FF2B5EF4-FFF2-40B4-BE49-F238E27FC236}">
                <a16:creationId xmlns:a16="http://schemas.microsoft.com/office/drawing/2014/main" id="{907BD04B-2F43-947E-F5A8-4ECE5E6D02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1262" y="234506"/>
            <a:ext cx="9589476" cy="6388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152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631658" y="198958"/>
            <a:ext cx="11044988" cy="707886"/>
          </a:xfrm>
          <a:prstGeom prst="rect">
            <a:avLst/>
          </a:prstGeom>
          <a:noFill/>
        </p:spPr>
        <p:txBody>
          <a:bodyPr wrap="square">
            <a:spAutoFit/>
          </a:bodyPr>
          <a:lstStyle/>
          <a:p>
            <a:r>
              <a:rPr lang="en-US" sz="4000" dirty="0">
                <a:solidFill>
                  <a:schemeClr val="accent1"/>
                </a:solidFill>
              </a:rPr>
              <a:t>Battle of Bapheus (</a:t>
            </a:r>
            <a:r>
              <a:rPr lang="en-US" sz="4000" dirty="0" err="1">
                <a:solidFill>
                  <a:schemeClr val="accent1"/>
                </a:solidFill>
              </a:rPr>
              <a:t>Koyun</a:t>
            </a:r>
            <a:r>
              <a:rPr lang="en-US" sz="4000" dirty="0">
                <a:solidFill>
                  <a:schemeClr val="accent1"/>
                </a:solidFill>
              </a:rPr>
              <a:t> Hisar): 1302</a:t>
            </a:r>
          </a:p>
        </p:txBody>
      </p:sp>
      <p:sp>
        <p:nvSpPr>
          <p:cNvPr id="5" name="TextBox 4">
            <a:extLst>
              <a:ext uri="{FF2B5EF4-FFF2-40B4-BE49-F238E27FC236}">
                <a16:creationId xmlns:a16="http://schemas.microsoft.com/office/drawing/2014/main" id="{B0106225-1392-D13A-83E5-7E326EBEE678}"/>
              </a:ext>
            </a:extLst>
          </p:cNvPr>
          <p:cNvSpPr txBox="1"/>
          <p:nvPr/>
        </p:nvSpPr>
        <p:spPr>
          <a:xfrm>
            <a:off x="208384" y="1043352"/>
            <a:ext cx="11775232" cy="564545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b="1" dirty="0" err="1">
                <a:solidFill>
                  <a:schemeClr val="accent1"/>
                </a:solidFill>
              </a:rPr>
              <a:t>Iznik</a:t>
            </a:r>
            <a:r>
              <a:rPr lang="en-US" sz="2200" b="1" dirty="0">
                <a:solidFill>
                  <a:schemeClr val="accent1"/>
                </a:solidFill>
              </a:rPr>
              <a:t> (Nicaea) </a:t>
            </a:r>
            <a:r>
              <a:rPr lang="en-US" sz="2200" dirty="0">
                <a:solidFill>
                  <a:schemeClr val="accent1"/>
                </a:solidFill>
              </a:rPr>
              <a:t>was besieged following a series of initial incursions</a:t>
            </a:r>
          </a:p>
          <a:p>
            <a:pPr marL="285750" indent="-285750">
              <a:lnSpc>
                <a:spcPct val="110000"/>
              </a:lnSpc>
              <a:buFont typeface="Arial" panose="020B0604020202020204" pitchFamily="34" charset="0"/>
              <a:buChar char="•"/>
            </a:pPr>
            <a:r>
              <a:rPr lang="en-US" sz="2200" dirty="0">
                <a:solidFill>
                  <a:schemeClr val="accent1"/>
                </a:solidFill>
              </a:rPr>
              <a:t>This got the Byzantine Emperor </a:t>
            </a:r>
            <a:r>
              <a:rPr lang="en-US" sz="2200" dirty="0" err="1">
                <a:solidFill>
                  <a:schemeClr val="accent1"/>
                </a:solidFill>
              </a:rPr>
              <a:t>Andronikos</a:t>
            </a:r>
            <a:r>
              <a:rPr lang="en-US" sz="2200" dirty="0">
                <a:solidFill>
                  <a:schemeClr val="accent1"/>
                </a:solidFill>
              </a:rPr>
              <a:t> II </a:t>
            </a:r>
            <a:r>
              <a:rPr lang="en-US" sz="2200" dirty="0" err="1">
                <a:solidFill>
                  <a:schemeClr val="accent1"/>
                </a:solidFill>
              </a:rPr>
              <a:t>Palaiologos</a:t>
            </a:r>
            <a:r>
              <a:rPr lang="en-US" sz="2200" dirty="0">
                <a:solidFill>
                  <a:schemeClr val="accent1"/>
                </a:solidFill>
              </a:rPr>
              <a:t> to jump to action</a:t>
            </a:r>
          </a:p>
          <a:p>
            <a:pPr marL="285750" indent="-285750">
              <a:lnSpc>
                <a:spcPct val="110000"/>
              </a:lnSpc>
              <a:buFont typeface="Arial" panose="020B0604020202020204" pitchFamily="34" charset="0"/>
              <a:buChar char="•"/>
            </a:pPr>
            <a:r>
              <a:rPr lang="en-US" sz="2200" dirty="0">
                <a:solidFill>
                  <a:schemeClr val="accent1"/>
                </a:solidFill>
              </a:rPr>
              <a:t>He mobilized troops for a rescue mission; lords of Bursa, </a:t>
            </a:r>
            <a:r>
              <a:rPr lang="en-US" sz="2200" dirty="0" err="1">
                <a:solidFill>
                  <a:schemeClr val="accent1"/>
                </a:solidFill>
              </a:rPr>
              <a:t>Kestel</a:t>
            </a:r>
            <a:r>
              <a:rPr lang="en-US" sz="2200" dirty="0">
                <a:solidFill>
                  <a:schemeClr val="accent1"/>
                </a:solidFill>
              </a:rPr>
              <a:t> and </a:t>
            </a:r>
            <a:r>
              <a:rPr lang="en-US" sz="2200" dirty="0" err="1">
                <a:solidFill>
                  <a:schemeClr val="accent1"/>
                </a:solidFill>
              </a:rPr>
              <a:t>Orhanli</a:t>
            </a:r>
            <a:r>
              <a:rPr lang="en-US" sz="2200" dirty="0">
                <a:solidFill>
                  <a:schemeClr val="accent1"/>
                </a:solidFill>
              </a:rPr>
              <a:t> began attacking</a:t>
            </a:r>
          </a:p>
          <a:p>
            <a:pPr marL="285750" indent="-285750">
              <a:lnSpc>
                <a:spcPct val="110000"/>
              </a:lnSpc>
              <a:buFont typeface="Arial" panose="020B0604020202020204" pitchFamily="34" charset="0"/>
              <a:buChar char="•"/>
            </a:pPr>
            <a:r>
              <a:rPr lang="en-US" sz="2200" dirty="0">
                <a:solidFill>
                  <a:schemeClr val="accent1"/>
                </a:solidFill>
              </a:rPr>
              <a:t>The army that came from Constantinople under the command of Georgios </a:t>
            </a:r>
            <a:r>
              <a:rPr lang="en-US" sz="2200" dirty="0" err="1">
                <a:solidFill>
                  <a:schemeClr val="accent1"/>
                </a:solidFill>
              </a:rPr>
              <a:t>Mouzalon</a:t>
            </a:r>
            <a:r>
              <a:rPr lang="en-US" sz="2200" dirty="0">
                <a:solidFill>
                  <a:schemeClr val="accent1"/>
                </a:solidFill>
              </a:rPr>
              <a:t>, was composed of forces of the governors of the region and recently recruited Alan mercenaries; they were 2000 strong, mostly foot infantry</a:t>
            </a:r>
          </a:p>
          <a:p>
            <a:pPr marL="285750" indent="-285750">
              <a:lnSpc>
                <a:spcPct val="110000"/>
              </a:lnSpc>
              <a:buFont typeface="Arial" panose="020B0604020202020204" pitchFamily="34" charset="0"/>
              <a:buChar char="•"/>
            </a:pPr>
            <a:r>
              <a:rPr lang="en-US" sz="2200" dirty="0">
                <a:solidFill>
                  <a:schemeClr val="accent1"/>
                </a:solidFill>
              </a:rPr>
              <a:t>Osman first clashed at the </a:t>
            </a:r>
            <a:r>
              <a:rPr lang="en-US" sz="2200" b="1" dirty="0">
                <a:solidFill>
                  <a:srgbClr val="52291E"/>
                </a:solidFill>
                <a:hlinkClick r:id="rId3">
                  <a:extLst>
                    <a:ext uri="{A12FA001-AC4F-418D-AE19-62706E023703}">
                      <ahyp:hlinkClr xmlns:ahyp="http://schemas.microsoft.com/office/drawing/2018/hyperlinkcolor" val="tx"/>
                    </a:ext>
                  </a:extLst>
                </a:hlinkClick>
              </a:rPr>
              <a:t>Battle of Bapheus (</a:t>
            </a:r>
            <a:r>
              <a:rPr lang="en-US" sz="2200" b="1" dirty="0" err="1">
                <a:solidFill>
                  <a:srgbClr val="52291E"/>
                </a:solidFill>
                <a:hlinkClick r:id="rId3">
                  <a:extLst>
                    <a:ext uri="{A12FA001-AC4F-418D-AE19-62706E023703}">
                      <ahyp:hlinkClr xmlns:ahyp="http://schemas.microsoft.com/office/drawing/2018/hyperlinkcolor" val="tx"/>
                    </a:ext>
                  </a:extLst>
                </a:hlinkClick>
              </a:rPr>
              <a:t>Koyun</a:t>
            </a:r>
            <a:r>
              <a:rPr lang="en-US" sz="2200" b="1" dirty="0">
                <a:solidFill>
                  <a:schemeClr val="accent1"/>
                </a:solidFill>
                <a:hlinkClick r:id="rId3">
                  <a:extLst>
                    <a:ext uri="{A12FA001-AC4F-418D-AE19-62706E023703}">
                      <ahyp:hlinkClr xmlns:ahyp="http://schemas.microsoft.com/office/drawing/2018/hyperlinkcolor" val="tx"/>
                    </a:ext>
                  </a:extLst>
                </a:hlinkClick>
              </a:rPr>
              <a:t> Hisar) </a:t>
            </a:r>
            <a:r>
              <a:rPr lang="en-US" sz="2200" dirty="0">
                <a:solidFill>
                  <a:schemeClr val="accent1"/>
                </a:solidFill>
              </a:rPr>
              <a:t>before they could reach </a:t>
            </a:r>
            <a:r>
              <a:rPr lang="en-US" sz="2200" dirty="0" err="1">
                <a:solidFill>
                  <a:schemeClr val="accent1"/>
                </a:solidFill>
              </a:rPr>
              <a:t>Pylae</a:t>
            </a:r>
            <a:r>
              <a:rPr lang="en-US" sz="2200" dirty="0">
                <a:solidFill>
                  <a:schemeClr val="accent1"/>
                </a:solidFill>
              </a:rPr>
              <a:t> (Yalova) where the main battle took place</a:t>
            </a:r>
          </a:p>
          <a:p>
            <a:pPr marL="285750" indent="-285750">
              <a:lnSpc>
                <a:spcPct val="110000"/>
              </a:lnSpc>
              <a:buFont typeface="Arial" panose="020B0604020202020204" pitchFamily="34" charset="0"/>
              <a:buChar char="•"/>
            </a:pPr>
            <a:r>
              <a:rPr lang="en-US" sz="2200" dirty="0">
                <a:solidFill>
                  <a:schemeClr val="accent1"/>
                </a:solidFill>
              </a:rPr>
              <a:t>A night raid by Osman and the conflict between the Greek and Alan contingents played an important role in the </a:t>
            </a:r>
            <a:r>
              <a:rPr lang="en-US" sz="2200" b="1" dirty="0">
                <a:solidFill>
                  <a:schemeClr val="accent1"/>
                </a:solidFill>
              </a:rPr>
              <a:t>eventual victory on 27 July 1302</a:t>
            </a:r>
          </a:p>
          <a:p>
            <a:pPr marL="285750" indent="-285750">
              <a:lnSpc>
                <a:spcPct val="110000"/>
              </a:lnSpc>
              <a:buFont typeface="Arial" panose="020B0604020202020204" pitchFamily="34" charset="0"/>
              <a:buChar char="•"/>
            </a:pPr>
            <a:r>
              <a:rPr lang="en-US" sz="2200" dirty="0">
                <a:solidFill>
                  <a:schemeClr val="accent1"/>
                </a:solidFill>
              </a:rPr>
              <a:t>This date is also sometimes considered as the </a:t>
            </a:r>
            <a:r>
              <a:rPr lang="en-US" sz="2200" b="1" dirty="0">
                <a:solidFill>
                  <a:schemeClr val="accent1"/>
                </a:solidFill>
              </a:rPr>
              <a:t>date of foundation of the Ottoman Empire </a:t>
            </a:r>
          </a:p>
          <a:p>
            <a:pPr marL="285750" indent="-285750">
              <a:lnSpc>
                <a:spcPct val="110000"/>
              </a:lnSpc>
              <a:buFont typeface="Arial" panose="020B0604020202020204" pitchFamily="34" charset="0"/>
              <a:buChar char="•"/>
            </a:pPr>
            <a:r>
              <a:rPr lang="en-US" sz="2200" dirty="0">
                <a:solidFill>
                  <a:schemeClr val="accent1"/>
                </a:solidFill>
              </a:rPr>
              <a:t>This victory gave recognition and fame to Osman; and Byzantine Dominion in southern Marmara came under jeopardy</a:t>
            </a:r>
          </a:p>
          <a:p>
            <a:pPr marL="285750" indent="-285750">
              <a:lnSpc>
                <a:spcPct val="110000"/>
              </a:lnSpc>
              <a:buFont typeface="Arial" panose="020B0604020202020204" pitchFamily="34" charset="0"/>
              <a:buChar char="•"/>
            </a:pPr>
            <a:r>
              <a:rPr lang="en-US" sz="2200" dirty="0">
                <a:solidFill>
                  <a:schemeClr val="accent1"/>
                </a:solidFill>
              </a:rPr>
              <a:t>The siege of </a:t>
            </a:r>
            <a:r>
              <a:rPr lang="en-US" sz="2200" dirty="0" err="1">
                <a:solidFill>
                  <a:schemeClr val="accent1"/>
                </a:solidFill>
              </a:rPr>
              <a:t>Iznik</a:t>
            </a:r>
            <a:r>
              <a:rPr lang="en-US" sz="2200" dirty="0">
                <a:solidFill>
                  <a:schemeClr val="accent1"/>
                </a:solidFill>
              </a:rPr>
              <a:t> (Nicaea) continued, and Orhan Gazi would eventually collect the city in 1331.</a:t>
            </a:r>
          </a:p>
        </p:txBody>
      </p:sp>
    </p:spTree>
    <p:extLst>
      <p:ext uri="{BB962C8B-B14F-4D97-AF65-F5344CB8AC3E}">
        <p14:creationId xmlns:p14="http://schemas.microsoft.com/office/powerpoint/2010/main" val="29578851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91B759-BFFC-841B-3D52-3E9ADEA2C4CF}"/>
              </a:ext>
            </a:extLst>
          </p:cNvPr>
          <p:cNvPicPr>
            <a:picLocks noChangeAspect="1"/>
          </p:cNvPicPr>
          <p:nvPr/>
        </p:nvPicPr>
        <p:blipFill>
          <a:blip r:embed="rId2"/>
          <a:stretch>
            <a:fillRect/>
          </a:stretch>
        </p:blipFill>
        <p:spPr>
          <a:xfrm>
            <a:off x="0" y="1426493"/>
            <a:ext cx="12192000" cy="5431507"/>
          </a:xfrm>
          <a:prstGeom prst="rect">
            <a:avLst/>
          </a:prstGeom>
        </p:spPr>
      </p:pic>
      <p:sp>
        <p:nvSpPr>
          <p:cNvPr id="4" name="TextBox 3">
            <a:extLst>
              <a:ext uri="{FF2B5EF4-FFF2-40B4-BE49-F238E27FC236}">
                <a16:creationId xmlns:a16="http://schemas.microsoft.com/office/drawing/2014/main" id="{D3528357-9703-E8CC-C832-834E9B9AFAFD}"/>
              </a:ext>
            </a:extLst>
          </p:cNvPr>
          <p:cNvSpPr txBox="1"/>
          <p:nvPr/>
        </p:nvSpPr>
        <p:spPr>
          <a:xfrm>
            <a:off x="10517710" y="5944016"/>
            <a:ext cx="1490693" cy="369332"/>
          </a:xfrm>
          <a:prstGeom prst="rect">
            <a:avLst/>
          </a:prstGeom>
          <a:noFill/>
        </p:spPr>
        <p:txBody>
          <a:bodyPr wrap="square">
            <a:spAutoFit/>
          </a:bodyPr>
          <a:lstStyle/>
          <a:p>
            <a:pPr algn="ctr"/>
            <a:r>
              <a:rPr lang="en-US" b="1" dirty="0" err="1">
                <a:solidFill>
                  <a:schemeClr val="bg1"/>
                </a:solidFill>
              </a:rPr>
              <a:t>Belicik</a:t>
            </a:r>
            <a:endParaRPr lang="en-US" b="1" dirty="0">
              <a:solidFill>
                <a:schemeClr val="bg1"/>
              </a:solidFill>
            </a:endParaRPr>
          </a:p>
        </p:txBody>
      </p:sp>
      <p:sp>
        <p:nvSpPr>
          <p:cNvPr id="5" name="TextBox 4">
            <a:extLst>
              <a:ext uri="{FF2B5EF4-FFF2-40B4-BE49-F238E27FC236}">
                <a16:creationId xmlns:a16="http://schemas.microsoft.com/office/drawing/2014/main" id="{5FC1FA79-023E-3B3C-2228-D28B921017A6}"/>
              </a:ext>
            </a:extLst>
          </p:cNvPr>
          <p:cNvSpPr txBox="1"/>
          <p:nvPr/>
        </p:nvSpPr>
        <p:spPr>
          <a:xfrm>
            <a:off x="9700045" y="5030032"/>
            <a:ext cx="1490693" cy="369332"/>
          </a:xfrm>
          <a:prstGeom prst="rect">
            <a:avLst/>
          </a:prstGeom>
          <a:noFill/>
        </p:spPr>
        <p:txBody>
          <a:bodyPr wrap="square">
            <a:spAutoFit/>
          </a:bodyPr>
          <a:lstStyle/>
          <a:p>
            <a:pPr algn="ctr"/>
            <a:r>
              <a:rPr lang="en-US" b="1" dirty="0" err="1">
                <a:solidFill>
                  <a:schemeClr val="bg1"/>
                </a:solidFill>
              </a:rPr>
              <a:t>Kopruhisar</a:t>
            </a:r>
            <a:endParaRPr lang="en-US" b="1" dirty="0">
              <a:solidFill>
                <a:schemeClr val="bg1"/>
              </a:solidFill>
            </a:endParaRPr>
          </a:p>
        </p:txBody>
      </p:sp>
      <p:sp>
        <p:nvSpPr>
          <p:cNvPr id="6" name="TextBox 5">
            <a:extLst>
              <a:ext uri="{FF2B5EF4-FFF2-40B4-BE49-F238E27FC236}">
                <a16:creationId xmlns:a16="http://schemas.microsoft.com/office/drawing/2014/main" id="{AFA71946-65C1-09B5-D4B3-E7149A57CAC8}"/>
              </a:ext>
            </a:extLst>
          </p:cNvPr>
          <p:cNvSpPr txBox="1"/>
          <p:nvPr/>
        </p:nvSpPr>
        <p:spPr>
          <a:xfrm>
            <a:off x="8454996" y="5062175"/>
            <a:ext cx="1490693" cy="369332"/>
          </a:xfrm>
          <a:prstGeom prst="rect">
            <a:avLst/>
          </a:prstGeom>
          <a:noFill/>
        </p:spPr>
        <p:txBody>
          <a:bodyPr wrap="square">
            <a:spAutoFit/>
          </a:bodyPr>
          <a:lstStyle/>
          <a:p>
            <a:pPr algn="ctr"/>
            <a:r>
              <a:rPr lang="en-US" b="1" dirty="0" err="1">
                <a:solidFill>
                  <a:schemeClr val="bg1"/>
                </a:solidFill>
              </a:rPr>
              <a:t>Yenisehir</a:t>
            </a:r>
            <a:endParaRPr lang="en-US" b="1" dirty="0">
              <a:solidFill>
                <a:schemeClr val="bg1"/>
              </a:solidFill>
            </a:endParaRPr>
          </a:p>
        </p:txBody>
      </p:sp>
      <p:sp>
        <p:nvSpPr>
          <p:cNvPr id="7" name="TextBox 6">
            <a:extLst>
              <a:ext uri="{FF2B5EF4-FFF2-40B4-BE49-F238E27FC236}">
                <a16:creationId xmlns:a16="http://schemas.microsoft.com/office/drawing/2014/main" id="{64E5CA2D-4028-AF5C-82BA-0E0C4B7D4A48}"/>
              </a:ext>
            </a:extLst>
          </p:cNvPr>
          <p:cNvSpPr txBox="1"/>
          <p:nvPr/>
        </p:nvSpPr>
        <p:spPr>
          <a:xfrm>
            <a:off x="8454995" y="6232616"/>
            <a:ext cx="1490693" cy="369332"/>
          </a:xfrm>
          <a:prstGeom prst="rect">
            <a:avLst/>
          </a:prstGeom>
          <a:noFill/>
        </p:spPr>
        <p:txBody>
          <a:bodyPr wrap="square">
            <a:spAutoFit/>
          </a:bodyPr>
          <a:lstStyle/>
          <a:p>
            <a:pPr algn="ctr"/>
            <a:r>
              <a:rPr lang="en-US" b="1" dirty="0" err="1">
                <a:solidFill>
                  <a:schemeClr val="bg1"/>
                </a:solidFill>
              </a:rPr>
              <a:t>Kulucahisar</a:t>
            </a:r>
            <a:endParaRPr lang="en-US" b="1" dirty="0">
              <a:solidFill>
                <a:schemeClr val="bg1"/>
              </a:solidFill>
            </a:endParaRPr>
          </a:p>
        </p:txBody>
      </p:sp>
      <p:sp>
        <p:nvSpPr>
          <p:cNvPr id="8" name="TextBox 7">
            <a:extLst>
              <a:ext uri="{FF2B5EF4-FFF2-40B4-BE49-F238E27FC236}">
                <a16:creationId xmlns:a16="http://schemas.microsoft.com/office/drawing/2014/main" id="{635A1F32-E5C8-5FC8-C15D-3F73D7739CE9}"/>
              </a:ext>
            </a:extLst>
          </p:cNvPr>
          <p:cNvSpPr txBox="1"/>
          <p:nvPr/>
        </p:nvSpPr>
        <p:spPr>
          <a:xfrm>
            <a:off x="7423638" y="6175976"/>
            <a:ext cx="1490693" cy="369332"/>
          </a:xfrm>
          <a:prstGeom prst="rect">
            <a:avLst/>
          </a:prstGeom>
          <a:noFill/>
        </p:spPr>
        <p:txBody>
          <a:bodyPr wrap="square">
            <a:spAutoFit/>
          </a:bodyPr>
          <a:lstStyle/>
          <a:p>
            <a:pPr algn="ctr"/>
            <a:r>
              <a:rPr lang="en-US" b="1" dirty="0" err="1">
                <a:solidFill>
                  <a:schemeClr val="bg1"/>
                </a:solidFill>
              </a:rPr>
              <a:t>Inegol</a:t>
            </a:r>
            <a:endParaRPr lang="en-US" b="1" dirty="0">
              <a:solidFill>
                <a:schemeClr val="bg1"/>
              </a:solidFill>
            </a:endParaRPr>
          </a:p>
        </p:txBody>
      </p:sp>
      <p:sp>
        <p:nvSpPr>
          <p:cNvPr id="9" name="TextBox 8">
            <a:extLst>
              <a:ext uri="{FF2B5EF4-FFF2-40B4-BE49-F238E27FC236}">
                <a16:creationId xmlns:a16="http://schemas.microsoft.com/office/drawing/2014/main" id="{E8D73726-A2BA-5282-7500-4E737091F3FA}"/>
              </a:ext>
            </a:extLst>
          </p:cNvPr>
          <p:cNvSpPr txBox="1"/>
          <p:nvPr/>
        </p:nvSpPr>
        <p:spPr>
          <a:xfrm>
            <a:off x="7474857" y="4905829"/>
            <a:ext cx="1439473" cy="646331"/>
          </a:xfrm>
          <a:prstGeom prst="rect">
            <a:avLst/>
          </a:prstGeom>
          <a:noFill/>
        </p:spPr>
        <p:txBody>
          <a:bodyPr wrap="square">
            <a:spAutoFit/>
          </a:bodyPr>
          <a:lstStyle/>
          <a:p>
            <a:pPr algn="ctr"/>
            <a:r>
              <a:rPr lang="en-US" b="1" dirty="0">
                <a:solidFill>
                  <a:schemeClr val="bg1"/>
                </a:solidFill>
              </a:rPr>
              <a:t>Bapheus/ </a:t>
            </a:r>
            <a:r>
              <a:rPr lang="en-US" b="1" dirty="0" err="1">
                <a:solidFill>
                  <a:schemeClr val="bg1"/>
                </a:solidFill>
              </a:rPr>
              <a:t>Koyunhisar</a:t>
            </a:r>
            <a:endParaRPr lang="en-US" b="1" dirty="0">
              <a:solidFill>
                <a:schemeClr val="bg1"/>
              </a:solidFill>
            </a:endParaRPr>
          </a:p>
        </p:txBody>
      </p:sp>
      <p:sp>
        <p:nvSpPr>
          <p:cNvPr id="10" name="TextBox 9">
            <a:extLst>
              <a:ext uri="{FF2B5EF4-FFF2-40B4-BE49-F238E27FC236}">
                <a16:creationId xmlns:a16="http://schemas.microsoft.com/office/drawing/2014/main" id="{25311859-6CAC-2934-39F6-BDA6D17BCE95}"/>
              </a:ext>
            </a:extLst>
          </p:cNvPr>
          <p:cNvSpPr txBox="1"/>
          <p:nvPr/>
        </p:nvSpPr>
        <p:spPr>
          <a:xfrm>
            <a:off x="5350653" y="3772914"/>
            <a:ext cx="1490693" cy="369332"/>
          </a:xfrm>
          <a:prstGeom prst="rect">
            <a:avLst/>
          </a:prstGeom>
          <a:noFill/>
        </p:spPr>
        <p:txBody>
          <a:bodyPr wrap="square">
            <a:spAutoFit/>
          </a:bodyPr>
          <a:lstStyle/>
          <a:p>
            <a:pPr algn="ctr"/>
            <a:r>
              <a:rPr lang="en-US" b="1" dirty="0" err="1">
                <a:solidFill>
                  <a:schemeClr val="bg1"/>
                </a:solidFill>
              </a:rPr>
              <a:t>Gemlik</a:t>
            </a:r>
            <a:endParaRPr lang="en-US" b="1" dirty="0">
              <a:solidFill>
                <a:schemeClr val="bg1"/>
              </a:solidFill>
            </a:endParaRPr>
          </a:p>
        </p:txBody>
      </p:sp>
      <p:sp>
        <p:nvSpPr>
          <p:cNvPr id="11" name="TextBox 10">
            <a:extLst>
              <a:ext uri="{FF2B5EF4-FFF2-40B4-BE49-F238E27FC236}">
                <a16:creationId xmlns:a16="http://schemas.microsoft.com/office/drawing/2014/main" id="{ED05EC80-5EA8-C363-7E04-33823FC531D0}"/>
              </a:ext>
            </a:extLst>
          </p:cNvPr>
          <p:cNvSpPr txBox="1"/>
          <p:nvPr/>
        </p:nvSpPr>
        <p:spPr>
          <a:xfrm>
            <a:off x="9027017" y="4044257"/>
            <a:ext cx="1490693" cy="369332"/>
          </a:xfrm>
          <a:prstGeom prst="rect">
            <a:avLst/>
          </a:prstGeom>
          <a:noFill/>
        </p:spPr>
        <p:txBody>
          <a:bodyPr wrap="square">
            <a:spAutoFit/>
          </a:bodyPr>
          <a:lstStyle/>
          <a:p>
            <a:pPr algn="ctr"/>
            <a:r>
              <a:rPr lang="en-US" b="1" dirty="0">
                <a:solidFill>
                  <a:schemeClr val="bg1"/>
                </a:solidFill>
              </a:rPr>
              <a:t>Nicaea</a:t>
            </a:r>
          </a:p>
        </p:txBody>
      </p:sp>
      <p:sp>
        <p:nvSpPr>
          <p:cNvPr id="12" name="TextBox 11">
            <a:extLst>
              <a:ext uri="{FF2B5EF4-FFF2-40B4-BE49-F238E27FC236}">
                <a16:creationId xmlns:a16="http://schemas.microsoft.com/office/drawing/2014/main" id="{7615E58F-2064-AE5A-1341-170B84BED30B}"/>
              </a:ext>
            </a:extLst>
          </p:cNvPr>
          <p:cNvSpPr txBox="1"/>
          <p:nvPr/>
        </p:nvSpPr>
        <p:spPr>
          <a:xfrm>
            <a:off x="4316819" y="5431507"/>
            <a:ext cx="1687383" cy="369332"/>
          </a:xfrm>
          <a:prstGeom prst="rect">
            <a:avLst/>
          </a:prstGeom>
          <a:noFill/>
        </p:spPr>
        <p:txBody>
          <a:bodyPr wrap="square">
            <a:spAutoFit/>
          </a:bodyPr>
          <a:lstStyle/>
          <a:p>
            <a:pPr algn="ctr"/>
            <a:r>
              <a:rPr lang="en-US" b="1" dirty="0" err="1">
                <a:solidFill>
                  <a:schemeClr val="bg1"/>
                </a:solidFill>
              </a:rPr>
              <a:t>Prousa</a:t>
            </a:r>
            <a:r>
              <a:rPr lang="en-US" b="1" dirty="0">
                <a:solidFill>
                  <a:schemeClr val="bg1"/>
                </a:solidFill>
              </a:rPr>
              <a:t>/Bursa</a:t>
            </a:r>
          </a:p>
        </p:txBody>
      </p:sp>
      <p:sp>
        <p:nvSpPr>
          <p:cNvPr id="13" name="TextBox 12">
            <a:extLst>
              <a:ext uri="{FF2B5EF4-FFF2-40B4-BE49-F238E27FC236}">
                <a16:creationId xmlns:a16="http://schemas.microsoft.com/office/drawing/2014/main" id="{6C48B35F-2B85-EF1F-D86D-6BEB24C7A0A4}"/>
              </a:ext>
            </a:extLst>
          </p:cNvPr>
          <p:cNvSpPr txBox="1"/>
          <p:nvPr/>
        </p:nvSpPr>
        <p:spPr>
          <a:xfrm>
            <a:off x="5677028" y="5204482"/>
            <a:ext cx="1490693" cy="369332"/>
          </a:xfrm>
          <a:prstGeom prst="rect">
            <a:avLst/>
          </a:prstGeom>
          <a:noFill/>
        </p:spPr>
        <p:txBody>
          <a:bodyPr wrap="square">
            <a:spAutoFit/>
          </a:bodyPr>
          <a:lstStyle/>
          <a:p>
            <a:pPr algn="ctr"/>
            <a:r>
              <a:rPr lang="en-US" b="1" dirty="0" err="1">
                <a:solidFill>
                  <a:schemeClr val="bg1"/>
                </a:solidFill>
              </a:rPr>
              <a:t>Kestel</a:t>
            </a:r>
            <a:endParaRPr lang="en-US" b="1" dirty="0">
              <a:solidFill>
                <a:schemeClr val="bg1"/>
              </a:solidFill>
            </a:endParaRPr>
          </a:p>
        </p:txBody>
      </p:sp>
      <p:sp>
        <p:nvSpPr>
          <p:cNvPr id="14" name="TextBox 13">
            <a:extLst>
              <a:ext uri="{FF2B5EF4-FFF2-40B4-BE49-F238E27FC236}">
                <a16:creationId xmlns:a16="http://schemas.microsoft.com/office/drawing/2014/main" id="{D3912D9A-67C3-2828-E683-48308CDEEB0E}"/>
              </a:ext>
            </a:extLst>
          </p:cNvPr>
          <p:cNvSpPr txBox="1"/>
          <p:nvPr/>
        </p:nvSpPr>
        <p:spPr>
          <a:xfrm>
            <a:off x="255915" y="5010587"/>
            <a:ext cx="1490693" cy="369332"/>
          </a:xfrm>
          <a:prstGeom prst="rect">
            <a:avLst/>
          </a:prstGeom>
          <a:noFill/>
        </p:spPr>
        <p:txBody>
          <a:bodyPr wrap="square">
            <a:spAutoFit/>
          </a:bodyPr>
          <a:lstStyle/>
          <a:p>
            <a:pPr algn="ctr"/>
            <a:r>
              <a:rPr lang="en-US" b="1" dirty="0" err="1">
                <a:solidFill>
                  <a:schemeClr val="bg1"/>
                </a:solidFill>
              </a:rPr>
              <a:t>Ulubat</a:t>
            </a:r>
            <a:endParaRPr lang="en-US" b="1" dirty="0">
              <a:solidFill>
                <a:schemeClr val="bg1"/>
              </a:solidFill>
            </a:endParaRPr>
          </a:p>
        </p:txBody>
      </p:sp>
      <p:sp>
        <p:nvSpPr>
          <p:cNvPr id="15" name="TextBox 14">
            <a:extLst>
              <a:ext uri="{FF2B5EF4-FFF2-40B4-BE49-F238E27FC236}">
                <a16:creationId xmlns:a16="http://schemas.microsoft.com/office/drawing/2014/main" id="{787D76E1-BAC3-1BAF-10A1-62048C08DBF3}"/>
              </a:ext>
            </a:extLst>
          </p:cNvPr>
          <p:cNvSpPr txBox="1"/>
          <p:nvPr/>
        </p:nvSpPr>
        <p:spPr>
          <a:xfrm>
            <a:off x="3251765" y="5275161"/>
            <a:ext cx="1490693" cy="369332"/>
          </a:xfrm>
          <a:prstGeom prst="rect">
            <a:avLst/>
          </a:prstGeom>
          <a:noFill/>
        </p:spPr>
        <p:txBody>
          <a:bodyPr wrap="square">
            <a:spAutoFit/>
          </a:bodyPr>
          <a:lstStyle/>
          <a:p>
            <a:pPr algn="ctr"/>
            <a:r>
              <a:rPr lang="en-US" b="1" dirty="0">
                <a:solidFill>
                  <a:schemeClr val="bg1"/>
                </a:solidFill>
              </a:rPr>
              <a:t>Kite</a:t>
            </a:r>
          </a:p>
        </p:txBody>
      </p:sp>
      <p:sp>
        <p:nvSpPr>
          <p:cNvPr id="16" name="TextBox 15">
            <a:extLst>
              <a:ext uri="{FF2B5EF4-FFF2-40B4-BE49-F238E27FC236}">
                <a16:creationId xmlns:a16="http://schemas.microsoft.com/office/drawing/2014/main" id="{ABC1A125-17E6-6076-6E78-74C865D976D1}"/>
              </a:ext>
            </a:extLst>
          </p:cNvPr>
          <p:cNvSpPr txBox="1"/>
          <p:nvPr/>
        </p:nvSpPr>
        <p:spPr>
          <a:xfrm>
            <a:off x="6772488" y="5580998"/>
            <a:ext cx="1061269" cy="369332"/>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ctr"/>
            <a:r>
              <a:rPr lang="en-US" b="1" dirty="0" err="1">
                <a:solidFill>
                  <a:schemeClr val="bg1"/>
                </a:solidFill>
              </a:rPr>
              <a:t>Dimbos</a:t>
            </a:r>
            <a:endParaRPr lang="en-US" b="1" dirty="0">
              <a:solidFill>
                <a:schemeClr val="bg1"/>
              </a:solidFill>
            </a:endParaRPr>
          </a:p>
        </p:txBody>
      </p:sp>
      <p:sp>
        <p:nvSpPr>
          <p:cNvPr id="19" name="TextBox 18">
            <a:extLst>
              <a:ext uri="{FF2B5EF4-FFF2-40B4-BE49-F238E27FC236}">
                <a16:creationId xmlns:a16="http://schemas.microsoft.com/office/drawing/2014/main" id="{85B6D310-05E9-7A47-CA9A-A76A042CDB6F}"/>
              </a:ext>
            </a:extLst>
          </p:cNvPr>
          <p:cNvSpPr txBox="1"/>
          <p:nvPr/>
        </p:nvSpPr>
        <p:spPr>
          <a:xfrm>
            <a:off x="218068" y="112400"/>
            <a:ext cx="11044988" cy="769441"/>
          </a:xfrm>
          <a:prstGeom prst="rect">
            <a:avLst/>
          </a:prstGeom>
          <a:noFill/>
        </p:spPr>
        <p:txBody>
          <a:bodyPr wrap="square">
            <a:spAutoFit/>
          </a:bodyPr>
          <a:lstStyle/>
          <a:p>
            <a:r>
              <a:rPr lang="en-US" sz="4400" dirty="0">
                <a:solidFill>
                  <a:srgbClr val="52291E"/>
                </a:solidFill>
                <a:latin typeface="Berkshire Swash" panose="02000505000000020003" pitchFamily="2" charset="0"/>
              </a:rPr>
              <a:t>Battle of </a:t>
            </a:r>
            <a:r>
              <a:rPr lang="en-US" sz="4400" dirty="0" err="1">
                <a:solidFill>
                  <a:srgbClr val="52291E"/>
                </a:solidFill>
                <a:latin typeface="Berkshire Swash" panose="02000505000000020003" pitchFamily="2" charset="0"/>
              </a:rPr>
              <a:t>Dimbos</a:t>
            </a:r>
            <a:r>
              <a:rPr lang="en-US" sz="4400" dirty="0">
                <a:solidFill>
                  <a:srgbClr val="52291E"/>
                </a:solidFill>
                <a:latin typeface="Berkshire Swash" panose="02000505000000020003" pitchFamily="2" charset="0"/>
              </a:rPr>
              <a:t>: 1303</a:t>
            </a:r>
          </a:p>
        </p:txBody>
      </p:sp>
    </p:spTree>
    <p:extLst>
      <p:ext uri="{BB962C8B-B14F-4D97-AF65-F5344CB8AC3E}">
        <p14:creationId xmlns:p14="http://schemas.microsoft.com/office/powerpoint/2010/main" val="309264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407068" y="0"/>
            <a:ext cx="11044988" cy="707886"/>
          </a:xfrm>
          <a:prstGeom prst="rect">
            <a:avLst/>
          </a:prstGeom>
          <a:noFill/>
        </p:spPr>
        <p:txBody>
          <a:bodyPr wrap="square">
            <a:spAutoFit/>
          </a:bodyPr>
          <a:lstStyle/>
          <a:p>
            <a:r>
              <a:rPr lang="en-US" sz="4000" dirty="0">
                <a:solidFill>
                  <a:schemeClr val="accent1"/>
                </a:solidFill>
              </a:rPr>
              <a:t>En Route to Bursa</a:t>
            </a:r>
          </a:p>
        </p:txBody>
      </p:sp>
      <p:sp>
        <p:nvSpPr>
          <p:cNvPr id="5" name="TextBox 4">
            <a:extLst>
              <a:ext uri="{FF2B5EF4-FFF2-40B4-BE49-F238E27FC236}">
                <a16:creationId xmlns:a16="http://schemas.microsoft.com/office/drawing/2014/main" id="{B0106225-1392-D13A-83E5-7E326EBEE678}"/>
              </a:ext>
            </a:extLst>
          </p:cNvPr>
          <p:cNvSpPr txBox="1"/>
          <p:nvPr/>
        </p:nvSpPr>
        <p:spPr>
          <a:xfrm>
            <a:off x="37096" y="950481"/>
            <a:ext cx="11784932" cy="601786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b="1" dirty="0">
                <a:solidFill>
                  <a:schemeClr val="accent1"/>
                </a:solidFill>
              </a:rPr>
              <a:t>1303: </a:t>
            </a:r>
            <a:r>
              <a:rPr lang="en-US" sz="2200" b="1" dirty="0">
                <a:solidFill>
                  <a:schemeClr val="accent1"/>
                </a:solidFill>
                <a:hlinkClick r:id="rId3"/>
              </a:rPr>
              <a:t>Battle of </a:t>
            </a:r>
            <a:r>
              <a:rPr lang="en-US" sz="2200" b="1" dirty="0" err="1">
                <a:solidFill>
                  <a:schemeClr val="accent1"/>
                </a:solidFill>
                <a:hlinkClick r:id="rId3"/>
              </a:rPr>
              <a:t>Dimbos</a:t>
            </a:r>
            <a:endParaRPr lang="en-US" sz="2200" b="1" dirty="0">
              <a:solidFill>
                <a:schemeClr val="accent1"/>
              </a:solidFill>
            </a:endParaRPr>
          </a:p>
          <a:p>
            <a:pPr marL="742950" lvl="1" indent="-285750">
              <a:lnSpc>
                <a:spcPct val="110000"/>
              </a:lnSpc>
              <a:buFont typeface="Arial" panose="020B0604020202020204" pitchFamily="34" charset="0"/>
              <a:buChar char="•"/>
            </a:pPr>
            <a:r>
              <a:rPr lang="en-US" sz="2200" dirty="0">
                <a:solidFill>
                  <a:schemeClr val="accent1"/>
                </a:solidFill>
              </a:rPr>
              <a:t>Governors of the region (</a:t>
            </a:r>
            <a:r>
              <a:rPr lang="en-US" sz="2200" dirty="0" err="1">
                <a:solidFill>
                  <a:schemeClr val="accent1"/>
                </a:solidFill>
              </a:rPr>
              <a:t>Prousa</a:t>
            </a:r>
            <a:r>
              <a:rPr lang="en-US" sz="2200" dirty="0">
                <a:solidFill>
                  <a:schemeClr val="accent1"/>
                </a:solidFill>
              </a:rPr>
              <a:t>, </a:t>
            </a:r>
            <a:r>
              <a:rPr lang="en-US" sz="2200" dirty="0" err="1">
                <a:solidFill>
                  <a:schemeClr val="accent1"/>
                </a:solidFill>
              </a:rPr>
              <a:t>Kestel</a:t>
            </a:r>
            <a:r>
              <a:rPr lang="en-US" sz="2200" dirty="0">
                <a:solidFill>
                  <a:schemeClr val="accent1"/>
                </a:solidFill>
              </a:rPr>
              <a:t>, Kite, </a:t>
            </a:r>
            <a:r>
              <a:rPr lang="en-US" sz="2200" dirty="0" err="1">
                <a:solidFill>
                  <a:schemeClr val="accent1"/>
                </a:solidFill>
              </a:rPr>
              <a:t>Adranos</a:t>
            </a:r>
            <a:r>
              <a:rPr lang="en-US" sz="2200" dirty="0">
                <a:solidFill>
                  <a:schemeClr val="accent1"/>
                </a:solidFill>
              </a:rPr>
              <a:t>) united their forces, crossed the </a:t>
            </a:r>
            <a:r>
              <a:rPr lang="en-US" sz="2200" dirty="0" err="1">
                <a:solidFill>
                  <a:schemeClr val="accent1"/>
                </a:solidFill>
              </a:rPr>
              <a:t>Dimbos</a:t>
            </a:r>
            <a:r>
              <a:rPr lang="en-US" sz="2200" dirty="0">
                <a:solidFill>
                  <a:schemeClr val="accent1"/>
                </a:solidFill>
              </a:rPr>
              <a:t> Pass and marched on </a:t>
            </a:r>
            <a:r>
              <a:rPr lang="en-US" sz="2200" dirty="0" err="1">
                <a:solidFill>
                  <a:schemeClr val="accent1"/>
                </a:solidFill>
              </a:rPr>
              <a:t>Yenisehir</a:t>
            </a:r>
            <a:endParaRPr lang="en-US" sz="2200" dirty="0">
              <a:solidFill>
                <a:schemeClr val="accent1"/>
              </a:solidFill>
            </a:endParaRPr>
          </a:p>
          <a:p>
            <a:pPr marL="742950" lvl="1" indent="-285750">
              <a:lnSpc>
                <a:spcPct val="110000"/>
              </a:lnSpc>
              <a:buFont typeface="Arial" panose="020B0604020202020204" pitchFamily="34" charset="0"/>
              <a:buChar char="•"/>
            </a:pPr>
            <a:r>
              <a:rPr lang="en-US" sz="2200" b="1" dirty="0">
                <a:solidFill>
                  <a:schemeClr val="accent1"/>
                </a:solidFill>
              </a:rPr>
              <a:t>Osman won the </a:t>
            </a:r>
            <a:r>
              <a:rPr lang="en-US" sz="2200" b="1" dirty="0">
                <a:solidFill>
                  <a:srgbClr val="52291E"/>
                </a:solidFill>
                <a:hlinkClick r:id="rId3">
                  <a:extLst>
                    <a:ext uri="{A12FA001-AC4F-418D-AE19-62706E023703}">
                      <ahyp:hlinkClr xmlns:ahyp="http://schemas.microsoft.com/office/drawing/2018/hyperlinkcolor" val="tx"/>
                    </a:ext>
                  </a:extLst>
                </a:hlinkClick>
              </a:rPr>
              <a:t>Battle of </a:t>
            </a:r>
            <a:r>
              <a:rPr lang="en-US" sz="2200" b="1" dirty="0" err="1">
                <a:solidFill>
                  <a:schemeClr val="accent1"/>
                </a:solidFill>
                <a:hlinkClick r:id="rId3">
                  <a:extLst>
                    <a:ext uri="{A12FA001-AC4F-418D-AE19-62706E023703}">
                      <ahyp:hlinkClr xmlns:ahyp="http://schemas.microsoft.com/office/drawing/2018/hyperlinkcolor" val="tx"/>
                    </a:ext>
                  </a:extLst>
                </a:hlinkClick>
              </a:rPr>
              <a:t>Dimbos</a:t>
            </a:r>
            <a:endParaRPr lang="en-US" sz="2200" b="1" dirty="0">
              <a:solidFill>
                <a:schemeClr val="accent1"/>
              </a:solidFill>
            </a:endParaRPr>
          </a:p>
          <a:p>
            <a:pPr marL="742950" lvl="1" indent="-285750">
              <a:lnSpc>
                <a:spcPct val="110000"/>
              </a:lnSpc>
              <a:buFont typeface="Arial" panose="020B0604020202020204" pitchFamily="34" charset="0"/>
              <a:buChar char="•"/>
            </a:pPr>
            <a:r>
              <a:rPr lang="en-US" sz="2200" b="1" dirty="0">
                <a:solidFill>
                  <a:schemeClr val="accent1"/>
                </a:solidFill>
              </a:rPr>
              <a:t>This opened the Bursa Plain and </a:t>
            </a:r>
            <a:r>
              <a:rPr lang="en-US" sz="2200" b="1" dirty="0" err="1">
                <a:solidFill>
                  <a:schemeClr val="accent1"/>
                </a:solidFill>
              </a:rPr>
              <a:t>Mysia</a:t>
            </a:r>
            <a:r>
              <a:rPr lang="en-US" sz="2200" b="1" dirty="0">
                <a:solidFill>
                  <a:schemeClr val="accent1"/>
                </a:solidFill>
              </a:rPr>
              <a:t> </a:t>
            </a:r>
            <a:r>
              <a:rPr lang="en-US" sz="2200" b="1" dirty="0" err="1">
                <a:solidFill>
                  <a:schemeClr val="accent1"/>
                </a:solidFill>
              </a:rPr>
              <a:t>Olypos</a:t>
            </a:r>
            <a:r>
              <a:rPr lang="en-US" sz="2200" b="1" dirty="0">
                <a:solidFill>
                  <a:schemeClr val="accent1"/>
                </a:solidFill>
              </a:rPr>
              <a:t> (</a:t>
            </a:r>
            <a:r>
              <a:rPr lang="en-US" sz="2200" b="1" dirty="0" err="1">
                <a:solidFill>
                  <a:schemeClr val="accent1"/>
                </a:solidFill>
              </a:rPr>
              <a:t>Uludag</a:t>
            </a:r>
            <a:r>
              <a:rPr lang="en-US" sz="2200" b="1" dirty="0">
                <a:solidFill>
                  <a:schemeClr val="accent1"/>
                </a:solidFill>
              </a:rPr>
              <a:t>) all the way to </a:t>
            </a:r>
            <a:r>
              <a:rPr lang="en-US" sz="2200" b="1" dirty="0" err="1">
                <a:solidFill>
                  <a:schemeClr val="accent1"/>
                </a:solidFill>
              </a:rPr>
              <a:t>Lopadion</a:t>
            </a:r>
            <a:r>
              <a:rPr lang="en-US" sz="2200" b="1" dirty="0">
                <a:solidFill>
                  <a:schemeClr val="accent1"/>
                </a:solidFill>
              </a:rPr>
              <a:t> (</a:t>
            </a:r>
            <a:r>
              <a:rPr lang="en-US" sz="2200" b="1" dirty="0" err="1">
                <a:solidFill>
                  <a:schemeClr val="accent1"/>
                </a:solidFill>
              </a:rPr>
              <a:t>Ulubad</a:t>
            </a:r>
            <a:r>
              <a:rPr lang="en-US" sz="2200" b="1" dirty="0">
                <a:solidFill>
                  <a:schemeClr val="accent1"/>
                </a:solidFill>
              </a:rPr>
              <a:t>)</a:t>
            </a:r>
            <a:r>
              <a:rPr lang="en-US" sz="2200" dirty="0">
                <a:solidFill>
                  <a:schemeClr val="accent1"/>
                </a:solidFill>
              </a:rPr>
              <a:t> to Turkmen settlement</a:t>
            </a:r>
          </a:p>
          <a:p>
            <a:pPr marL="285750" indent="-285750">
              <a:lnSpc>
                <a:spcPct val="110000"/>
              </a:lnSpc>
              <a:buFont typeface="Arial" panose="020B0604020202020204" pitchFamily="34" charset="0"/>
              <a:buChar char="•"/>
            </a:pPr>
            <a:r>
              <a:rPr lang="en-US" sz="2200" b="1" dirty="0">
                <a:solidFill>
                  <a:schemeClr val="accent1"/>
                </a:solidFill>
              </a:rPr>
              <a:t>1304: </a:t>
            </a:r>
            <a:r>
              <a:rPr lang="en-US" sz="2200" b="1" dirty="0" err="1">
                <a:solidFill>
                  <a:schemeClr val="accent1"/>
                </a:solidFill>
              </a:rPr>
              <a:t>Sankarya</a:t>
            </a:r>
            <a:r>
              <a:rPr lang="en-US" sz="2200" b="1" dirty="0">
                <a:solidFill>
                  <a:schemeClr val="accent1"/>
                </a:solidFill>
              </a:rPr>
              <a:t> Campaign</a:t>
            </a:r>
          </a:p>
          <a:p>
            <a:pPr marL="742950" lvl="1" indent="-285750">
              <a:lnSpc>
                <a:spcPct val="110000"/>
              </a:lnSpc>
              <a:buFont typeface="Arial" panose="020B0604020202020204" pitchFamily="34" charset="0"/>
              <a:buChar char="•"/>
            </a:pPr>
            <a:r>
              <a:rPr lang="en-US" sz="2200" dirty="0">
                <a:solidFill>
                  <a:schemeClr val="accent1"/>
                </a:solidFill>
              </a:rPr>
              <a:t>Osman organized a campaign against the Byzantine fortress along the </a:t>
            </a:r>
            <a:r>
              <a:rPr lang="en-US" sz="2200" dirty="0" err="1">
                <a:solidFill>
                  <a:schemeClr val="accent1"/>
                </a:solidFill>
              </a:rPr>
              <a:t>Sankarya</a:t>
            </a:r>
            <a:r>
              <a:rPr lang="en-US" sz="2200" dirty="0">
                <a:solidFill>
                  <a:schemeClr val="accent1"/>
                </a:solidFill>
              </a:rPr>
              <a:t> River</a:t>
            </a:r>
          </a:p>
          <a:p>
            <a:pPr marL="742950" lvl="1" indent="-285750">
              <a:lnSpc>
                <a:spcPct val="110000"/>
              </a:lnSpc>
              <a:buFont typeface="Arial" panose="020B0604020202020204" pitchFamily="34" charset="0"/>
              <a:buChar char="•"/>
            </a:pPr>
            <a:r>
              <a:rPr lang="en-US" sz="2200" dirty="0" err="1">
                <a:solidFill>
                  <a:schemeClr val="accent1"/>
                </a:solidFill>
              </a:rPr>
              <a:t>Harmankaya’s</a:t>
            </a:r>
            <a:r>
              <a:rPr lang="en-US" sz="2200" dirty="0">
                <a:solidFill>
                  <a:schemeClr val="accent1"/>
                </a:solidFill>
              </a:rPr>
              <a:t> </a:t>
            </a:r>
            <a:r>
              <a:rPr lang="en-US" sz="2200" b="1" dirty="0">
                <a:solidFill>
                  <a:schemeClr val="accent1"/>
                </a:solidFill>
              </a:rPr>
              <a:t>Michael </a:t>
            </a:r>
            <a:r>
              <a:rPr lang="en-US" sz="2200" b="1" dirty="0" err="1">
                <a:solidFill>
                  <a:schemeClr val="accent1"/>
                </a:solidFill>
              </a:rPr>
              <a:t>Kosses</a:t>
            </a:r>
            <a:r>
              <a:rPr lang="en-US" sz="2200" b="1" dirty="0">
                <a:solidFill>
                  <a:schemeClr val="accent1"/>
                </a:solidFill>
              </a:rPr>
              <a:t> converted to Islam in 1313</a:t>
            </a:r>
            <a:r>
              <a:rPr lang="en-US" sz="2200" dirty="0">
                <a:solidFill>
                  <a:schemeClr val="accent1"/>
                </a:solidFill>
              </a:rPr>
              <a:t>, his name becoming </a:t>
            </a:r>
            <a:r>
              <a:rPr lang="en-US" sz="2200" dirty="0" err="1">
                <a:solidFill>
                  <a:schemeClr val="accent1"/>
                </a:solidFill>
              </a:rPr>
              <a:t>Kose</a:t>
            </a:r>
            <a:r>
              <a:rPr lang="en-US" sz="2200" dirty="0">
                <a:solidFill>
                  <a:schemeClr val="accent1"/>
                </a:solidFill>
              </a:rPr>
              <a:t> </a:t>
            </a:r>
            <a:r>
              <a:rPr lang="en-US" sz="2200" dirty="0" err="1">
                <a:solidFill>
                  <a:schemeClr val="accent1"/>
                </a:solidFill>
              </a:rPr>
              <a:t>Mihal</a:t>
            </a:r>
            <a:r>
              <a:rPr lang="en-US" sz="2200" dirty="0">
                <a:solidFill>
                  <a:schemeClr val="accent1"/>
                </a:solidFill>
              </a:rPr>
              <a:t>; </a:t>
            </a:r>
            <a:r>
              <a:rPr lang="en-US" sz="2200" dirty="0" err="1">
                <a:solidFill>
                  <a:schemeClr val="accent1"/>
                </a:solidFill>
              </a:rPr>
              <a:t>Makacah</a:t>
            </a:r>
            <a:r>
              <a:rPr lang="en-US" sz="2200" dirty="0">
                <a:solidFill>
                  <a:schemeClr val="accent1"/>
                </a:solidFill>
              </a:rPr>
              <a:t> </a:t>
            </a:r>
            <a:r>
              <a:rPr lang="en-US" sz="2200" dirty="0" err="1">
                <a:solidFill>
                  <a:schemeClr val="accent1"/>
                </a:solidFill>
              </a:rPr>
              <a:t>Ahisar</a:t>
            </a:r>
            <a:r>
              <a:rPr lang="en-US" sz="2200" dirty="0">
                <a:solidFill>
                  <a:schemeClr val="accent1"/>
                </a:solidFill>
              </a:rPr>
              <a:t>, </a:t>
            </a:r>
            <a:r>
              <a:rPr lang="en-US" sz="2200" dirty="0" err="1">
                <a:solidFill>
                  <a:schemeClr val="accent1"/>
                </a:solidFill>
              </a:rPr>
              <a:t>Golpazari</a:t>
            </a:r>
            <a:r>
              <a:rPr lang="en-US" sz="2200" dirty="0">
                <a:solidFill>
                  <a:schemeClr val="accent1"/>
                </a:solidFill>
              </a:rPr>
              <a:t> were annexed to Ottoman territories</a:t>
            </a:r>
          </a:p>
          <a:p>
            <a:pPr marL="742950" lvl="1" indent="-285750">
              <a:lnSpc>
                <a:spcPct val="110000"/>
              </a:lnSpc>
              <a:buFont typeface="Arial" panose="020B0604020202020204" pitchFamily="34" charset="0"/>
              <a:buChar char="•"/>
            </a:pPr>
            <a:r>
              <a:rPr lang="en-US" sz="2200" dirty="0" err="1">
                <a:solidFill>
                  <a:schemeClr val="accent1"/>
                </a:solidFill>
              </a:rPr>
              <a:t>Koubouklia</a:t>
            </a:r>
            <a:r>
              <a:rPr lang="en-US" sz="2200" dirty="0">
                <a:solidFill>
                  <a:schemeClr val="accent1"/>
                </a:solidFill>
              </a:rPr>
              <a:t> Fortress (</a:t>
            </a:r>
            <a:r>
              <a:rPr lang="en-US" sz="2200" dirty="0" err="1">
                <a:solidFill>
                  <a:schemeClr val="accent1"/>
                </a:solidFill>
              </a:rPr>
              <a:t>Leblebuci</a:t>
            </a:r>
            <a:r>
              <a:rPr lang="en-US" sz="2200" dirty="0">
                <a:solidFill>
                  <a:schemeClr val="accent1"/>
                </a:solidFill>
              </a:rPr>
              <a:t> </a:t>
            </a:r>
            <a:r>
              <a:rPr lang="en-US" sz="2200" dirty="0" err="1">
                <a:solidFill>
                  <a:schemeClr val="accent1"/>
                </a:solidFill>
              </a:rPr>
              <a:t>Hisari</a:t>
            </a:r>
            <a:r>
              <a:rPr lang="en-US" sz="2200" dirty="0">
                <a:solidFill>
                  <a:schemeClr val="accent1"/>
                </a:solidFill>
              </a:rPr>
              <a:t>), </a:t>
            </a:r>
            <a:r>
              <a:rPr lang="en-US" sz="2200" dirty="0" err="1">
                <a:solidFill>
                  <a:schemeClr val="accent1"/>
                </a:solidFill>
              </a:rPr>
              <a:t>Cadirlu</a:t>
            </a:r>
            <a:r>
              <a:rPr lang="en-US" sz="2200" dirty="0">
                <a:solidFill>
                  <a:schemeClr val="accent1"/>
                </a:solidFill>
              </a:rPr>
              <a:t>, </a:t>
            </a:r>
            <a:r>
              <a:rPr lang="en-US" sz="2200" dirty="0" err="1">
                <a:solidFill>
                  <a:schemeClr val="accent1"/>
                </a:solidFill>
              </a:rPr>
              <a:t>Leukai</a:t>
            </a:r>
            <a:r>
              <a:rPr lang="en-US" sz="2200" dirty="0">
                <a:solidFill>
                  <a:schemeClr val="accent1"/>
                </a:solidFill>
              </a:rPr>
              <a:t> (</a:t>
            </a:r>
            <a:r>
              <a:rPr lang="en-US" sz="2200" dirty="0" err="1">
                <a:solidFill>
                  <a:schemeClr val="accent1"/>
                </a:solidFill>
              </a:rPr>
              <a:t>Osmaneli</a:t>
            </a:r>
            <a:r>
              <a:rPr lang="en-US" sz="2200" dirty="0">
                <a:solidFill>
                  <a:schemeClr val="accent1"/>
                </a:solidFill>
              </a:rPr>
              <a:t>) and </a:t>
            </a:r>
            <a:r>
              <a:rPr lang="en-US" sz="2200" dirty="0" err="1">
                <a:solidFill>
                  <a:schemeClr val="accent1"/>
                </a:solidFill>
              </a:rPr>
              <a:t>Mekece</a:t>
            </a:r>
            <a:r>
              <a:rPr lang="en-US" sz="2200" dirty="0">
                <a:solidFill>
                  <a:schemeClr val="accent1"/>
                </a:solidFill>
              </a:rPr>
              <a:t> submitted</a:t>
            </a:r>
          </a:p>
          <a:p>
            <a:pPr marL="742950" lvl="1" indent="-285750">
              <a:lnSpc>
                <a:spcPct val="110000"/>
              </a:lnSpc>
              <a:buFont typeface="Arial" panose="020B0604020202020204" pitchFamily="34" charset="0"/>
              <a:buChar char="•"/>
            </a:pPr>
            <a:r>
              <a:rPr lang="en-US" sz="2200" dirty="0">
                <a:solidFill>
                  <a:schemeClr val="accent1"/>
                </a:solidFill>
              </a:rPr>
              <a:t>This was followed by conquests at </a:t>
            </a:r>
            <a:r>
              <a:rPr lang="en-US" sz="2200" dirty="0" err="1">
                <a:solidFill>
                  <a:schemeClr val="accent1"/>
                </a:solidFill>
              </a:rPr>
              <a:t>Kabakia</a:t>
            </a:r>
            <a:r>
              <a:rPr lang="en-US" sz="2200" dirty="0">
                <a:solidFill>
                  <a:schemeClr val="accent1"/>
                </a:solidFill>
              </a:rPr>
              <a:t> (</a:t>
            </a:r>
            <a:r>
              <a:rPr lang="en-US" sz="2200" dirty="0" err="1">
                <a:solidFill>
                  <a:schemeClr val="accent1"/>
                </a:solidFill>
              </a:rPr>
              <a:t>Geyve</a:t>
            </a:r>
            <a:r>
              <a:rPr lang="en-US" sz="2200" dirty="0">
                <a:solidFill>
                  <a:schemeClr val="accent1"/>
                </a:solidFill>
              </a:rPr>
              <a:t>) and </a:t>
            </a:r>
            <a:r>
              <a:rPr lang="en-US" sz="2200" dirty="0" err="1">
                <a:solidFill>
                  <a:schemeClr val="accent1"/>
                </a:solidFill>
              </a:rPr>
              <a:t>Pinari</a:t>
            </a:r>
            <a:endParaRPr lang="en-US" sz="2200" dirty="0">
              <a:solidFill>
                <a:schemeClr val="accent1"/>
              </a:solidFill>
            </a:endParaRPr>
          </a:p>
          <a:p>
            <a:pPr marL="742950" lvl="1" indent="-285750">
              <a:lnSpc>
                <a:spcPct val="110000"/>
              </a:lnSpc>
              <a:buFont typeface="Arial" panose="020B0604020202020204" pitchFamily="34" charset="0"/>
              <a:buChar char="•"/>
            </a:pPr>
            <a:r>
              <a:rPr lang="en-US" sz="2200" dirty="0">
                <a:solidFill>
                  <a:schemeClr val="accent1"/>
                </a:solidFill>
              </a:rPr>
              <a:t>While he was away, the Mongol </a:t>
            </a:r>
            <a:r>
              <a:rPr lang="en-US" sz="2200" dirty="0" err="1">
                <a:solidFill>
                  <a:schemeClr val="accent1"/>
                </a:solidFill>
              </a:rPr>
              <a:t>Ilkhanids</a:t>
            </a:r>
            <a:r>
              <a:rPr lang="en-US" sz="2200" dirty="0">
                <a:solidFill>
                  <a:schemeClr val="accent1"/>
                </a:solidFill>
              </a:rPr>
              <a:t> had plundered </a:t>
            </a:r>
            <a:r>
              <a:rPr lang="en-US" sz="2200" dirty="0" err="1">
                <a:solidFill>
                  <a:schemeClr val="accent1"/>
                </a:solidFill>
              </a:rPr>
              <a:t>Karaca</a:t>
            </a:r>
            <a:r>
              <a:rPr lang="en-US" sz="2200" dirty="0">
                <a:solidFill>
                  <a:schemeClr val="accent1"/>
                </a:solidFill>
              </a:rPr>
              <a:t> Hisar, so Osman stayed back</a:t>
            </a:r>
          </a:p>
          <a:p>
            <a:pPr marL="742950" lvl="1" indent="-285750">
              <a:lnSpc>
                <a:spcPct val="110000"/>
              </a:lnSpc>
              <a:buFont typeface="Arial" panose="020B0604020202020204" pitchFamily="34" charset="0"/>
              <a:buChar char="•"/>
            </a:pPr>
            <a:r>
              <a:rPr lang="en-US" sz="2200" b="1" dirty="0">
                <a:solidFill>
                  <a:schemeClr val="accent1"/>
                </a:solidFill>
              </a:rPr>
              <a:t>He sent his son Orhan</a:t>
            </a:r>
            <a:r>
              <a:rPr lang="en-US" sz="2200" dirty="0">
                <a:solidFill>
                  <a:schemeClr val="accent1"/>
                </a:solidFill>
              </a:rPr>
              <a:t>, </a:t>
            </a:r>
            <a:r>
              <a:rPr lang="en-US" sz="2200" dirty="0" err="1">
                <a:solidFill>
                  <a:schemeClr val="accent1"/>
                </a:solidFill>
              </a:rPr>
              <a:t>alongwith</a:t>
            </a:r>
            <a:r>
              <a:rPr lang="en-US" sz="2200" dirty="0">
                <a:solidFill>
                  <a:schemeClr val="accent1"/>
                </a:solidFill>
              </a:rPr>
              <a:t> </a:t>
            </a:r>
            <a:r>
              <a:rPr lang="en-US" sz="2200" dirty="0" err="1">
                <a:solidFill>
                  <a:schemeClr val="accent1"/>
                </a:solidFill>
              </a:rPr>
              <a:t>Kose</a:t>
            </a:r>
            <a:r>
              <a:rPr lang="en-US" sz="2200" dirty="0">
                <a:solidFill>
                  <a:schemeClr val="accent1"/>
                </a:solidFill>
              </a:rPr>
              <a:t> </a:t>
            </a:r>
            <a:r>
              <a:rPr lang="en-US" sz="2200" dirty="0" err="1">
                <a:solidFill>
                  <a:schemeClr val="accent1"/>
                </a:solidFill>
              </a:rPr>
              <a:t>Mihal</a:t>
            </a:r>
            <a:r>
              <a:rPr lang="en-US" sz="2200" dirty="0">
                <a:solidFill>
                  <a:schemeClr val="accent1"/>
                </a:solidFill>
              </a:rPr>
              <a:t>, </a:t>
            </a:r>
            <a:r>
              <a:rPr lang="en-US" sz="2200" dirty="0" err="1">
                <a:solidFill>
                  <a:schemeClr val="accent1"/>
                </a:solidFill>
              </a:rPr>
              <a:t>Akca</a:t>
            </a:r>
            <a:r>
              <a:rPr lang="en-US" sz="2200" dirty="0">
                <a:solidFill>
                  <a:schemeClr val="accent1"/>
                </a:solidFill>
              </a:rPr>
              <a:t> </a:t>
            </a:r>
            <a:r>
              <a:rPr lang="en-US" sz="2200" dirty="0" err="1">
                <a:solidFill>
                  <a:schemeClr val="accent1"/>
                </a:solidFill>
              </a:rPr>
              <a:t>Koca</a:t>
            </a:r>
            <a:r>
              <a:rPr lang="en-US" sz="2200" dirty="0">
                <a:solidFill>
                  <a:schemeClr val="accent1"/>
                </a:solidFill>
              </a:rPr>
              <a:t>, </a:t>
            </a:r>
            <a:r>
              <a:rPr lang="en-US" sz="2200" dirty="0" err="1">
                <a:solidFill>
                  <a:schemeClr val="accent1"/>
                </a:solidFill>
              </a:rPr>
              <a:t>Konur</a:t>
            </a:r>
            <a:r>
              <a:rPr lang="en-US" sz="2200" dirty="0">
                <a:solidFill>
                  <a:schemeClr val="accent1"/>
                </a:solidFill>
              </a:rPr>
              <a:t> Alp, Abdurrahman Gazi to continue the conquests</a:t>
            </a:r>
          </a:p>
        </p:txBody>
      </p:sp>
    </p:spTree>
    <p:extLst>
      <p:ext uri="{BB962C8B-B14F-4D97-AF65-F5344CB8AC3E}">
        <p14:creationId xmlns:p14="http://schemas.microsoft.com/office/powerpoint/2010/main" val="6009061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undefined">
            <a:extLst>
              <a:ext uri="{FF2B5EF4-FFF2-40B4-BE49-F238E27FC236}">
                <a16:creationId xmlns:a16="http://schemas.microsoft.com/office/drawing/2014/main" id="{8BDCFFD9-55F3-5E2B-AD83-674B76058A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9841" y="228600"/>
            <a:ext cx="8052318" cy="603923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80EFAA7-F6C4-9892-A998-5744B09A8EA5}"/>
              </a:ext>
            </a:extLst>
          </p:cNvPr>
          <p:cNvSpPr txBox="1"/>
          <p:nvPr/>
        </p:nvSpPr>
        <p:spPr>
          <a:xfrm>
            <a:off x="2262674" y="6444734"/>
            <a:ext cx="9102012" cy="369332"/>
          </a:xfrm>
          <a:prstGeom prst="rect">
            <a:avLst/>
          </a:prstGeom>
          <a:noFill/>
        </p:spPr>
        <p:txBody>
          <a:bodyPr wrap="square">
            <a:spAutoFit/>
          </a:bodyPr>
          <a:lstStyle/>
          <a:p>
            <a:r>
              <a:rPr lang="en-US" b="0" i="0" dirty="0">
                <a:solidFill>
                  <a:schemeClr val="accent1"/>
                </a:solidFill>
                <a:effectLst/>
                <a:latin typeface="Arial" panose="020B0604020202020204" pitchFamily="34" charset="0"/>
              </a:rPr>
              <a:t>Gate of Bursa's Byzantine castle, which witnessed the long Ottoman siege</a:t>
            </a:r>
            <a:endParaRPr lang="en-US" dirty="0">
              <a:solidFill>
                <a:schemeClr val="accent1"/>
              </a:solidFill>
            </a:endParaRPr>
          </a:p>
        </p:txBody>
      </p:sp>
    </p:spTree>
    <p:extLst>
      <p:ext uri="{BB962C8B-B14F-4D97-AF65-F5344CB8AC3E}">
        <p14:creationId xmlns:p14="http://schemas.microsoft.com/office/powerpoint/2010/main" val="23524755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476A39-F45A-7F93-F941-177D43F862C6}"/>
              </a:ext>
            </a:extLst>
          </p:cNvPr>
          <p:cNvPicPr>
            <a:picLocks noChangeAspect="1"/>
          </p:cNvPicPr>
          <p:nvPr/>
        </p:nvPicPr>
        <p:blipFill rotWithShape="1">
          <a:blip r:embed="rId2"/>
          <a:srcRect l="17617"/>
          <a:stretch/>
        </p:blipFill>
        <p:spPr>
          <a:xfrm>
            <a:off x="4903" y="1911704"/>
            <a:ext cx="12187097" cy="4946296"/>
          </a:xfrm>
          <a:prstGeom prst="rect">
            <a:avLst/>
          </a:prstGeom>
        </p:spPr>
      </p:pic>
      <p:sp>
        <p:nvSpPr>
          <p:cNvPr id="4" name="TextBox 3">
            <a:extLst>
              <a:ext uri="{FF2B5EF4-FFF2-40B4-BE49-F238E27FC236}">
                <a16:creationId xmlns:a16="http://schemas.microsoft.com/office/drawing/2014/main" id="{8E8FF254-F74D-6241-87A9-F4D84BCB5DF9}"/>
              </a:ext>
            </a:extLst>
          </p:cNvPr>
          <p:cNvSpPr txBox="1"/>
          <p:nvPr/>
        </p:nvSpPr>
        <p:spPr>
          <a:xfrm>
            <a:off x="8880297" y="4660700"/>
            <a:ext cx="1490693" cy="369332"/>
          </a:xfrm>
          <a:prstGeom prst="rect">
            <a:avLst/>
          </a:prstGeom>
          <a:noFill/>
        </p:spPr>
        <p:txBody>
          <a:bodyPr wrap="square">
            <a:spAutoFit/>
          </a:bodyPr>
          <a:lstStyle/>
          <a:p>
            <a:pPr algn="ctr"/>
            <a:r>
              <a:rPr lang="en-US" b="1" dirty="0" err="1">
                <a:solidFill>
                  <a:schemeClr val="bg1"/>
                </a:solidFill>
              </a:rPr>
              <a:t>Belicik</a:t>
            </a:r>
            <a:endParaRPr lang="en-US" b="1" dirty="0">
              <a:solidFill>
                <a:schemeClr val="bg1"/>
              </a:solidFill>
            </a:endParaRPr>
          </a:p>
        </p:txBody>
      </p:sp>
      <p:sp>
        <p:nvSpPr>
          <p:cNvPr id="5" name="TextBox 4">
            <a:extLst>
              <a:ext uri="{FF2B5EF4-FFF2-40B4-BE49-F238E27FC236}">
                <a16:creationId xmlns:a16="http://schemas.microsoft.com/office/drawing/2014/main" id="{7E997569-C3E5-CD1E-E43B-DF8FCEC36027}"/>
              </a:ext>
            </a:extLst>
          </p:cNvPr>
          <p:cNvSpPr txBox="1"/>
          <p:nvPr/>
        </p:nvSpPr>
        <p:spPr>
          <a:xfrm>
            <a:off x="7837447" y="3715093"/>
            <a:ext cx="1490693" cy="369332"/>
          </a:xfrm>
          <a:prstGeom prst="rect">
            <a:avLst/>
          </a:prstGeom>
          <a:noFill/>
        </p:spPr>
        <p:txBody>
          <a:bodyPr wrap="square">
            <a:spAutoFit/>
          </a:bodyPr>
          <a:lstStyle/>
          <a:p>
            <a:pPr algn="ctr"/>
            <a:r>
              <a:rPr lang="en-US" b="1" dirty="0" err="1">
                <a:solidFill>
                  <a:schemeClr val="bg1"/>
                </a:solidFill>
              </a:rPr>
              <a:t>Kopruhisar</a:t>
            </a:r>
            <a:endParaRPr lang="en-US" b="1" dirty="0">
              <a:solidFill>
                <a:schemeClr val="bg1"/>
              </a:solidFill>
            </a:endParaRPr>
          </a:p>
        </p:txBody>
      </p:sp>
      <p:sp>
        <p:nvSpPr>
          <p:cNvPr id="6" name="TextBox 5">
            <a:extLst>
              <a:ext uri="{FF2B5EF4-FFF2-40B4-BE49-F238E27FC236}">
                <a16:creationId xmlns:a16="http://schemas.microsoft.com/office/drawing/2014/main" id="{FB60F4AC-03B8-59B8-964C-2D30C7AAABBD}"/>
              </a:ext>
            </a:extLst>
          </p:cNvPr>
          <p:cNvSpPr txBox="1"/>
          <p:nvPr/>
        </p:nvSpPr>
        <p:spPr>
          <a:xfrm>
            <a:off x="6258500" y="3849790"/>
            <a:ext cx="1490693" cy="369332"/>
          </a:xfrm>
          <a:prstGeom prst="rect">
            <a:avLst/>
          </a:prstGeom>
          <a:noFill/>
        </p:spPr>
        <p:txBody>
          <a:bodyPr wrap="square">
            <a:spAutoFit/>
          </a:bodyPr>
          <a:lstStyle/>
          <a:p>
            <a:pPr algn="ctr"/>
            <a:r>
              <a:rPr lang="en-US" b="1" dirty="0" err="1">
                <a:solidFill>
                  <a:schemeClr val="bg1"/>
                </a:solidFill>
              </a:rPr>
              <a:t>Yenisehir</a:t>
            </a:r>
            <a:endParaRPr lang="en-US" b="1" dirty="0">
              <a:solidFill>
                <a:schemeClr val="bg1"/>
              </a:solidFill>
            </a:endParaRPr>
          </a:p>
        </p:txBody>
      </p:sp>
      <p:sp>
        <p:nvSpPr>
          <p:cNvPr id="7" name="TextBox 6">
            <a:extLst>
              <a:ext uri="{FF2B5EF4-FFF2-40B4-BE49-F238E27FC236}">
                <a16:creationId xmlns:a16="http://schemas.microsoft.com/office/drawing/2014/main" id="{012CE059-D00A-5795-0BE3-D72DAC5EB75C}"/>
              </a:ext>
            </a:extLst>
          </p:cNvPr>
          <p:cNvSpPr txBox="1"/>
          <p:nvPr/>
        </p:nvSpPr>
        <p:spPr>
          <a:xfrm>
            <a:off x="6346754" y="5277497"/>
            <a:ext cx="1490693" cy="369332"/>
          </a:xfrm>
          <a:prstGeom prst="rect">
            <a:avLst/>
          </a:prstGeom>
          <a:noFill/>
        </p:spPr>
        <p:txBody>
          <a:bodyPr wrap="square">
            <a:spAutoFit/>
          </a:bodyPr>
          <a:lstStyle/>
          <a:p>
            <a:pPr algn="ctr"/>
            <a:r>
              <a:rPr lang="en-US" b="1" dirty="0" err="1">
                <a:solidFill>
                  <a:schemeClr val="bg1"/>
                </a:solidFill>
              </a:rPr>
              <a:t>Kulucahisar</a:t>
            </a:r>
            <a:endParaRPr lang="en-US" b="1" dirty="0">
              <a:solidFill>
                <a:schemeClr val="bg1"/>
              </a:solidFill>
            </a:endParaRPr>
          </a:p>
        </p:txBody>
      </p:sp>
      <p:sp>
        <p:nvSpPr>
          <p:cNvPr id="8" name="TextBox 7">
            <a:extLst>
              <a:ext uri="{FF2B5EF4-FFF2-40B4-BE49-F238E27FC236}">
                <a16:creationId xmlns:a16="http://schemas.microsoft.com/office/drawing/2014/main" id="{C2D136FE-F848-DB41-D301-69BABCCFCC44}"/>
              </a:ext>
            </a:extLst>
          </p:cNvPr>
          <p:cNvSpPr txBox="1"/>
          <p:nvPr/>
        </p:nvSpPr>
        <p:spPr>
          <a:xfrm>
            <a:off x="5099900" y="5281245"/>
            <a:ext cx="1490693" cy="369332"/>
          </a:xfrm>
          <a:prstGeom prst="rect">
            <a:avLst/>
          </a:prstGeom>
          <a:noFill/>
        </p:spPr>
        <p:txBody>
          <a:bodyPr wrap="square">
            <a:spAutoFit/>
          </a:bodyPr>
          <a:lstStyle/>
          <a:p>
            <a:pPr algn="ctr"/>
            <a:r>
              <a:rPr lang="en-US" b="1" dirty="0" err="1">
                <a:solidFill>
                  <a:schemeClr val="bg1"/>
                </a:solidFill>
              </a:rPr>
              <a:t>Inegol</a:t>
            </a:r>
            <a:endParaRPr lang="en-US" b="1" dirty="0">
              <a:solidFill>
                <a:schemeClr val="bg1"/>
              </a:solidFill>
            </a:endParaRPr>
          </a:p>
        </p:txBody>
      </p:sp>
      <p:sp>
        <p:nvSpPr>
          <p:cNvPr id="9" name="TextBox 8">
            <a:extLst>
              <a:ext uri="{FF2B5EF4-FFF2-40B4-BE49-F238E27FC236}">
                <a16:creationId xmlns:a16="http://schemas.microsoft.com/office/drawing/2014/main" id="{E223F670-4352-22AD-DBD1-51361B918EFB}"/>
              </a:ext>
            </a:extLst>
          </p:cNvPr>
          <p:cNvSpPr txBox="1"/>
          <p:nvPr/>
        </p:nvSpPr>
        <p:spPr>
          <a:xfrm>
            <a:off x="4973588" y="3696994"/>
            <a:ext cx="1490693" cy="369332"/>
          </a:xfrm>
          <a:prstGeom prst="rect">
            <a:avLst/>
          </a:prstGeom>
          <a:noFill/>
        </p:spPr>
        <p:txBody>
          <a:bodyPr wrap="square">
            <a:spAutoFit/>
          </a:bodyPr>
          <a:lstStyle/>
          <a:p>
            <a:pPr algn="ctr"/>
            <a:r>
              <a:rPr lang="en-US" b="1" dirty="0" err="1">
                <a:solidFill>
                  <a:schemeClr val="bg1"/>
                </a:solidFill>
              </a:rPr>
              <a:t>Koyunhisar</a:t>
            </a:r>
            <a:endParaRPr lang="en-US" b="1" dirty="0">
              <a:solidFill>
                <a:schemeClr val="bg1"/>
              </a:solidFill>
            </a:endParaRPr>
          </a:p>
        </p:txBody>
      </p:sp>
      <p:sp>
        <p:nvSpPr>
          <p:cNvPr id="10" name="TextBox 9">
            <a:extLst>
              <a:ext uri="{FF2B5EF4-FFF2-40B4-BE49-F238E27FC236}">
                <a16:creationId xmlns:a16="http://schemas.microsoft.com/office/drawing/2014/main" id="{3D0F8ED6-6818-9282-304A-09333C7A8549}"/>
              </a:ext>
            </a:extLst>
          </p:cNvPr>
          <p:cNvSpPr txBox="1"/>
          <p:nvPr/>
        </p:nvSpPr>
        <p:spPr>
          <a:xfrm>
            <a:off x="2344655" y="2608569"/>
            <a:ext cx="1490693" cy="369332"/>
          </a:xfrm>
          <a:prstGeom prst="rect">
            <a:avLst/>
          </a:prstGeom>
          <a:noFill/>
        </p:spPr>
        <p:txBody>
          <a:bodyPr wrap="square">
            <a:spAutoFit/>
          </a:bodyPr>
          <a:lstStyle/>
          <a:p>
            <a:pPr algn="ctr"/>
            <a:r>
              <a:rPr lang="en-US" b="1" dirty="0" err="1">
                <a:solidFill>
                  <a:schemeClr val="bg1"/>
                </a:solidFill>
              </a:rPr>
              <a:t>Gemlik</a:t>
            </a:r>
            <a:endParaRPr lang="en-US" b="1" dirty="0">
              <a:solidFill>
                <a:schemeClr val="bg1"/>
              </a:solidFill>
            </a:endParaRPr>
          </a:p>
        </p:txBody>
      </p:sp>
      <p:sp>
        <p:nvSpPr>
          <p:cNvPr id="11" name="TextBox 10">
            <a:extLst>
              <a:ext uri="{FF2B5EF4-FFF2-40B4-BE49-F238E27FC236}">
                <a16:creationId xmlns:a16="http://schemas.microsoft.com/office/drawing/2014/main" id="{FC35B32F-CCF9-3CAF-0FBE-19A637E76D0B}"/>
              </a:ext>
            </a:extLst>
          </p:cNvPr>
          <p:cNvSpPr txBox="1"/>
          <p:nvPr/>
        </p:nvSpPr>
        <p:spPr>
          <a:xfrm>
            <a:off x="6865961" y="2537035"/>
            <a:ext cx="1490693" cy="369332"/>
          </a:xfrm>
          <a:prstGeom prst="rect">
            <a:avLst/>
          </a:prstGeom>
          <a:noFill/>
        </p:spPr>
        <p:txBody>
          <a:bodyPr wrap="square">
            <a:spAutoFit/>
          </a:bodyPr>
          <a:lstStyle/>
          <a:p>
            <a:pPr algn="ctr"/>
            <a:r>
              <a:rPr lang="en-US" b="1" dirty="0">
                <a:solidFill>
                  <a:schemeClr val="bg1"/>
                </a:solidFill>
              </a:rPr>
              <a:t>Nicaea</a:t>
            </a:r>
          </a:p>
        </p:txBody>
      </p:sp>
      <p:sp>
        <p:nvSpPr>
          <p:cNvPr id="12" name="TextBox 11">
            <a:extLst>
              <a:ext uri="{FF2B5EF4-FFF2-40B4-BE49-F238E27FC236}">
                <a16:creationId xmlns:a16="http://schemas.microsoft.com/office/drawing/2014/main" id="{E99A5D30-F0BB-452C-45A3-6EC4BD465A03}"/>
              </a:ext>
            </a:extLst>
          </p:cNvPr>
          <p:cNvSpPr txBox="1"/>
          <p:nvPr/>
        </p:nvSpPr>
        <p:spPr>
          <a:xfrm>
            <a:off x="1402619" y="4730237"/>
            <a:ext cx="1687383" cy="369332"/>
          </a:xfrm>
          <a:prstGeom prst="rect">
            <a:avLst/>
          </a:prstGeom>
          <a:noFill/>
        </p:spPr>
        <p:txBody>
          <a:bodyPr wrap="square">
            <a:spAutoFit/>
          </a:bodyPr>
          <a:lstStyle/>
          <a:p>
            <a:pPr algn="ctr"/>
            <a:r>
              <a:rPr lang="en-US" b="1" dirty="0" err="1">
                <a:solidFill>
                  <a:schemeClr val="bg1"/>
                </a:solidFill>
              </a:rPr>
              <a:t>Prousa</a:t>
            </a:r>
            <a:r>
              <a:rPr lang="en-US" b="1" dirty="0">
                <a:solidFill>
                  <a:schemeClr val="bg1"/>
                </a:solidFill>
              </a:rPr>
              <a:t>/Bursa</a:t>
            </a:r>
          </a:p>
        </p:txBody>
      </p:sp>
      <p:sp>
        <p:nvSpPr>
          <p:cNvPr id="13" name="TextBox 12">
            <a:extLst>
              <a:ext uri="{FF2B5EF4-FFF2-40B4-BE49-F238E27FC236}">
                <a16:creationId xmlns:a16="http://schemas.microsoft.com/office/drawing/2014/main" id="{A3DB711B-DE52-6126-A24D-5ACE2A0ACB10}"/>
              </a:ext>
            </a:extLst>
          </p:cNvPr>
          <p:cNvSpPr txBox="1"/>
          <p:nvPr/>
        </p:nvSpPr>
        <p:spPr>
          <a:xfrm>
            <a:off x="2716569" y="4367000"/>
            <a:ext cx="1490693" cy="369332"/>
          </a:xfrm>
          <a:prstGeom prst="rect">
            <a:avLst/>
          </a:prstGeom>
          <a:noFill/>
        </p:spPr>
        <p:txBody>
          <a:bodyPr wrap="square">
            <a:spAutoFit/>
          </a:bodyPr>
          <a:lstStyle/>
          <a:p>
            <a:pPr algn="ctr"/>
            <a:r>
              <a:rPr lang="en-US" b="1" dirty="0" err="1">
                <a:solidFill>
                  <a:schemeClr val="bg1"/>
                </a:solidFill>
              </a:rPr>
              <a:t>Kestel</a:t>
            </a:r>
            <a:endParaRPr lang="en-US" b="1" dirty="0">
              <a:solidFill>
                <a:schemeClr val="bg1"/>
              </a:solidFill>
            </a:endParaRPr>
          </a:p>
        </p:txBody>
      </p:sp>
      <p:sp>
        <p:nvSpPr>
          <p:cNvPr id="15" name="TextBox 14">
            <a:extLst>
              <a:ext uri="{FF2B5EF4-FFF2-40B4-BE49-F238E27FC236}">
                <a16:creationId xmlns:a16="http://schemas.microsoft.com/office/drawing/2014/main" id="{61A98AB7-2135-9DC4-99E3-A00DAAAF14F4}"/>
              </a:ext>
            </a:extLst>
          </p:cNvPr>
          <p:cNvSpPr txBox="1"/>
          <p:nvPr/>
        </p:nvSpPr>
        <p:spPr>
          <a:xfrm>
            <a:off x="-214448" y="4660700"/>
            <a:ext cx="1490693" cy="369332"/>
          </a:xfrm>
          <a:prstGeom prst="rect">
            <a:avLst/>
          </a:prstGeom>
          <a:noFill/>
        </p:spPr>
        <p:txBody>
          <a:bodyPr wrap="square">
            <a:spAutoFit/>
          </a:bodyPr>
          <a:lstStyle/>
          <a:p>
            <a:pPr algn="ctr"/>
            <a:r>
              <a:rPr lang="en-US" b="1" dirty="0">
                <a:solidFill>
                  <a:schemeClr val="bg1"/>
                </a:solidFill>
              </a:rPr>
              <a:t>Kite</a:t>
            </a:r>
          </a:p>
        </p:txBody>
      </p:sp>
      <p:sp>
        <p:nvSpPr>
          <p:cNvPr id="17" name="TextBox 16">
            <a:extLst>
              <a:ext uri="{FF2B5EF4-FFF2-40B4-BE49-F238E27FC236}">
                <a16:creationId xmlns:a16="http://schemas.microsoft.com/office/drawing/2014/main" id="{BAC013DB-FE4B-9E40-7A28-0DA4D87296E1}"/>
              </a:ext>
            </a:extLst>
          </p:cNvPr>
          <p:cNvSpPr txBox="1"/>
          <p:nvPr/>
        </p:nvSpPr>
        <p:spPr>
          <a:xfrm>
            <a:off x="196440" y="115726"/>
            <a:ext cx="11044988" cy="1446550"/>
          </a:xfrm>
          <a:prstGeom prst="rect">
            <a:avLst/>
          </a:prstGeom>
          <a:noFill/>
        </p:spPr>
        <p:txBody>
          <a:bodyPr wrap="square">
            <a:spAutoFit/>
          </a:bodyPr>
          <a:lstStyle/>
          <a:p>
            <a:r>
              <a:rPr lang="en-US" sz="4400" dirty="0">
                <a:solidFill>
                  <a:srgbClr val="52291E"/>
                </a:solidFill>
                <a:latin typeface="Berkshire Swash" panose="02000505000000020003" pitchFamily="2" charset="0"/>
              </a:rPr>
              <a:t>After the Battle of </a:t>
            </a:r>
            <a:r>
              <a:rPr lang="en-US" sz="4400" dirty="0" err="1">
                <a:solidFill>
                  <a:srgbClr val="52291E"/>
                </a:solidFill>
                <a:latin typeface="Berkshire Swash" panose="02000505000000020003" pitchFamily="2" charset="0"/>
              </a:rPr>
              <a:t>Dimbos</a:t>
            </a:r>
            <a:r>
              <a:rPr lang="en-US" sz="4400" dirty="0">
                <a:solidFill>
                  <a:srgbClr val="52291E"/>
                </a:solidFill>
                <a:latin typeface="Berkshire Swash" panose="02000505000000020003" pitchFamily="2" charset="0"/>
              </a:rPr>
              <a:t>: 1303</a:t>
            </a:r>
          </a:p>
          <a:p>
            <a:r>
              <a:rPr lang="en-US" sz="4400" dirty="0">
                <a:solidFill>
                  <a:srgbClr val="52291E"/>
                </a:solidFill>
                <a:latin typeface="Berkshire Swash" panose="02000505000000020003" pitchFamily="2" charset="0"/>
              </a:rPr>
              <a:t>Nicaea and </a:t>
            </a:r>
            <a:r>
              <a:rPr lang="en-US" sz="4400" dirty="0" err="1">
                <a:solidFill>
                  <a:srgbClr val="52291E"/>
                </a:solidFill>
                <a:latin typeface="Berkshire Swash" panose="02000505000000020003" pitchFamily="2" charset="0"/>
              </a:rPr>
              <a:t>Prousa</a:t>
            </a:r>
            <a:r>
              <a:rPr lang="en-US" sz="4400" dirty="0">
                <a:solidFill>
                  <a:srgbClr val="52291E"/>
                </a:solidFill>
                <a:latin typeface="Berkshire Swash" panose="02000505000000020003" pitchFamily="2" charset="0"/>
              </a:rPr>
              <a:t> under </a:t>
            </a:r>
            <a:r>
              <a:rPr lang="en-US" sz="4400" dirty="0" err="1">
                <a:solidFill>
                  <a:srgbClr val="52291E"/>
                </a:solidFill>
                <a:latin typeface="Berkshire Swash" panose="02000505000000020003" pitchFamily="2" charset="0"/>
              </a:rPr>
              <a:t>Seige</a:t>
            </a:r>
            <a:endParaRPr lang="en-US" sz="4400" dirty="0">
              <a:solidFill>
                <a:srgbClr val="52291E"/>
              </a:solidFill>
              <a:latin typeface="Berkshire Swash" panose="02000505000000020003" pitchFamily="2" charset="0"/>
            </a:endParaRPr>
          </a:p>
        </p:txBody>
      </p:sp>
      <p:sp>
        <p:nvSpPr>
          <p:cNvPr id="18" name="TextBox 17">
            <a:extLst>
              <a:ext uri="{FF2B5EF4-FFF2-40B4-BE49-F238E27FC236}">
                <a16:creationId xmlns:a16="http://schemas.microsoft.com/office/drawing/2014/main" id="{CDF32BFA-DBCE-651E-456C-9224F284407F}"/>
              </a:ext>
            </a:extLst>
          </p:cNvPr>
          <p:cNvSpPr txBox="1"/>
          <p:nvPr/>
        </p:nvSpPr>
        <p:spPr>
          <a:xfrm>
            <a:off x="10370990" y="5450841"/>
            <a:ext cx="1490693" cy="369332"/>
          </a:xfrm>
          <a:prstGeom prst="rect">
            <a:avLst/>
          </a:prstGeom>
          <a:noFill/>
        </p:spPr>
        <p:txBody>
          <a:bodyPr wrap="square">
            <a:spAutoFit/>
          </a:bodyPr>
          <a:lstStyle/>
          <a:p>
            <a:pPr algn="ctr"/>
            <a:r>
              <a:rPr lang="en-US" b="1" dirty="0" err="1">
                <a:solidFill>
                  <a:schemeClr val="bg1"/>
                </a:solidFill>
              </a:rPr>
              <a:t>Sogut</a:t>
            </a:r>
            <a:endParaRPr lang="en-US" b="1" dirty="0">
              <a:solidFill>
                <a:schemeClr val="bg1"/>
              </a:solidFill>
            </a:endParaRPr>
          </a:p>
        </p:txBody>
      </p:sp>
    </p:spTree>
    <p:extLst>
      <p:ext uri="{BB962C8B-B14F-4D97-AF65-F5344CB8AC3E}">
        <p14:creationId xmlns:p14="http://schemas.microsoft.com/office/powerpoint/2010/main" val="34126856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38FBD3-EFA3-9CF6-9B52-83D38E6ABC82}"/>
              </a:ext>
            </a:extLst>
          </p:cNvPr>
          <p:cNvPicPr>
            <a:picLocks noChangeAspect="1"/>
          </p:cNvPicPr>
          <p:nvPr/>
        </p:nvPicPr>
        <p:blipFill>
          <a:blip r:embed="rId2"/>
          <a:stretch>
            <a:fillRect/>
          </a:stretch>
        </p:blipFill>
        <p:spPr>
          <a:xfrm>
            <a:off x="2876" y="129396"/>
            <a:ext cx="12189124" cy="6599207"/>
          </a:xfrm>
          <a:prstGeom prst="rect">
            <a:avLst/>
          </a:prstGeom>
        </p:spPr>
      </p:pic>
    </p:spTree>
    <p:extLst>
      <p:ext uri="{BB962C8B-B14F-4D97-AF65-F5344CB8AC3E}">
        <p14:creationId xmlns:p14="http://schemas.microsoft.com/office/powerpoint/2010/main" val="2889510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573506" y="-14473"/>
            <a:ext cx="11044988" cy="707886"/>
          </a:xfrm>
          <a:prstGeom prst="rect">
            <a:avLst/>
          </a:prstGeom>
          <a:noFill/>
        </p:spPr>
        <p:txBody>
          <a:bodyPr wrap="square">
            <a:spAutoFit/>
          </a:bodyPr>
          <a:lstStyle/>
          <a:p>
            <a:r>
              <a:rPr lang="en-US" sz="4000" dirty="0">
                <a:solidFill>
                  <a:schemeClr val="accent1"/>
                </a:solidFill>
              </a:rPr>
              <a:t>The Sieges of </a:t>
            </a:r>
            <a:r>
              <a:rPr lang="en-US" sz="4000" dirty="0" err="1">
                <a:solidFill>
                  <a:schemeClr val="accent1"/>
                </a:solidFill>
              </a:rPr>
              <a:t>Prousa</a:t>
            </a:r>
            <a:r>
              <a:rPr lang="en-US" sz="4000" dirty="0">
                <a:solidFill>
                  <a:schemeClr val="accent1"/>
                </a:solidFill>
              </a:rPr>
              <a:t> (Bursa) and Nicaea (</a:t>
            </a:r>
            <a:r>
              <a:rPr lang="en-US" sz="4000" dirty="0" err="1">
                <a:solidFill>
                  <a:schemeClr val="accent1"/>
                </a:solidFill>
              </a:rPr>
              <a:t>Iznik</a:t>
            </a:r>
            <a:r>
              <a:rPr lang="en-US" sz="4000" dirty="0">
                <a:solidFill>
                  <a:schemeClr val="accent1"/>
                </a:solidFill>
              </a:rPr>
              <a:t>)</a:t>
            </a:r>
          </a:p>
        </p:txBody>
      </p:sp>
      <p:sp>
        <p:nvSpPr>
          <p:cNvPr id="5" name="TextBox 4">
            <a:extLst>
              <a:ext uri="{FF2B5EF4-FFF2-40B4-BE49-F238E27FC236}">
                <a16:creationId xmlns:a16="http://schemas.microsoft.com/office/drawing/2014/main" id="{B0106225-1392-D13A-83E5-7E326EBEE678}"/>
              </a:ext>
            </a:extLst>
          </p:cNvPr>
          <p:cNvSpPr txBox="1"/>
          <p:nvPr/>
        </p:nvSpPr>
        <p:spPr>
          <a:xfrm>
            <a:off x="276045" y="730619"/>
            <a:ext cx="11639910" cy="5953168"/>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b="1" dirty="0">
                <a:solidFill>
                  <a:schemeClr val="accent1"/>
                </a:solidFill>
              </a:rPr>
              <a:t>Importance</a:t>
            </a:r>
          </a:p>
          <a:p>
            <a:pPr marL="742950" lvl="1" indent="-285750">
              <a:lnSpc>
                <a:spcPct val="110000"/>
              </a:lnSpc>
              <a:buFont typeface="Arial" panose="020B0604020202020204" pitchFamily="34" charset="0"/>
              <a:buChar char="•"/>
            </a:pPr>
            <a:r>
              <a:rPr lang="en-US" sz="2000" dirty="0">
                <a:solidFill>
                  <a:schemeClr val="accent1"/>
                </a:solidFill>
              </a:rPr>
              <a:t>Of Bursa: Large metropolitan center, Center of silk production, Proximity and connectivity to Constantinople, Geographically well situated</a:t>
            </a:r>
          </a:p>
          <a:p>
            <a:pPr marL="742950" lvl="1" indent="-285750">
              <a:lnSpc>
                <a:spcPct val="110000"/>
              </a:lnSpc>
              <a:buFont typeface="Arial" panose="020B0604020202020204" pitchFamily="34" charset="0"/>
              <a:buChar char="•"/>
            </a:pPr>
            <a:r>
              <a:rPr lang="en-US" sz="2000" dirty="0">
                <a:solidFill>
                  <a:schemeClr val="accent1"/>
                </a:solidFill>
              </a:rPr>
              <a:t>Of Nicaea: Anatolian Seljuqs first capital, which was lost in the First Crusade. Attempts by the </a:t>
            </a:r>
            <a:r>
              <a:rPr lang="en-US" sz="2000" dirty="0" err="1">
                <a:solidFill>
                  <a:schemeClr val="accent1"/>
                </a:solidFill>
              </a:rPr>
              <a:t>Seljugs</a:t>
            </a:r>
            <a:r>
              <a:rPr lang="en-US" sz="2000" dirty="0">
                <a:solidFill>
                  <a:schemeClr val="accent1"/>
                </a:solidFill>
              </a:rPr>
              <a:t> and Anatolian </a:t>
            </a:r>
            <a:r>
              <a:rPr lang="en-US" sz="2000" dirty="0" err="1">
                <a:solidFill>
                  <a:schemeClr val="accent1"/>
                </a:solidFill>
              </a:rPr>
              <a:t>Beyliks</a:t>
            </a:r>
            <a:r>
              <a:rPr lang="en-US" sz="2000" dirty="0">
                <a:solidFill>
                  <a:schemeClr val="accent1"/>
                </a:solidFill>
              </a:rPr>
              <a:t> to wrest it back had failed</a:t>
            </a:r>
          </a:p>
          <a:p>
            <a:pPr marL="285750" indent="-285750">
              <a:lnSpc>
                <a:spcPct val="110000"/>
              </a:lnSpc>
              <a:buFont typeface="Arial" panose="020B0604020202020204" pitchFamily="34" charset="0"/>
              <a:buChar char="•"/>
            </a:pPr>
            <a:r>
              <a:rPr lang="en-US" sz="2200" b="1" dirty="0">
                <a:solidFill>
                  <a:schemeClr val="accent1"/>
                </a:solidFill>
              </a:rPr>
              <a:t>Challenges</a:t>
            </a:r>
          </a:p>
          <a:p>
            <a:pPr marL="742950" lvl="1" indent="-285750">
              <a:lnSpc>
                <a:spcPct val="110000"/>
              </a:lnSpc>
              <a:buFont typeface="Arial" panose="020B0604020202020204" pitchFamily="34" charset="0"/>
              <a:buChar char="•"/>
            </a:pPr>
            <a:r>
              <a:rPr lang="en-US" sz="2000" dirty="0">
                <a:solidFill>
                  <a:schemeClr val="accent1"/>
                </a:solidFill>
              </a:rPr>
              <a:t>Ottoman Turks were expert horsemen and excellent in battle, but they did not have the tools and technological expertise or experience required for siege</a:t>
            </a:r>
          </a:p>
          <a:p>
            <a:pPr marL="742950" lvl="1" indent="-285750">
              <a:lnSpc>
                <a:spcPct val="110000"/>
              </a:lnSpc>
              <a:buFont typeface="Arial" panose="020B0604020202020204" pitchFamily="34" charset="0"/>
              <a:buChar char="•"/>
            </a:pPr>
            <a:r>
              <a:rPr lang="en-US" sz="2000" dirty="0">
                <a:solidFill>
                  <a:schemeClr val="accent1"/>
                </a:solidFill>
              </a:rPr>
              <a:t>The siege included long blockades; provision and supply routes were cut, and took many years</a:t>
            </a:r>
          </a:p>
          <a:p>
            <a:pPr marL="285750" indent="-285750">
              <a:lnSpc>
                <a:spcPct val="110000"/>
              </a:lnSpc>
              <a:buFont typeface="Arial" panose="020B0604020202020204" pitchFamily="34" charset="0"/>
              <a:buChar char="•"/>
            </a:pPr>
            <a:r>
              <a:rPr lang="en-US" sz="2200" b="1" dirty="0">
                <a:solidFill>
                  <a:schemeClr val="accent1"/>
                </a:solidFill>
              </a:rPr>
              <a:t>Positives</a:t>
            </a:r>
          </a:p>
          <a:p>
            <a:pPr marL="742950" lvl="1" indent="-285750">
              <a:lnSpc>
                <a:spcPct val="110000"/>
              </a:lnSpc>
              <a:buFont typeface="Arial" panose="020B0604020202020204" pitchFamily="34" charset="0"/>
              <a:buChar char="•"/>
            </a:pPr>
            <a:r>
              <a:rPr lang="en-US" sz="2000" dirty="0">
                <a:solidFill>
                  <a:schemeClr val="accent1"/>
                </a:solidFill>
              </a:rPr>
              <a:t>Some Roman notables, minor lords, </a:t>
            </a:r>
            <a:r>
              <a:rPr lang="en-US" sz="2000" dirty="0" err="1">
                <a:solidFill>
                  <a:schemeClr val="accent1"/>
                </a:solidFill>
              </a:rPr>
              <a:t>Tekfurs</a:t>
            </a:r>
            <a:r>
              <a:rPr lang="en-US" sz="2000" dirty="0">
                <a:solidFill>
                  <a:schemeClr val="accent1"/>
                </a:solidFill>
              </a:rPr>
              <a:t> embraced Islam, e.g. </a:t>
            </a:r>
            <a:r>
              <a:rPr lang="en-US" sz="2000" dirty="0" err="1">
                <a:solidFill>
                  <a:schemeClr val="accent1"/>
                </a:solidFill>
              </a:rPr>
              <a:t>Kosses</a:t>
            </a:r>
            <a:r>
              <a:rPr lang="en-US" sz="2000" dirty="0">
                <a:solidFill>
                  <a:schemeClr val="accent1"/>
                </a:solidFill>
              </a:rPr>
              <a:t> </a:t>
            </a:r>
          </a:p>
          <a:p>
            <a:pPr lvl="1">
              <a:lnSpc>
                <a:spcPct val="110000"/>
              </a:lnSpc>
            </a:pPr>
            <a:r>
              <a:rPr lang="en-US" sz="2000" dirty="0">
                <a:solidFill>
                  <a:schemeClr val="accent1"/>
                </a:solidFill>
              </a:rPr>
              <a:t>    Michael of Harman Kaya, became a close associate of Osman</a:t>
            </a:r>
          </a:p>
          <a:p>
            <a:pPr marL="742950" lvl="1" indent="-285750">
              <a:lnSpc>
                <a:spcPct val="110000"/>
              </a:lnSpc>
              <a:buFont typeface="Arial" panose="020B0604020202020204" pitchFamily="34" charset="0"/>
              <a:buChar char="•"/>
            </a:pPr>
            <a:r>
              <a:rPr lang="en-US" sz="2000" dirty="0">
                <a:solidFill>
                  <a:schemeClr val="accent1"/>
                </a:solidFill>
              </a:rPr>
              <a:t>Nearby fortresses were being reduced – every victory tightened the noose</a:t>
            </a:r>
          </a:p>
          <a:p>
            <a:pPr marL="285750" indent="-285750">
              <a:lnSpc>
                <a:spcPct val="110000"/>
              </a:lnSpc>
              <a:buFont typeface="Arial" panose="020B0604020202020204" pitchFamily="34" charset="0"/>
              <a:buChar char="•"/>
            </a:pPr>
            <a:r>
              <a:rPr lang="en-US" sz="2200" b="1" dirty="0">
                <a:solidFill>
                  <a:schemeClr val="accent1"/>
                </a:solidFill>
              </a:rPr>
              <a:t>Surrender</a:t>
            </a:r>
          </a:p>
          <a:p>
            <a:pPr marL="742950" lvl="1" indent="-285750">
              <a:lnSpc>
                <a:spcPct val="110000"/>
              </a:lnSpc>
              <a:buFont typeface="Arial" panose="020B0604020202020204" pitchFamily="34" charset="0"/>
              <a:buChar char="•"/>
            </a:pPr>
            <a:r>
              <a:rPr lang="en-US" sz="2000" dirty="0">
                <a:solidFill>
                  <a:schemeClr val="accent1"/>
                </a:solidFill>
              </a:rPr>
              <a:t>On </a:t>
            </a:r>
            <a:r>
              <a:rPr lang="en-US" sz="2000" b="1" dirty="0">
                <a:solidFill>
                  <a:schemeClr val="accent1"/>
                </a:solidFill>
              </a:rPr>
              <a:t>6</a:t>
            </a:r>
            <a:r>
              <a:rPr lang="en-US" sz="2000" b="1" baseline="30000" dirty="0">
                <a:solidFill>
                  <a:schemeClr val="accent1"/>
                </a:solidFill>
              </a:rPr>
              <a:t>th</a:t>
            </a:r>
            <a:r>
              <a:rPr lang="en-US" sz="2000" b="1" dirty="0">
                <a:solidFill>
                  <a:schemeClr val="accent1"/>
                </a:solidFill>
              </a:rPr>
              <a:t> April 1326, Bursa surrendered to Orhan</a:t>
            </a:r>
            <a:r>
              <a:rPr lang="en-US" sz="2000" dirty="0">
                <a:solidFill>
                  <a:schemeClr val="accent1"/>
                </a:solidFill>
              </a:rPr>
              <a:t>, Osman’s son; the capital was moved there</a:t>
            </a:r>
          </a:p>
          <a:p>
            <a:pPr marL="742950" lvl="1" indent="-285750">
              <a:lnSpc>
                <a:spcPct val="110000"/>
              </a:lnSpc>
              <a:buFont typeface="Arial" panose="020B0604020202020204" pitchFamily="34" charset="0"/>
              <a:buChar char="•"/>
            </a:pPr>
            <a:r>
              <a:rPr lang="en-US" sz="2000" dirty="0">
                <a:solidFill>
                  <a:schemeClr val="accent1"/>
                </a:solidFill>
              </a:rPr>
              <a:t>Osman was 69 years old and bedridden; </a:t>
            </a:r>
            <a:r>
              <a:rPr lang="en-US" sz="2000" b="1" dirty="0">
                <a:solidFill>
                  <a:schemeClr val="accent1"/>
                </a:solidFill>
              </a:rPr>
              <a:t>he died after hearing the news of the conquest</a:t>
            </a:r>
          </a:p>
          <a:p>
            <a:pPr marL="742950" lvl="1" indent="-285750">
              <a:lnSpc>
                <a:spcPct val="110000"/>
              </a:lnSpc>
              <a:buFont typeface="Arial" panose="020B0604020202020204" pitchFamily="34" charset="0"/>
              <a:buChar char="•"/>
            </a:pPr>
            <a:r>
              <a:rPr lang="en-US" sz="2000" b="1" dirty="0">
                <a:solidFill>
                  <a:schemeClr val="accent1"/>
                </a:solidFill>
              </a:rPr>
              <a:t>Orhan later took Nicaea in 1331</a:t>
            </a:r>
          </a:p>
        </p:txBody>
      </p:sp>
      <p:pic>
        <p:nvPicPr>
          <p:cNvPr id="2050" name="Picture 2" descr="Kuruluş Osman Mikhael Kosses Kimdir? Mikhael Kosses - Serhat Kılıç kim, kaç  yaşında, nereli?">
            <a:extLst>
              <a:ext uri="{FF2B5EF4-FFF2-40B4-BE49-F238E27FC236}">
                <a16:creationId xmlns:a16="http://schemas.microsoft.com/office/drawing/2014/main" id="{0F2C9E96-8BEB-656B-EFB0-C3967623DB5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238" r="24762"/>
          <a:stretch/>
        </p:blipFill>
        <p:spPr bwMode="auto">
          <a:xfrm>
            <a:off x="9804791" y="3845225"/>
            <a:ext cx="1813703" cy="1813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0783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4812C7-229E-5721-4C21-B7BEB5BB6894}"/>
              </a:ext>
            </a:extLst>
          </p:cNvPr>
          <p:cNvSpPr txBox="1"/>
          <p:nvPr/>
        </p:nvSpPr>
        <p:spPr>
          <a:xfrm>
            <a:off x="577516" y="174213"/>
            <a:ext cx="11044988" cy="707886"/>
          </a:xfrm>
          <a:prstGeom prst="rect">
            <a:avLst/>
          </a:prstGeom>
          <a:noFill/>
        </p:spPr>
        <p:txBody>
          <a:bodyPr wrap="square">
            <a:spAutoFit/>
          </a:bodyPr>
          <a:lstStyle/>
          <a:p>
            <a:r>
              <a:rPr lang="en-US" sz="4000" dirty="0">
                <a:solidFill>
                  <a:schemeClr val="accent1"/>
                </a:solidFill>
              </a:rPr>
              <a:t>Osman’s Inheritance: What he left behind…</a:t>
            </a:r>
          </a:p>
        </p:txBody>
      </p:sp>
      <p:sp>
        <p:nvSpPr>
          <p:cNvPr id="3" name="TextBox 2">
            <a:extLst>
              <a:ext uri="{FF2B5EF4-FFF2-40B4-BE49-F238E27FC236}">
                <a16:creationId xmlns:a16="http://schemas.microsoft.com/office/drawing/2014/main" id="{696D1688-EAD6-06F8-12FC-C373B9777E87}"/>
              </a:ext>
            </a:extLst>
          </p:cNvPr>
          <p:cNvSpPr txBox="1"/>
          <p:nvPr/>
        </p:nvSpPr>
        <p:spPr>
          <a:xfrm>
            <a:off x="333676" y="1336032"/>
            <a:ext cx="11153273" cy="4931478"/>
          </a:xfrm>
          <a:prstGeom prst="rect">
            <a:avLst/>
          </a:prstGeom>
          <a:noFill/>
        </p:spPr>
        <p:txBody>
          <a:bodyPr wrap="square">
            <a:spAutoFit/>
          </a:bodyPr>
          <a:lstStyle/>
          <a:p>
            <a:pPr algn="ctr">
              <a:lnSpc>
                <a:spcPct val="110000"/>
              </a:lnSpc>
            </a:pPr>
            <a:r>
              <a:rPr lang="en-US" sz="2400" dirty="0">
                <a:solidFill>
                  <a:schemeClr val="accent1"/>
                </a:solidFill>
              </a:rPr>
              <a:t>A piece of cloth for his turban, which was about 6 feet long</a:t>
            </a:r>
          </a:p>
          <a:p>
            <a:pPr algn="ctr">
              <a:lnSpc>
                <a:spcPct val="110000"/>
              </a:lnSpc>
            </a:pPr>
            <a:r>
              <a:rPr lang="en-US" sz="2400" dirty="0">
                <a:solidFill>
                  <a:schemeClr val="accent1"/>
                </a:solidFill>
              </a:rPr>
              <a:t>An armor set for his horse</a:t>
            </a:r>
          </a:p>
          <a:p>
            <a:pPr algn="ctr">
              <a:lnSpc>
                <a:spcPct val="110000"/>
              </a:lnSpc>
            </a:pPr>
            <a:r>
              <a:rPr lang="en-US" sz="2400" dirty="0">
                <a:solidFill>
                  <a:schemeClr val="accent1"/>
                </a:solidFill>
              </a:rPr>
              <a:t>A saddlebag</a:t>
            </a:r>
          </a:p>
          <a:p>
            <a:pPr algn="ctr">
              <a:lnSpc>
                <a:spcPct val="110000"/>
              </a:lnSpc>
            </a:pPr>
            <a:r>
              <a:rPr lang="en-US" sz="2400" dirty="0">
                <a:solidFill>
                  <a:schemeClr val="accent1"/>
                </a:solidFill>
              </a:rPr>
              <a:t>One single garment</a:t>
            </a:r>
          </a:p>
          <a:p>
            <a:pPr algn="ctr">
              <a:lnSpc>
                <a:spcPct val="110000"/>
              </a:lnSpc>
            </a:pPr>
            <a:r>
              <a:rPr lang="en-US" sz="2400" dirty="0">
                <a:solidFill>
                  <a:schemeClr val="accent1"/>
                </a:solidFill>
              </a:rPr>
              <a:t>A saltshaker</a:t>
            </a:r>
          </a:p>
          <a:p>
            <a:pPr algn="ctr">
              <a:lnSpc>
                <a:spcPct val="110000"/>
              </a:lnSpc>
            </a:pPr>
            <a:r>
              <a:rPr lang="en-US" sz="2400" dirty="0">
                <a:solidFill>
                  <a:schemeClr val="accent1"/>
                </a:solidFill>
              </a:rPr>
              <a:t>A spoon holder</a:t>
            </a:r>
          </a:p>
          <a:p>
            <a:pPr algn="ctr">
              <a:lnSpc>
                <a:spcPct val="110000"/>
              </a:lnSpc>
            </a:pPr>
            <a:r>
              <a:rPr lang="en-US" sz="2400" dirty="0">
                <a:solidFill>
                  <a:schemeClr val="accent1"/>
                </a:solidFill>
              </a:rPr>
              <a:t>A pair of boots</a:t>
            </a:r>
          </a:p>
          <a:p>
            <a:pPr algn="ctr">
              <a:lnSpc>
                <a:spcPct val="110000"/>
              </a:lnSpc>
            </a:pPr>
            <a:r>
              <a:rPr lang="en-US" sz="2400" dirty="0">
                <a:solidFill>
                  <a:schemeClr val="accent1"/>
                </a:solidFill>
              </a:rPr>
              <a:t>A prayer beads chain</a:t>
            </a:r>
          </a:p>
          <a:p>
            <a:pPr algn="ctr">
              <a:lnSpc>
                <a:spcPct val="110000"/>
              </a:lnSpc>
            </a:pPr>
            <a:r>
              <a:rPr lang="en-US" sz="2400" dirty="0">
                <a:solidFill>
                  <a:schemeClr val="accent1"/>
                </a:solidFill>
              </a:rPr>
              <a:t>An elegant sword</a:t>
            </a:r>
          </a:p>
          <a:p>
            <a:pPr algn="ctr">
              <a:lnSpc>
                <a:spcPct val="110000"/>
              </a:lnSpc>
            </a:pPr>
            <a:r>
              <a:rPr lang="en-US" sz="2400" dirty="0">
                <a:solidFill>
                  <a:schemeClr val="accent1"/>
                </a:solidFill>
              </a:rPr>
              <a:t>A shield and spear</a:t>
            </a:r>
          </a:p>
          <a:p>
            <a:pPr algn="ctr">
              <a:lnSpc>
                <a:spcPct val="110000"/>
              </a:lnSpc>
            </a:pPr>
            <a:r>
              <a:rPr lang="en-US" sz="2400" dirty="0">
                <a:solidFill>
                  <a:schemeClr val="accent1"/>
                </a:solidFill>
              </a:rPr>
              <a:t>A few horses</a:t>
            </a:r>
          </a:p>
          <a:p>
            <a:pPr algn="ctr">
              <a:lnSpc>
                <a:spcPct val="110000"/>
              </a:lnSpc>
            </a:pPr>
            <a:r>
              <a:rPr lang="en-US" sz="2400" dirty="0">
                <a:solidFill>
                  <a:schemeClr val="accent1"/>
                </a:solidFill>
              </a:rPr>
              <a:t>Several sheep grazed to sacrifice for his guests</a:t>
            </a:r>
          </a:p>
        </p:txBody>
      </p:sp>
      <p:sp>
        <p:nvSpPr>
          <p:cNvPr id="5" name="TextBox 4">
            <a:extLst>
              <a:ext uri="{FF2B5EF4-FFF2-40B4-BE49-F238E27FC236}">
                <a16:creationId xmlns:a16="http://schemas.microsoft.com/office/drawing/2014/main" id="{48E5E0B4-E510-813F-A455-99E4C4682540}"/>
              </a:ext>
            </a:extLst>
          </p:cNvPr>
          <p:cNvSpPr txBox="1"/>
          <p:nvPr/>
        </p:nvSpPr>
        <p:spPr>
          <a:xfrm>
            <a:off x="1852904" y="6581001"/>
            <a:ext cx="8486192" cy="276999"/>
          </a:xfrm>
          <a:prstGeom prst="rect">
            <a:avLst/>
          </a:prstGeom>
          <a:noFill/>
        </p:spPr>
        <p:txBody>
          <a:bodyPr wrap="square">
            <a:spAutoFit/>
          </a:bodyPr>
          <a:lstStyle/>
          <a:p>
            <a:pPr algn="ctr"/>
            <a:r>
              <a:rPr lang="en-US" sz="1200" dirty="0" err="1">
                <a:solidFill>
                  <a:schemeClr val="accent1"/>
                </a:solidFill>
              </a:rPr>
              <a:t>Eksehir</a:t>
            </a:r>
            <a:r>
              <a:rPr lang="en-US" sz="1200" dirty="0">
                <a:solidFill>
                  <a:schemeClr val="accent1"/>
                </a:solidFill>
              </a:rPr>
              <a:t> to </a:t>
            </a:r>
            <a:r>
              <a:rPr lang="en-US" sz="1200" dirty="0" err="1">
                <a:solidFill>
                  <a:schemeClr val="accent1"/>
                </a:solidFill>
              </a:rPr>
              <a:t>Gunduz</a:t>
            </a:r>
            <a:r>
              <a:rPr lang="en-US" sz="1200" dirty="0">
                <a:solidFill>
                  <a:schemeClr val="accent1"/>
                </a:solidFill>
              </a:rPr>
              <a:t> Alp, Inonu to Orhan, </a:t>
            </a:r>
            <a:r>
              <a:rPr lang="en-US" sz="1200" dirty="0" err="1">
                <a:solidFill>
                  <a:schemeClr val="accent1"/>
                </a:solidFill>
              </a:rPr>
              <a:t>Yarhisar</a:t>
            </a:r>
            <a:r>
              <a:rPr lang="en-US" sz="1200" dirty="0">
                <a:solidFill>
                  <a:schemeClr val="accent1"/>
                </a:solidFill>
              </a:rPr>
              <a:t> to Hasan Alp, </a:t>
            </a:r>
            <a:r>
              <a:rPr lang="en-US" sz="1200" dirty="0" err="1">
                <a:solidFill>
                  <a:schemeClr val="accent1"/>
                </a:solidFill>
              </a:rPr>
              <a:t>Inegol</a:t>
            </a:r>
            <a:r>
              <a:rPr lang="en-US" sz="1200" dirty="0">
                <a:solidFill>
                  <a:schemeClr val="accent1"/>
                </a:solidFill>
              </a:rPr>
              <a:t> to Turgut Alp, </a:t>
            </a:r>
            <a:r>
              <a:rPr lang="en-US" sz="1200" dirty="0" err="1">
                <a:solidFill>
                  <a:schemeClr val="accent1"/>
                </a:solidFill>
              </a:rPr>
              <a:t>Bilecik</a:t>
            </a:r>
            <a:r>
              <a:rPr lang="en-US" sz="1200" dirty="0">
                <a:solidFill>
                  <a:schemeClr val="accent1"/>
                </a:solidFill>
              </a:rPr>
              <a:t> to </a:t>
            </a:r>
            <a:r>
              <a:rPr lang="en-US" sz="1200" dirty="0" err="1">
                <a:solidFill>
                  <a:schemeClr val="accent1"/>
                </a:solidFill>
              </a:rPr>
              <a:t>Edebali</a:t>
            </a:r>
            <a:endParaRPr lang="en-US" sz="1200" dirty="0">
              <a:solidFill>
                <a:schemeClr val="accent1"/>
              </a:solidFill>
            </a:endParaRPr>
          </a:p>
        </p:txBody>
      </p:sp>
    </p:spTree>
    <p:extLst>
      <p:ext uri="{BB962C8B-B14F-4D97-AF65-F5344CB8AC3E}">
        <p14:creationId xmlns:p14="http://schemas.microsoft.com/office/powerpoint/2010/main" val="37873195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undefined">
            <a:extLst>
              <a:ext uri="{FF2B5EF4-FFF2-40B4-BE49-F238E27FC236}">
                <a16:creationId xmlns:a16="http://schemas.microsoft.com/office/drawing/2014/main" id="{6BE91481-0544-36BD-B590-311569F10D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571500"/>
            <a:ext cx="762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7973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4812C7-229E-5721-4C21-B7BEB5BB6894}"/>
              </a:ext>
            </a:extLst>
          </p:cNvPr>
          <p:cNvSpPr txBox="1"/>
          <p:nvPr/>
        </p:nvSpPr>
        <p:spPr>
          <a:xfrm>
            <a:off x="577516" y="174213"/>
            <a:ext cx="11044988" cy="707886"/>
          </a:xfrm>
          <a:prstGeom prst="rect">
            <a:avLst/>
          </a:prstGeom>
          <a:noFill/>
        </p:spPr>
        <p:txBody>
          <a:bodyPr wrap="square">
            <a:spAutoFit/>
          </a:bodyPr>
          <a:lstStyle/>
          <a:p>
            <a:r>
              <a:rPr lang="en-US" sz="4000" dirty="0">
                <a:solidFill>
                  <a:schemeClr val="accent1"/>
                </a:solidFill>
              </a:rPr>
              <a:t>Timeline of Osman’s Reign</a:t>
            </a:r>
          </a:p>
        </p:txBody>
      </p:sp>
      <p:sp>
        <p:nvSpPr>
          <p:cNvPr id="3" name="TextBox 2">
            <a:extLst>
              <a:ext uri="{FF2B5EF4-FFF2-40B4-BE49-F238E27FC236}">
                <a16:creationId xmlns:a16="http://schemas.microsoft.com/office/drawing/2014/main" id="{696D1688-EAD6-06F8-12FC-C373B9777E87}"/>
              </a:ext>
            </a:extLst>
          </p:cNvPr>
          <p:cNvSpPr txBox="1"/>
          <p:nvPr/>
        </p:nvSpPr>
        <p:spPr>
          <a:xfrm>
            <a:off x="319237" y="1090320"/>
            <a:ext cx="11553525" cy="5496056"/>
          </a:xfrm>
          <a:prstGeom prst="rect">
            <a:avLst/>
          </a:prstGeom>
          <a:noFill/>
        </p:spPr>
        <p:txBody>
          <a:bodyPr wrap="square">
            <a:spAutoFit/>
          </a:bodyPr>
          <a:lstStyle/>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1258: The Mongol Empire captures and sacks Baghdad.</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1258: Osman Ghazi, the founder of the Ottoman Dynasty, is born.</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1281: </a:t>
            </a:r>
            <a:r>
              <a:rPr lang="en-US" sz="2200" b="1" kern="0" dirty="0">
                <a:solidFill>
                  <a:schemeClr val="accent1"/>
                </a:solidFill>
                <a:effectLst/>
                <a:ea typeface="Times New Roman" panose="02020603050405020304" pitchFamily="18" charset="0"/>
                <a:cs typeface="Times New Roman" panose="02020603050405020304" pitchFamily="18" charset="0"/>
              </a:rPr>
              <a:t>Orhan</a:t>
            </a:r>
            <a:r>
              <a:rPr lang="en-US" sz="2200" kern="0" dirty="0">
                <a:solidFill>
                  <a:schemeClr val="accent1"/>
                </a:solidFill>
                <a:effectLst/>
                <a:ea typeface="Times New Roman" panose="02020603050405020304" pitchFamily="18" charset="0"/>
                <a:cs typeface="Times New Roman" panose="02020603050405020304" pitchFamily="18" charset="0"/>
              </a:rPr>
              <a:t>, one of Osman's sons, is born.</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1284: First Holy War as Osman attempts to capture </a:t>
            </a:r>
            <a:r>
              <a:rPr lang="en-US" sz="2200" b="1" kern="0" dirty="0" err="1">
                <a:solidFill>
                  <a:schemeClr val="accent1"/>
                </a:solidFill>
                <a:effectLst/>
                <a:ea typeface="Times New Roman" panose="02020603050405020304" pitchFamily="18" charset="0"/>
                <a:cs typeface="Times New Roman" panose="02020603050405020304" pitchFamily="18" charset="0"/>
              </a:rPr>
              <a:t>Inegol</a:t>
            </a:r>
            <a:r>
              <a:rPr lang="en-US" sz="2200" kern="0" dirty="0">
                <a:solidFill>
                  <a:schemeClr val="accent1"/>
                </a:solidFill>
                <a:effectLst/>
                <a:ea typeface="Times New Roman" panose="02020603050405020304" pitchFamily="18" charset="0"/>
                <a:cs typeface="Times New Roman" panose="02020603050405020304" pitchFamily="18" charset="0"/>
              </a:rPr>
              <a: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1285: Osman conquers the castle at </a:t>
            </a:r>
            <a:r>
              <a:rPr lang="en-US" sz="2200" b="1" kern="0" dirty="0" err="1">
                <a:solidFill>
                  <a:schemeClr val="accent1"/>
                </a:solidFill>
                <a:effectLst/>
                <a:ea typeface="Times New Roman" panose="02020603050405020304" pitchFamily="18" charset="0"/>
                <a:cs typeface="Times New Roman" panose="02020603050405020304" pitchFamily="18" charset="0"/>
              </a:rPr>
              <a:t>Kulaca</a:t>
            </a:r>
            <a:r>
              <a:rPr lang="en-US" sz="2200" b="1" kern="0" dirty="0">
                <a:solidFill>
                  <a:schemeClr val="accent1"/>
                </a:solidFill>
                <a:effectLst/>
                <a:ea typeface="Times New Roman" panose="02020603050405020304" pitchFamily="18" charset="0"/>
                <a:cs typeface="Times New Roman" panose="02020603050405020304" pitchFamily="18" charset="0"/>
              </a:rPr>
              <a:t> Hisar </a:t>
            </a:r>
            <a:r>
              <a:rPr lang="en-US" sz="2200" kern="0" dirty="0">
                <a:solidFill>
                  <a:schemeClr val="accent1"/>
                </a:solidFill>
                <a:effectLst/>
                <a:ea typeface="Times New Roman" panose="02020603050405020304" pitchFamily="18" charset="0"/>
                <a:cs typeface="Times New Roman" panose="02020603050405020304" pitchFamily="18" charset="0"/>
              </a:rPr>
              <a:t>near </a:t>
            </a:r>
            <a:r>
              <a:rPr lang="en-US" sz="2200" kern="0" dirty="0" err="1">
                <a:solidFill>
                  <a:schemeClr val="accent1"/>
                </a:solidFill>
                <a:effectLst/>
                <a:ea typeface="Times New Roman" panose="02020603050405020304" pitchFamily="18" charset="0"/>
                <a:cs typeface="Times New Roman" panose="02020603050405020304" pitchFamily="18" charset="0"/>
              </a:rPr>
              <a:t>Inegol</a:t>
            </a:r>
            <a:r>
              <a:rPr lang="en-US" sz="2200" kern="0" dirty="0">
                <a:solidFill>
                  <a:schemeClr val="accent1"/>
                </a:solidFill>
                <a:effectLst/>
                <a:ea typeface="Times New Roman" panose="02020603050405020304" pitchFamily="18" charset="0"/>
                <a:cs typeface="Times New Roman" panose="02020603050405020304" pitchFamily="18" charset="0"/>
              </a:rPr>
              <a: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1286: </a:t>
            </a:r>
            <a:r>
              <a:rPr lang="en-US" sz="2200" b="1" kern="0" dirty="0">
                <a:solidFill>
                  <a:schemeClr val="accent1"/>
                </a:solidFill>
                <a:effectLst/>
                <a:ea typeface="Times New Roman" panose="02020603050405020304" pitchFamily="18" charset="0"/>
                <a:cs typeface="Times New Roman" panose="02020603050405020304" pitchFamily="18" charset="0"/>
              </a:rPr>
              <a:t>Battle of </a:t>
            </a:r>
            <a:r>
              <a:rPr lang="en-US" sz="2200" b="1" kern="0" dirty="0" err="1">
                <a:solidFill>
                  <a:schemeClr val="accent1"/>
                </a:solidFill>
                <a:effectLst/>
                <a:ea typeface="Times New Roman" panose="02020603050405020304" pitchFamily="18" charset="0"/>
                <a:cs typeface="Times New Roman" panose="02020603050405020304" pitchFamily="18" charset="0"/>
              </a:rPr>
              <a:t>Domanitis</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kern="0" dirty="0">
                <a:solidFill>
                  <a:schemeClr val="accent1"/>
                </a:solidFill>
                <a:effectLst/>
                <a:ea typeface="Times New Roman" panose="02020603050405020304" pitchFamily="18" charset="0"/>
                <a:cs typeface="Times New Roman" panose="02020603050405020304" pitchFamily="18" charset="0"/>
              </a:rPr>
              <a:t>- Osman's brother Saru Batu is martyred.</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1288: Osman conquers </a:t>
            </a:r>
            <a:r>
              <a:rPr lang="en-US" sz="2200" kern="0" dirty="0" err="1">
                <a:solidFill>
                  <a:schemeClr val="accent1"/>
                </a:solidFill>
                <a:effectLst/>
                <a:ea typeface="Times New Roman" panose="02020603050405020304" pitchFamily="18" charset="0"/>
                <a:cs typeface="Times New Roman" panose="02020603050405020304" pitchFamily="18" charset="0"/>
              </a:rPr>
              <a:t>Malachia</a:t>
            </a:r>
            <a:r>
              <a:rPr lang="en-US" sz="2200" kern="0" dirty="0">
                <a:solidFill>
                  <a:schemeClr val="accent1"/>
                </a:solidFill>
                <a:effectLst/>
                <a:ea typeface="Times New Roman" panose="02020603050405020304" pitchFamily="18" charset="0"/>
                <a:cs typeface="Times New Roman" panose="02020603050405020304" pitchFamily="18" charset="0"/>
              </a:rPr>
              <a:t> and renames it </a:t>
            </a:r>
            <a:r>
              <a:rPr lang="en-US" sz="2200" b="1" kern="0" dirty="0" err="1">
                <a:solidFill>
                  <a:schemeClr val="accent1"/>
                </a:solidFill>
                <a:effectLst/>
                <a:ea typeface="Times New Roman" panose="02020603050405020304" pitchFamily="18" charset="0"/>
                <a:cs typeface="Times New Roman" panose="02020603050405020304" pitchFamily="18" charset="0"/>
              </a:rPr>
              <a:t>Karaca</a:t>
            </a:r>
            <a:r>
              <a:rPr lang="en-US" sz="2200" b="1" kern="0" dirty="0">
                <a:solidFill>
                  <a:schemeClr val="accent1"/>
                </a:solidFill>
                <a:effectLst/>
                <a:ea typeface="Times New Roman" panose="02020603050405020304" pitchFamily="18" charset="0"/>
                <a:cs typeface="Times New Roman" panose="02020603050405020304" pitchFamily="18" charset="0"/>
              </a:rPr>
              <a:t> Hisar</a:t>
            </a:r>
            <a:r>
              <a:rPr lang="en-US" sz="2200" kern="0" dirty="0">
                <a:solidFill>
                  <a:schemeClr val="accent1"/>
                </a:solidFill>
                <a:effectLst/>
                <a:ea typeface="Times New Roman" panose="02020603050405020304" pitchFamily="18" charset="0"/>
                <a:cs typeface="Times New Roman" panose="02020603050405020304" pitchFamily="18" charset="0"/>
              </a:rPr>
              <a:t>, establishing his first capital.</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1299: Osman captures </a:t>
            </a:r>
            <a:r>
              <a:rPr lang="en-US" sz="2200" kern="0" dirty="0" err="1">
                <a:solidFill>
                  <a:schemeClr val="accent1"/>
                </a:solidFill>
                <a:effectLst/>
                <a:ea typeface="Times New Roman" panose="02020603050405020304" pitchFamily="18" charset="0"/>
                <a:cs typeface="Times New Roman" panose="02020603050405020304" pitchFamily="18" charset="0"/>
              </a:rPr>
              <a:t>Bilekoma</a:t>
            </a:r>
            <a:r>
              <a:rPr lang="en-US" sz="2200" kern="0" dirty="0">
                <a:solidFill>
                  <a:schemeClr val="accent1"/>
                </a:solidFill>
                <a:effectLst/>
                <a:ea typeface="Times New Roman" panose="02020603050405020304" pitchFamily="18" charset="0"/>
                <a:cs typeface="Times New Roman" panose="02020603050405020304" pitchFamily="18" charset="0"/>
              </a:rPr>
              <a:t> and </a:t>
            </a:r>
            <a:r>
              <a:rPr lang="en-US" sz="2200" kern="0" dirty="0" err="1">
                <a:solidFill>
                  <a:schemeClr val="accent1"/>
                </a:solidFill>
                <a:effectLst/>
                <a:ea typeface="Times New Roman" panose="02020603050405020304" pitchFamily="18" charset="0"/>
                <a:cs typeface="Times New Roman" panose="02020603050405020304" pitchFamily="18" charset="0"/>
              </a:rPr>
              <a:t>Melangia</a:t>
            </a:r>
            <a:r>
              <a:rPr lang="en-US" sz="2200" kern="0" dirty="0">
                <a:solidFill>
                  <a:schemeClr val="accent1"/>
                </a:solidFill>
                <a:effectLst/>
                <a:ea typeface="Times New Roman" panose="02020603050405020304" pitchFamily="18" charset="0"/>
                <a:cs typeface="Times New Roman" panose="02020603050405020304" pitchFamily="18" charset="0"/>
              </a:rPr>
              <a:t>, which is renamed </a:t>
            </a:r>
            <a:r>
              <a:rPr lang="en-US" sz="2200" b="1" kern="0" dirty="0" err="1">
                <a:solidFill>
                  <a:schemeClr val="accent1"/>
                </a:solidFill>
                <a:effectLst/>
                <a:ea typeface="Times New Roman" panose="02020603050405020304" pitchFamily="18" charset="0"/>
                <a:cs typeface="Times New Roman" panose="02020603050405020304" pitchFamily="18" charset="0"/>
              </a:rPr>
              <a:t>Yenisehir</a:t>
            </a:r>
            <a:r>
              <a:rPr lang="en-US" sz="2200" b="1" kern="0" dirty="0">
                <a:solidFill>
                  <a:schemeClr val="accent1"/>
                </a:solidFill>
                <a:ea typeface="Times New Roman" panose="02020603050405020304" pitchFamily="18" charset="0"/>
                <a:cs typeface="Times New Roman" panose="02020603050405020304" pitchFamily="18" charset="0"/>
              </a:rPr>
              <a:t>,</a:t>
            </a:r>
            <a:r>
              <a:rPr lang="en-US" sz="2200" kern="0" dirty="0">
                <a:solidFill>
                  <a:schemeClr val="accent1"/>
                </a:solidFill>
                <a:effectLst/>
                <a:ea typeface="Times New Roman" panose="02020603050405020304" pitchFamily="18" charset="0"/>
                <a:cs typeface="Times New Roman" panose="02020603050405020304" pitchFamily="18" charset="0"/>
              </a:rPr>
              <a:t> Ottoman Empire's official establishment.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1302: </a:t>
            </a:r>
            <a:r>
              <a:rPr lang="en-US" sz="2200" b="1" kern="0" dirty="0">
                <a:solidFill>
                  <a:schemeClr val="accent1"/>
                </a:solidFill>
                <a:effectLst/>
                <a:ea typeface="Times New Roman" panose="02020603050405020304" pitchFamily="18" charset="0"/>
                <a:cs typeface="Times New Roman" panose="02020603050405020304" pitchFamily="18" charset="0"/>
              </a:rPr>
              <a:t>Battle of Bapheus </a:t>
            </a:r>
            <a:r>
              <a:rPr lang="en-US" sz="2200" kern="0" dirty="0">
                <a:solidFill>
                  <a:schemeClr val="accent1"/>
                </a:solidFill>
                <a:effectLst/>
                <a:ea typeface="Times New Roman" panose="02020603050405020304" pitchFamily="18" charset="0"/>
                <a:cs typeface="Times New Roman" panose="02020603050405020304" pitchFamily="18" charset="0"/>
              </a:rPr>
              <a:t>marks the foundation of the Ottoman Empire.</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1303: </a:t>
            </a:r>
            <a:r>
              <a:rPr lang="en-US" sz="2200" b="1" kern="0" dirty="0">
                <a:solidFill>
                  <a:schemeClr val="accent1"/>
                </a:solidFill>
                <a:effectLst/>
                <a:ea typeface="Times New Roman" panose="02020603050405020304" pitchFamily="18" charset="0"/>
                <a:cs typeface="Times New Roman" panose="02020603050405020304" pitchFamily="18" charset="0"/>
              </a:rPr>
              <a:t>Battle of </a:t>
            </a:r>
            <a:r>
              <a:rPr lang="en-US" sz="2200" b="1" kern="0" dirty="0" err="1">
                <a:solidFill>
                  <a:schemeClr val="accent1"/>
                </a:solidFill>
                <a:effectLst/>
                <a:ea typeface="Times New Roman" panose="02020603050405020304" pitchFamily="18" charset="0"/>
                <a:cs typeface="Times New Roman" panose="02020603050405020304" pitchFamily="18" charset="0"/>
              </a:rPr>
              <a:t>Dimbos</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kern="0" dirty="0">
                <a:solidFill>
                  <a:schemeClr val="accent1"/>
                </a:solidFill>
                <a:effectLst/>
                <a:ea typeface="Times New Roman" panose="02020603050405020304" pitchFamily="18" charset="0"/>
                <a:cs typeface="Times New Roman" panose="02020603050405020304" pitchFamily="18" charset="0"/>
              </a:rPr>
              <a:t>opens the Bursa Plain and </a:t>
            </a:r>
            <a:r>
              <a:rPr lang="en-US" sz="2200" kern="0" dirty="0" err="1">
                <a:solidFill>
                  <a:schemeClr val="accent1"/>
                </a:solidFill>
                <a:effectLst/>
                <a:ea typeface="Times New Roman" panose="02020603050405020304" pitchFamily="18" charset="0"/>
                <a:cs typeface="Times New Roman" panose="02020603050405020304" pitchFamily="18" charset="0"/>
              </a:rPr>
              <a:t>Mysia</a:t>
            </a:r>
            <a:r>
              <a:rPr lang="en-US" sz="2200" kern="0" dirty="0">
                <a:solidFill>
                  <a:schemeClr val="accent1"/>
                </a:solidFill>
                <a:effectLst/>
                <a:ea typeface="Times New Roman" panose="02020603050405020304" pitchFamily="18" charset="0"/>
                <a:cs typeface="Times New Roman" panose="02020603050405020304" pitchFamily="18" charset="0"/>
              </a:rPr>
              <a:t> </a:t>
            </a:r>
            <a:r>
              <a:rPr lang="en-US" sz="2200" kern="0" dirty="0" err="1">
                <a:solidFill>
                  <a:schemeClr val="accent1"/>
                </a:solidFill>
                <a:effectLst/>
                <a:ea typeface="Times New Roman" panose="02020603050405020304" pitchFamily="18" charset="0"/>
                <a:cs typeface="Times New Roman" panose="02020603050405020304" pitchFamily="18" charset="0"/>
              </a:rPr>
              <a:t>Olypos</a:t>
            </a:r>
            <a:r>
              <a:rPr lang="en-US" sz="2200" kern="0" dirty="0">
                <a:solidFill>
                  <a:schemeClr val="accent1"/>
                </a:solidFill>
                <a:effectLst/>
                <a:ea typeface="Times New Roman" panose="02020603050405020304" pitchFamily="18" charset="0"/>
                <a:cs typeface="Times New Roman" panose="02020603050405020304" pitchFamily="18" charset="0"/>
              </a:rPr>
              <a:t> to Turkmen settlement.</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1304: </a:t>
            </a:r>
            <a:r>
              <a:rPr lang="en-US" sz="2200" kern="0" dirty="0" err="1">
                <a:solidFill>
                  <a:schemeClr val="accent1"/>
                </a:solidFill>
                <a:effectLst/>
                <a:ea typeface="Times New Roman" panose="02020603050405020304" pitchFamily="18" charset="0"/>
                <a:cs typeface="Times New Roman" panose="02020603050405020304" pitchFamily="18" charset="0"/>
              </a:rPr>
              <a:t>Sangarios</a:t>
            </a:r>
            <a:r>
              <a:rPr lang="en-US" sz="2200" kern="0" dirty="0">
                <a:solidFill>
                  <a:schemeClr val="accent1"/>
                </a:solidFill>
                <a:effectLst/>
                <a:ea typeface="Times New Roman" panose="02020603050405020304" pitchFamily="18" charset="0"/>
                <a:cs typeface="Times New Roman" panose="02020603050405020304" pitchFamily="18" charset="0"/>
              </a:rPr>
              <a:t> Campaign leads to the conquest of various fortresses.</a:t>
            </a:r>
            <a:endParaRPr lang="en-US" sz="2200" kern="100" dirty="0">
              <a:solidFill>
                <a:schemeClr val="accent1"/>
              </a:solidFill>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1326: Capture of </a:t>
            </a:r>
            <a:r>
              <a:rPr lang="en-US" sz="2200" b="1" kern="0" dirty="0" err="1">
                <a:solidFill>
                  <a:schemeClr val="accent1"/>
                </a:solidFill>
                <a:effectLst/>
                <a:ea typeface="Times New Roman" panose="02020603050405020304" pitchFamily="18" charset="0"/>
                <a:cs typeface="Times New Roman" panose="02020603050405020304" pitchFamily="18" charset="0"/>
              </a:rPr>
              <a:t>Prousa</a:t>
            </a:r>
            <a:r>
              <a:rPr lang="en-US" sz="2200" b="1" kern="0" dirty="0">
                <a:solidFill>
                  <a:schemeClr val="accent1"/>
                </a:solidFill>
                <a:effectLst/>
                <a:ea typeface="Times New Roman" panose="02020603050405020304" pitchFamily="18" charset="0"/>
                <a:cs typeface="Times New Roman" panose="02020603050405020304" pitchFamily="18" charset="0"/>
              </a:rPr>
              <a:t> (Bursa)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200" kern="0" dirty="0">
                <a:solidFill>
                  <a:schemeClr val="accent1"/>
                </a:solidFill>
                <a:ea typeface="Calibri" panose="020F0502020204030204" pitchFamily="34" charset="0"/>
                <a:cs typeface="Times New Roman" panose="02020603050405020304" pitchFamily="18" charset="0"/>
              </a:rPr>
              <a:t>1326: Death of Osman Ghazi</a:t>
            </a:r>
            <a:endParaRPr lang="en-US" sz="2200" kern="100" dirty="0">
              <a:solidFill>
                <a:schemeClr val="accent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91445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2" y="174993"/>
            <a:ext cx="10515598" cy="895438"/>
          </a:xfrm>
          <a:prstGeom prst="rect">
            <a:avLst/>
          </a:prstGeom>
          <a:noFill/>
        </p:spPr>
        <p:txBody>
          <a:bodyPr wrap="square" lIns="91440" tIns="45720" rIns="91440" bIns="45720" rtlCol="0">
            <a:spAutoFit/>
          </a:bodyPr>
          <a:lstStyle/>
          <a:p>
            <a:pPr algn="ctr">
              <a:lnSpc>
                <a:spcPct val="130000"/>
              </a:lnSpc>
            </a:pPr>
            <a:r>
              <a:rPr lang="en-US" sz="4400" dirty="0">
                <a:solidFill>
                  <a:srgbClr val="52291E"/>
                </a:solidFill>
                <a:latin typeface="Berkshire Swash" panose="02000505000000020003" pitchFamily="2" charset="0"/>
              </a:rPr>
              <a:t>Osman’s Legacy</a:t>
            </a:r>
          </a:p>
        </p:txBody>
      </p:sp>
      <p:sp>
        <p:nvSpPr>
          <p:cNvPr id="8" name="TextBox 7"/>
          <p:cNvSpPr txBox="1"/>
          <p:nvPr/>
        </p:nvSpPr>
        <p:spPr>
          <a:xfrm>
            <a:off x="534838" y="3863627"/>
            <a:ext cx="2801252" cy="2862322"/>
          </a:xfrm>
          <a:prstGeom prst="rect">
            <a:avLst/>
          </a:prstGeom>
          <a:noFill/>
        </p:spPr>
        <p:txBody>
          <a:bodyPr wrap="square" lIns="91440" tIns="45720" rIns="91440" bIns="45720" rtlCol="0">
            <a:spAutoFit/>
          </a:bodyPr>
          <a:lstStyle/>
          <a:p>
            <a:pPr algn="ctr"/>
            <a:r>
              <a:rPr lang="en-US" sz="2000" dirty="0">
                <a:solidFill>
                  <a:schemeClr val="accent1"/>
                </a:solidFill>
              </a:rPr>
              <a:t>A tribe of 400 Horsemen conquered Byzantine lands, which were split among the dynasty and companions who made it possible. Collective governance and not monarchical structure.</a:t>
            </a:r>
            <a:endParaRPr lang="en-US" sz="2000" dirty="0">
              <a:solidFill>
                <a:schemeClr val="accent1"/>
              </a:solidFill>
              <a:latin typeface="+mj-lt"/>
            </a:endParaRPr>
          </a:p>
        </p:txBody>
      </p:sp>
      <p:sp>
        <p:nvSpPr>
          <p:cNvPr id="10" name="TextBox 9"/>
          <p:cNvSpPr txBox="1"/>
          <p:nvPr/>
        </p:nvSpPr>
        <p:spPr>
          <a:xfrm>
            <a:off x="3405102" y="3923651"/>
            <a:ext cx="2531307" cy="2246769"/>
          </a:xfrm>
          <a:prstGeom prst="rect">
            <a:avLst/>
          </a:prstGeom>
          <a:noFill/>
        </p:spPr>
        <p:txBody>
          <a:bodyPr wrap="square" lIns="91440" tIns="45720" rIns="91440" bIns="45720" rtlCol="0">
            <a:spAutoFit/>
          </a:bodyPr>
          <a:lstStyle/>
          <a:p>
            <a:pPr algn="ctr"/>
            <a:r>
              <a:rPr lang="en-US" sz="2000" dirty="0">
                <a:solidFill>
                  <a:schemeClr val="accent1"/>
                </a:solidFill>
              </a:rPr>
              <a:t>Seal of </a:t>
            </a:r>
            <a:r>
              <a:rPr lang="en-US" sz="2000" dirty="0" err="1">
                <a:solidFill>
                  <a:schemeClr val="accent1"/>
                </a:solidFill>
              </a:rPr>
              <a:t>Kayi</a:t>
            </a:r>
            <a:r>
              <a:rPr lang="en-US" sz="2000" dirty="0">
                <a:solidFill>
                  <a:schemeClr val="accent1"/>
                </a:solidFill>
              </a:rPr>
              <a:t> (Three arrows and a bow) was painted on Flags and minted on coins. He transformed a </a:t>
            </a:r>
            <a:r>
              <a:rPr lang="en-US" sz="2000" dirty="0" err="1">
                <a:solidFill>
                  <a:schemeClr val="accent1"/>
                </a:solidFill>
              </a:rPr>
              <a:t>Beylik</a:t>
            </a:r>
            <a:r>
              <a:rPr lang="en-US" sz="2000" dirty="0">
                <a:solidFill>
                  <a:schemeClr val="accent1"/>
                </a:solidFill>
              </a:rPr>
              <a:t> into a principality</a:t>
            </a:r>
            <a:endParaRPr lang="en-US" sz="2000" dirty="0">
              <a:solidFill>
                <a:schemeClr val="accent1"/>
              </a:solidFill>
              <a:latin typeface="+mj-lt"/>
            </a:endParaRPr>
          </a:p>
        </p:txBody>
      </p:sp>
      <p:sp>
        <p:nvSpPr>
          <p:cNvPr id="12" name="TextBox 11"/>
          <p:cNvSpPr txBox="1"/>
          <p:nvPr/>
        </p:nvSpPr>
        <p:spPr>
          <a:xfrm>
            <a:off x="6096000" y="3923650"/>
            <a:ext cx="2971794" cy="2554545"/>
          </a:xfrm>
          <a:prstGeom prst="rect">
            <a:avLst/>
          </a:prstGeom>
          <a:noFill/>
        </p:spPr>
        <p:txBody>
          <a:bodyPr wrap="square" lIns="91440" tIns="45720" rIns="91440" bIns="45720" rtlCol="0">
            <a:spAutoFit/>
          </a:bodyPr>
          <a:lstStyle/>
          <a:p>
            <a:pPr algn="ctr"/>
            <a:r>
              <a:rPr lang="en-US" sz="2000" dirty="0">
                <a:solidFill>
                  <a:schemeClr val="accent1"/>
                </a:solidFill>
              </a:rPr>
              <a:t>He wished that his son would conform to Islamic Law, protect and accommodate his subjects, seek consultations, remain just and defend his people.</a:t>
            </a:r>
            <a:endParaRPr lang="en-US" sz="2000" dirty="0">
              <a:solidFill>
                <a:schemeClr val="accent1"/>
              </a:solidFill>
              <a:latin typeface="+mj-lt"/>
            </a:endParaRPr>
          </a:p>
        </p:txBody>
      </p:sp>
      <p:sp>
        <p:nvSpPr>
          <p:cNvPr id="14" name="TextBox 13"/>
          <p:cNvSpPr txBox="1"/>
          <p:nvPr/>
        </p:nvSpPr>
        <p:spPr>
          <a:xfrm>
            <a:off x="9067794" y="3923650"/>
            <a:ext cx="2286000" cy="2246769"/>
          </a:xfrm>
          <a:prstGeom prst="rect">
            <a:avLst/>
          </a:prstGeom>
          <a:noFill/>
        </p:spPr>
        <p:txBody>
          <a:bodyPr wrap="square" lIns="91440" tIns="45720" rIns="91440" bIns="45720" rtlCol="0">
            <a:spAutoFit/>
          </a:bodyPr>
          <a:lstStyle/>
          <a:p>
            <a:pPr algn="ctr"/>
            <a:r>
              <a:rPr lang="en-US" sz="2000" dirty="0">
                <a:solidFill>
                  <a:schemeClr val="accent1"/>
                </a:solidFill>
              </a:rPr>
              <a:t>He set a good example for the future guests of the throne of how an ideal sultan should live on modestly.</a:t>
            </a:r>
            <a:endParaRPr lang="en-US" sz="2000" dirty="0">
              <a:solidFill>
                <a:schemeClr val="accent1"/>
              </a:solidFill>
              <a:latin typeface="+mj-lt"/>
            </a:endParaRPr>
          </a:p>
        </p:txBody>
      </p:sp>
      <p:sp>
        <p:nvSpPr>
          <p:cNvPr id="3" name="Oval 2"/>
          <p:cNvSpPr/>
          <p:nvPr/>
        </p:nvSpPr>
        <p:spPr>
          <a:xfrm>
            <a:off x="838202" y="1473581"/>
            <a:ext cx="2285998" cy="22859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838201" y="2896259"/>
            <a:ext cx="2286000" cy="530402"/>
          </a:xfrm>
          <a:prstGeom prst="rect">
            <a:avLst/>
          </a:prstGeom>
          <a:noFill/>
        </p:spPr>
        <p:txBody>
          <a:bodyPr wrap="square" lIns="91440" tIns="45720" rIns="91440" bIns="45720" rtlCol="0">
            <a:spAutoFit/>
          </a:bodyPr>
          <a:lstStyle/>
          <a:p>
            <a:pPr algn="ctr">
              <a:lnSpc>
                <a:spcPct val="130000"/>
              </a:lnSpc>
            </a:pPr>
            <a:r>
              <a:rPr lang="en-US" sz="2400" dirty="0">
                <a:solidFill>
                  <a:schemeClr val="bg1"/>
                </a:solidFill>
                <a:latin typeface="+mj-lt"/>
              </a:rPr>
              <a:t>Split Lands</a:t>
            </a:r>
          </a:p>
        </p:txBody>
      </p:sp>
      <p:sp>
        <p:nvSpPr>
          <p:cNvPr id="4" name="Oval 3"/>
          <p:cNvSpPr/>
          <p:nvPr/>
        </p:nvSpPr>
        <p:spPr>
          <a:xfrm>
            <a:off x="3581400" y="1473581"/>
            <a:ext cx="2285998" cy="22859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581397" y="2896259"/>
            <a:ext cx="2286000" cy="530402"/>
          </a:xfrm>
          <a:prstGeom prst="rect">
            <a:avLst/>
          </a:prstGeom>
          <a:noFill/>
        </p:spPr>
        <p:txBody>
          <a:bodyPr wrap="square" lIns="91440" tIns="45720" rIns="91440" bIns="45720" rtlCol="0">
            <a:spAutoFit/>
          </a:bodyPr>
          <a:lstStyle/>
          <a:p>
            <a:pPr algn="ctr">
              <a:lnSpc>
                <a:spcPct val="130000"/>
              </a:lnSpc>
            </a:pPr>
            <a:r>
              <a:rPr lang="en-US" sz="2400" dirty="0">
                <a:solidFill>
                  <a:schemeClr val="bg1"/>
                </a:solidFill>
                <a:latin typeface="+mj-lt"/>
              </a:rPr>
              <a:t>Seal of </a:t>
            </a:r>
            <a:r>
              <a:rPr lang="en-US" sz="2400" dirty="0" err="1">
                <a:solidFill>
                  <a:schemeClr val="bg1"/>
                </a:solidFill>
                <a:latin typeface="+mj-lt"/>
              </a:rPr>
              <a:t>Kayi</a:t>
            </a:r>
            <a:endParaRPr lang="en-US" sz="2400" dirty="0">
              <a:solidFill>
                <a:schemeClr val="bg1"/>
              </a:solidFill>
              <a:latin typeface="+mj-lt"/>
            </a:endParaRPr>
          </a:p>
        </p:txBody>
      </p:sp>
      <p:sp>
        <p:nvSpPr>
          <p:cNvPr id="6" name="Oval 5"/>
          <p:cNvSpPr/>
          <p:nvPr/>
        </p:nvSpPr>
        <p:spPr>
          <a:xfrm>
            <a:off x="9067796" y="1473581"/>
            <a:ext cx="2285998" cy="22859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9067800" y="2896259"/>
            <a:ext cx="2286000" cy="530402"/>
          </a:xfrm>
          <a:prstGeom prst="rect">
            <a:avLst/>
          </a:prstGeom>
          <a:noFill/>
        </p:spPr>
        <p:txBody>
          <a:bodyPr wrap="square" lIns="91440" tIns="45720" rIns="91440" bIns="45720" rtlCol="0">
            <a:spAutoFit/>
          </a:bodyPr>
          <a:lstStyle/>
          <a:p>
            <a:pPr algn="ctr">
              <a:lnSpc>
                <a:spcPct val="130000"/>
              </a:lnSpc>
            </a:pPr>
            <a:r>
              <a:rPr lang="en-US" sz="2400" dirty="0">
                <a:solidFill>
                  <a:schemeClr val="bg1"/>
                </a:solidFill>
                <a:latin typeface="+mj-lt"/>
              </a:rPr>
              <a:t>Modest Life</a:t>
            </a:r>
          </a:p>
        </p:txBody>
      </p:sp>
      <p:sp>
        <p:nvSpPr>
          <p:cNvPr id="5" name="Oval 4"/>
          <p:cNvSpPr/>
          <p:nvPr/>
        </p:nvSpPr>
        <p:spPr>
          <a:xfrm>
            <a:off x="6324598" y="1473581"/>
            <a:ext cx="2285998" cy="22859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324594" y="2896259"/>
            <a:ext cx="2286000" cy="530402"/>
          </a:xfrm>
          <a:prstGeom prst="rect">
            <a:avLst/>
          </a:prstGeom>
          <a:noFill/>
        </p:spPr>
        <p:txBody>
          <a:bodyPr wrap="square" lIns="91440" tIns="45720" rIns="91440" bIns="45720" rtlCol="0">
            <a:spAutoFit/>
          </a:bodyPr>
          <a:lstStyle/>
          <a:p>
            <a:pPr algn="ctr">
              <a:lnSpc>
                <a:spcPct val="130000"/>
              </a:lnSpc>
            </a:pPr>
            <a:r>
              <a:rPr lang="en-US" sz="2400" dirty="0">
                <a:solidFill>
                  <a:schemeClr val="bg1"/>
                </a:solidFill>
                <a:latin typeface="+mj-lt"/>
              </a:rPr>
              <a:t>Islamic Law</a:t>
            </a:r>
          </a:p>
        </p:txBody>
      </p:sp>
      <p:pic>
        <p:nvPicPr>
          <p:cNvPr id="23" name="Graphic 22" descr="Scissors">
            <a:extLst>
              <a:ext uri="{FF2B5EF4-FFF2-40B4-BE49-F238E27FC236}">
                <a16:creationId xmlns:a16="http://schemas.microsoft.com/office/drawing/2014/main" id="{73719FB4-D5CD-684C-4DDB-28400929BE84}"/>
              </a:ext>
            </a:extLst>
          </p:cNvPr>
          <p:cNvPicPr>
            <a:picLocks noChangeAspect="1"/>
          </p:cNvPicPr>
          <p:nvPr/>
        </p:nvPicPr>
        <p:blipFill>
          <a:blip r:embed="rId3">
            <a:lum bright="70000" contras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0470" y="1624127"/>
            <a:ext cx="1354885" cy="1354885"/>
          </a:xfrm>
          <a:prstGeom prst="rect">
            <a:avLst/>
          </a:prstGeom>
        </p:spPr>
      </p:pic>
      <p:pic>
        <p:nvPicPr>
          <p:cNvPr id="2052" name="Picture 4">
            <a:extLst>
              <a:ext uri="{FF2B5EF4-FFF2-40B4-BE49-F238E27FC236}">
                <a16:creationId xmlns:a16="http://schemas.microsoft.com/office/drawing/2014/main" id="{A0F2EB93-EEB3-8B05-241B-5BFEBBA7C2F1}"/>
              </a:ext>
            </a:extLst>
          </p:cNvPr>
          <p:cNvPicPr>
            <a:picLocks noChangeAspect="1" noChangeArrowheads="1"/>
          </p:cNvPicPr>
          <p:nvPr/>
        </p:nvPicPr>
        <p:blipFill rotWithShape="1">
          <a:blip r:embed="rId5" cstate="print">
            <a:duotone>
              <a:prstClr val="black"/>
              <a:schemeClr val="accent1">
                <a:tint val="45000"/>
                <a:satMod val="400000"/>
              </a:schemeClr>
            </a:duotone>
            <a:extLst>
              <a:ext uri="{28A0092B-C50C-407E-A947-70E740481C1C}">
                <a14:useLocalDpi xmlns:a14="http://schemas.microsoft.com/office/drawing/2010/main" val="0"/>
              </a:ext>
            </a:extLst>
          </a:blip>
          <a:srcRect l="9167" t="22889" r="54602" b="24222"/>
          <a:stretch/>
        </p:blipFill>
        <p:spPr bwMode="auto">
          <a:xfrm>
            <a:off x="4190031" y="1753621"/>
            <a:ext cx="1068732" cy="117005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haria law: What it is, what it isn’t, and why you should know">
            <a:extLst>
              <a:ext uri="{FF2B5EF4-FFF2-40B4-BE49-F238E27FC236}">
                <a16:creationId xmlns:a16="http://schemas.microsoft.com/office/drawing/2014/main" id="{39079F72-215E-74A6-08B9-A508F63DD9C3}"/>
              </a:ext>
            </a:extLst>
          </p:cNvPr>
          <p:cNvPicPr>
            <a:picLocks noChangeAspect="1" noChangeArrowheads="1"/>
          </p:cNvPicPr>
          <p:nvPr/>
        </p:nvPicPr>
        <p:blipFill rotWithShape="1">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l="21111" t="7080" r="18592" b="5111"/>
          <a:stretch/>
        </p:blipFill>
        <p:spPr bwMode="auto">
          <a:xfrm>
            <a:off x="6819891" y="1753621"/>
            <a:ext cx="1303029" cy="126505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ABCF0501-DADC-BDBF-0B87-0D1C1A49C953}"/>
              </a:ext>
            </a:extLst>
          </p:cNvPr>
          <p:cNvPicPr>
            <a:picLocks noChangeAspect="1" noChangeArrowheads="1"/>
          </p:cNvPicPr>
          <p:nvPr/>
        </p:nvPicPr>
        <p:blipFill rotWithShape="1">
          <a:blip r:embed="rId7">
            <a:duotone>
              <a:schemeClr val="accent3">
                <a:shade val="45000"/>
                <a:satMod val="135000"/>
              </a:schemeClr>
              <a:prstClr val="white"/>
            </a:duotone>
            <a:extLst>
              <a:ext uri="{28A0092B-C50C-407E-A947-70E740481C1C}">
                <a14:useLocalDpi xmlns:a14="http://schemas.microsoft.com/office/drawing/2010/main" val="0"/>
              </a:ext>
            </a:extLst>
          </a:blip>
          <a:srcRect l="25238" r="24857" b="11316"/>
          <a:stretch/>
        </p:blipFill>
        <p:spPr bwMode="auto">
          <a:xfrm>
            <a:off x="9597334" y="1717516"/>
            <a:ext cx="1192586" cy="1261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25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3C990AD-4B37-65D3-9945-D34D2D2934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90500"/>
            <a:ext cx="777240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919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24EEA4-E1EE-1092-3652-AD9B60533381}"/>
              </a:ext>
            </a:extLst>
          </p:cNvPr>
          <p:cNvSpPr txBox="1"/>
          <p:nvPr/>
        </p:nvSpPr>
        <p:spPr>
          <a:xfrm>
            <a:off x="354563" y="882099"/>
            <a:ext cx="11434163" cy="5847755"/>
          </a:xfrm>
          <a:prstGeom prst="rect">
            <a:avLst/>
          </a:prstGeom>
          <a:noFill/>
        </p:spPr>
        <p:txBody>
          <a:bodyPr wrap="square">
            <a:spAutoFit/>
          </a:bodyPr>
          <a:lstStyle/>
          <a:p>
            <a:pPr marL="342900" indent="-342900">
              <a:buFont typeface="Arial" panose="020B0604020202020204" pitchFamily="34" charset="0"/>
              <a:buChar char="•"/>
            </a:pPr>
            <a:r>
              <a:rPr lang="en-US" sz="2200" dirty="0">
                <a:solidFill>
                  <a:schemeClr val="accent1"/>
                </a:solidFill>
              </a:rPr>
              <a:t>1258: </a:t>
            </a:r>
            <a:r>
              <a:rPr lang="en-US" sz="2200" b="1" dirty="0">
                <a:solidFill>
                  <a:schemeClr val="accent1"/>
                </a:solidFill>
              </a:rPr>
              <a:t>Henry III </a:t>
            </a:r>
            <a:r>
              <a:rPr lang="en-US" sz="2200" dirty="0">
                <a:solidFill>
                  <a:schemeClr val="accent1"/>
                </a:solidFill>
              </a:rPr>
              <a:t>(1216-1272), the first Plantagenet King of England faced the "Provisions of Oxford," where English barons attempted to limit his power</a:t>
            </a:r>
          </a:p>
          <a:p>
            <a:pPr marL="342900" indent="-342900">
              <a:buFont typeface="Arial" panose="020B0604020202020204" pitchFamily="34" charset="0"/>
              <a:buChar char="•"/>
            </a:pPr>
            <a:r>
              <a:rPr lang="en-US" sz="2200" dirty="0">
                <a:solidFill>
                  <a:schemeClr val="accent1"/>
                </a:solidFill>
              </a:rPr>
              <a:t>1261: Byzantine Emperor </a:t>
            </a:r>
            <a:r>
              <a:rPr lang="en-US" sz="2200" b="1" dirty="0">
                <a:solidFill>
                  <a:schemeClr val="accent1"/>
                </a:solidFill>
              </a:rPr>
              <a:t>Michael VIII </a:t>
            </a:r>
            <a:r>
              <a:rPr lang="en-US" sz="2200" b="1" dirty="0" err="1">
                <a:solidFill>
                  <a:schemeClr val="accent1"/>
                </a:solidFill>
              </a:rPr>
              <a:t>Palaiologos</a:t>
            </a:r>
            <a:r>
              <a:rPr lang="en-US" sz="2200" b="1" dirty="0">
                <a:solidFill>
                  <a:schemeClr val="accent1"/>
                </a:solidFill>
              </a:rPr>
              <a:t> </a:t>
            </a:r>
            <a:r>
              <a:rPr lang="en-US" sz="2200" dirty="0">
                <a:solidFill>
                  <a:schemeClr val="accent1"/>
                </a:solidFill>
              </a:rPr>
              <a:t>(1259-1282) managed to recapture Constantinople from the Latin Empire</a:t>
            </a:r>
          </a:p>
          <a:p>
            <a:pPr marL="342900" indent="-342900">
              <a:buFont typeface="Arial" panose="020B0604020202020204" pitchFamily="34" charset="0"/>
              <a:buChar char="•"/>
            </a:pPr>
            <a:r>
              <a:rPr lang="en-US" sz="2200" dirty="0">
                <a:solidFill>
                  <a:schemeClr val="accent1"/>
                </a:solidFill>
              </a:rPr>
              <a:t>1272: </a:t>
            </a:r>
            <a:r>
              <a:rPr lang="en-US" sz="2200" b="1" dirty="0">
                <a:solidFill>
                  <a:schemeClr val="accent1"/>
                </a:solidFill>
              </a:rPr>
              <a:t>Edward I</a:t>
            </a:r>
            <a:r>
              <a:rPr lang="en-US" sz="2200" dirty="0">
                <a:solidFill>
                  <a:schemeClr val="accent1"/>
                </a:solidFill>
              </a:rPr>
              <a:t> (1272-1307), often known as "Longshanks" due to his tall stature, succeeded his father, Henry III</a:t>
            </a:r>
          </a:p>
          <a:p>
            <a:pPr marL="342900" indent="-342900">
              <a:buFont typeface="Arial" panose="020B0604020202020204" pitchFamily="34" charset="0"/>
              <a:buChar char="•"/>
            </a:pPr>
            <a:r>
              <a:rPr lang="en-US" sz="2200" dirty="0">
                <a:solidFill>
                  <a:schemeClr val="accent1"/>
                </a:solidFill>
              </a:rPr>
              <a:t>1275: </a:t>
            </a:r>
            <a:r>
              <a:rPr lang="en-US" sz="2200" b="1" dirty="0">
                <a:solidFill>
                  <a:schemeClr val="accent1"/>
                </a:solidFill>
              </a:rPr>
              <a:t>Marco Polo </a:t>
            </a:r>
            <a:r>
              <a:rPr lang="en-US" sz="2200" dirty="0">
                <a:solidFill>
                  <a:schemeClr val="accent1"/>
                </a:solidFill>
              </a:rPr>
              <a:t>visited China</a:t>
            </a:r>
          </a:p>
          <a:p>
            <a:pPr marL="342900" indent="-342900">
              <a:buFont typeface="Arial" panose="020B0604020202020204" pitchFamily="34" charset="0"/>
              <a:buChar char="•"/>
            </a:pPr>
            <a:r>
              <a:rPr lang="en-US" sz="2200" dirty="0">
                <a:solidFill>
                  <a:schemeClr val="accent1"/>
                </a:solidFill>
              </a:rPr>
              <a:t>1282: </a:t>
            </a:r>
            <a:r>
              <a:rPr lang="en-US" sz="2200" b="1" dirty="0" err="1">
                <a:solidFill>
                  <a:schemeClr val="accent1"/>
                </a:solidFill>
              </a:rPr>
              <a:t>Andronikos</a:t>
            </a:r>
            <a:r>
              <a:rPr lang="en-US" sz="2200" b="1" dirty="0">
                <a:solidFill>
                  <a:schemeClr val="accent1"/>
                </a:solidFill>
              </a:rPr>
              <a:t> II </a:t>
            </a:r>
            <a:r>
              <a:rPr lang="en-US" sz="2200" dirty="0">
                <a:solidFill>
                  <a:schemeClr val="accent1"/>
                </a:solidFill>
              </a:rPr>
              <a:t>(1282-1328) became Byzantine emperor; faced a period of economic difficulties, military challenges, and internal strife during his reign</a:t>
            </a:r>
          </a:p>
          <a:p>
            <a:pPr marL="342900" indent="-342900">
              <a:buFont typeface="Arial" panose="020B0604020202020204" pitchFamily="34" charset="0"/>
              <a:buChar char="•"/>
            </a:pPr>
            <a:r>
              <a:rPr lang="en-US" sz="2200" dirty="0">
                <a:solidFill>
                  <a:schemeClr val="accent1"/>
                </a:solidFill>
              </a:rPr>
              <a:t>1304-1307: </a:t>
            </a:r>
            <a:r>
              <a:rPr lang="en-US" sz="2200" b="1" dirty="0">
                <a:solidFill>
                  <a:schemeClr val="accent1"/>
                </a:solidFill>
              </a:rPr>
              <a:t>Edward II </a:t>
            </a:r>
            <a:r>
              <a:rPr lang="en-US" sz="2200" dirty="0">
                <a:solidFill>
                  <a:schemeClr val="accent1"/>
                </a:solidFill>
              </a:rPr>
              <a:t>(1307-1327), the son of Edward I, became king; his reign was marred by conflicts with nobles, particularly his cousin Thomas of Lancaster</a:t>
            </a:r>
          </a:p>
          <a:p>
            <a:pPr marL="342900" indent="-342900">
              <a:buFont typeface="Arial" panose="020B0604020202020204" pitchFamily="34" charset="0"/>
              <a:buChar char="•"/>
            </a:pPr>
            <a:r>
              <a:rPr lang="en-US" sz="2200" i="0" dirty="0">
                <a:solidFill>
                  <a:schemeClr val="accent1"/>
                </a:solidFill>
                <a:effectLst/>
              </a:rPr>
              <a:t>1304-1369: </a:t>
            </a:r>
            <a:r>
              <a:rPr lang="en-US" sz="2200" b="1" i="0" dirty="0">
                <a:solidFill>
                  <a:schemeClr val="accent1"/>
                </a:solidFill>
                <a:effectLst/>
              </a:rPr>
              <a:t>Ibn </a:t>
            </a:r>
            <a:r>
              <a:rPr lang="en-US" sz="2200" b="1" i="0" dirty="0" err="1">
                <a:solidFill>
                  <a:schemeClr val="accent1"/>
                </a:solidFill>
                <a:effectLst/>
              </a:rPr>
              <a:t>Batuta’s</a:t>
            </a:r>
            <a:r>
              <a:rPr lang="en-US" sz="2200" b="1" i="0" dirty="0">
                <a:solidFill>
                  <a:schemeClr val="accent1"/>
                </a:solidFill>
                <a:effectLst/>
              </a:rPr>
              <a:t> </a:t>
            </a:r>
            <a:r>
              <a:rPr lang="en-US" sz="2200" i="0" dirty="0">
                <a:solidFill>
                  <a:schemeClr val="accent1"/>
                </a:solidFill>
                <a:effectLst/>
              </a:rPr>
              <a:t>travels</a:t>
            </a:r>
          </a:p>
          <a:p>
            <a:pPr marL="342900" indent="-342900">
              <a:buFont typeface="Arial" panose="020B0604020202020204" pitchFamily="34" charset="0"/>
              <a:buChar char="•"/>
            </a:pPr>
            <a:r>
              <a:rPr lang="en-US" sz="2200" dirty="0">
                <a:solidFill>
                  <a:schemeClr val="accent1"/>
                </a:solidFill>
              </a:rPr>
              <a:t>1314: Scotland won against England at the </a:t>
            </a:r>
            <a:r>
              <a:rPr lang="en-US" sz="2200" b="1" dirty="0">
                <a:solidFill>
                  <a:schemeClr val="accent1"/>
                </a:solidFill>
              </a:rPr>
              <a:t>Battle of Bannockburn</a:t>
            </a:r>
            <a:r>
              <a:rPr lang="en-US" sz="2200" dirty="0">
                <a:solidFill>
                  <a:schemeClr val="accent1"/>
                </a:solidFill>
              </a:rPr>
              <a:t>, after the reign of King Alexander III (1249-1286)</a:t>
            </a:r>
          </a:p>
          <a:p>
            <a:pPr marL="342900" indent="-342900">
              <a:buFont typeface="Arial" panose="020B0604020202020204" pitchFamily="34" charset="0"/>
              <a:buChar char="•"/>
            </a:pPr>
            <a:r>
              <a:rPr lang="en-US" sz="2200" dirty="0">
                <a:solidFill>
                  <a:schemeClr val="accent1"/>
                </a:solidFill>
              </a:rPr>
              <a:t>1325-1337: The </a:t>
            </a:r>
            <a:r>
              <a:rPr lang="en-US" sz="2200" b="1" dirty="0">
                <a:solidFill>
                  <a:schemeClr val="accent1"/>
                </a:solidFill>
              </a:rPr>
              <a:t>Aztec Empire </a:t>
            </a:r>
            <a:r>
              <a:rPr lang="en-US" sz="2200" dirty="0">
                <a:solidFill>
                  <a:schemeClr val="accent1"/>
                </a:solidFill>
              </a:rPr>
              <a:t>begins to expand its territory in Mesoamerica under the rule of Emperor Itzcoatl, they build the city of </a:t>
            </a:r>
            <a:r>
              <a:rPr lang="en-US" sz="2200" dirty="0" err="1">
                <a:solidFill>
                  <a:schemeClr val="accent1"/>
                </a:solidFill>
              </a:rPr>
              <a:t>Tonochitlan</a:t>
            </a:r>
            <a:r>
              <a:rPr lang="en-US" sz="2200" dirty="0">
                <a:solidFill>
                  <a:schemeClr val="accent1"/>
                </a:solidFill>
              </a:rPr>
              <a:t>.</a:t>
            </a:r>
          </a:p>
          <a:p>
            <a:pPr marL="342900" indent="-342900">
              <a:buFont typeface="Arial" panose="020B0604020202020204" pitchFamily="34" charset="0"/>
              <a:buChar char="•"/>
            </a:pPr>
            <a:r>
              <a:rPr lang="en-US" sz="2200" dirty="0">
                <a:solidFill>
                  <a:schemeClr val="accent1"/>
                </a:solidFill>
              </a:rPr>
              <a:t>1325: </a:t>
            </a:r>
            <a:r>
              <a:rPr lang="en-US" sz="2200" b="1" dirty="0">
                <a:solidFill>
                  <a:schemeClr val="accent1"/>
                </a:solidFill>
              </a:rPr>
              <a:t>Mansa Musa </a:t>
            </a:r>
            <a:r>
              <a:rPr lang="en-US" sz="2200" dirty="0">
                <a:solidFill>
                  <a:schemeClr val="accent1"/>
                </a:solidFill>
              </a:rPr>
              <a:t>went on Haj</a:t>
            </a:r>
          </a:p>
        </p:txBody>
      </p:sp>
      <p:sp>
        <p:nvSpPr>
          <p:cNvPr id="4" name="TextBox 3">
            <a:extLst>
              <a:ext uri="{FF2B5EF4-FFF2-40B4-BE49-F238E27FC236}">
                <a16:creationId xmlns:a16="http://schemas.microsoft.com/office/drawing/2014/main" id="{0D844E3A-E5EC-5BF2-C907-B300A7235A2B}"/>
              </a:ext>
            </a:extLst>
          </p:cNvPr>
          <p:cNvSpPr txBox="1"/>
          <p:nvPr/>
        </p:nvSpPr>
        <p:spPr>
          <a:xfrm>
            <a:off x="577516" y="174213"/>
            <a:ext cx="11211210" cy="707886"/>
          </a:xfrm>
          <a:prstGeom prst="rect">
            <a:avLst/>
          </a:prstGeom>
          <a:noFill/>
        </p:spPr>
        <p:txBody>
          <a:bodyPr wrap="square">
            <a:spAutoFit/>
          </a:bodyPr>
          <a:lstStyle/>
          <a:p>
            <a:r>
              <a:rPr lang="en-US" sz="4000" dirty="0">
                <a:solidFill>
                  <a:schemeClr val="accent1"/>
                </a:solidFill>
              </a:rPr>
              <a:t>What was Happening Elsewhere (1258-1325)</a:t>
            </a:r>
          </a:p>
        </p:txBody>
      </p:sp>
    </p:spTree>
    <p:extLst>
      <p:ext uri="{BB962C8B-B14F-4D97-AF65-F5344CB8AC3E}">
        <p14:creationId xmlns:p14="http://schemas.microsoft.com/office/powerpoint/2010/main" val="9951806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D844E3A-E5EC-5BF2-C907-B300A7235A2B}"/>
              </a:ext>
            </a:extLst>
          </p:cNvPr>
          <p:cNvSpPr txBox="1"/>
          <p:nvPr/>
        </p:nvSpPr>
        <p:spPr>
          <a:xfrm>
            <a:off x="569495" y="283020"/>
            <a:ext cx="11044988" cy="707886"/>
          </a:xfrm>
          <a:prstGeom prst="rect">
            <a:avLst/>
          </a:prstGeom>
          <a:noFill/>
        </p:spPr>
        <p:txBody>
          <a:bodyPr wrap="square">
            <a:spAutoFit/>
          </a:bodyPr>
          <a:lstStyle/>
          <a:p>
            <a:r>
              <a:rPr lang="en-US" sz="4000" dirty="0">
                <a:solidFill>
                  <a:schemeClr val="accent1"/>
                </a:solidFill>
              </a:rPr>
              <a:t>Major Battles</a:t>
            </a:r>
          </a:p>
        </p:txBody>
      </p:sp>
      <p:graphicFrame>
        <p:nvGraphicFramePr>
          <p:cNvPr id="5" name="Table 4">
            <a:extLst>
              <a:ext uri="{FF2B5EF4-FFF2-40B4-BE49-F238E27FC236}">
                <a16:creationId xmlns:a16="http://schemas.microsoft.com/office/drawing/2014/main" id="{25026E51-E159-102A-775F-82E15A3D63AC}"/>
              </a:ext>
            </a:extLst>
          </p:cNvPr>
          <p:cNvGraphicFramePr>
            <a:graphicFrameLocks noGrp="1"/>
          </p:cNvGraphicFramePr>
          <p:nvPr>
            <p:extLst>
              <p:ext uri="{D42A27DB-BD31-4B8C-83A1-F6EECF244321}">
                <p14:modId xmlns:p14="http://schemas.microsoft.com/office/powerpoint/2010/main" val="3208200037"/>
              </p:ext>
            </p:extLst>
          </p:nvPr>
        </p:nvGraphicFramePr>
        <p:xfrm>
          <a:off x="569495" y="1721854"/>
          <a:ext cx="11044989" cy="2922932"/>
        </p:xfrm>
        <a:graphic>
          <a:graphicData uri="http://schemas.openxmlformats.org/drawingml/2006/table">
            <a:tbl>
              <a:tblPr>
                <a:tableStyleId>{E269D01E-BC32-4049-B463-5C60D7B0CCD2}</a:tableStyleId>
              </a:tblPr>
              <a:tblGrid>
                <a:gridCol w="636511">
                  <a:extLst>
                    <a:ext uri="{9D8B030D-6E8A-4147-A177-3AD203B41FA5}">
                      <a16:colId xmlns:a16="http://schemas.microsoft.com/office/drawing/2014/main" val="2706382985"/>
                    </a:ext>
                  </a:extLst>
                </a:gridCol>
                <a:gridCol w="2353120">
                  <a:extLst>
                    <a:ext uri="{9D8B030D-6E8A-4147-A177-3AD203B41FA5}">
                      <a16:colId xmlns:a16="http://schemas.microsoft.com/office/drawing/2014/main" val="4108185438"/>
                    </a:ext>
                  </a:extLst>
                </a:gridCol>
                <a:gridCol w="1378634">
                  <a:extLst>
                    <a:ext uri="{9D8B030D-6E8A-4147-A177-3AD203B41FA5}">
                      <a16:colId xmlns:a16="http://schemas.microsoft.com/office/drawing/2014/main" val="390672322"/>
                    </a:ext>
                  </a:extLst>
                </a:gridCol>
                <a:gridCol w="2335237">
                  <a:extLst>
                    <a:ext uri="{9D8B030D-6E8A-4147-A177-3AD203B41FA5}">
                      <a16:colId xmlns:a16="http://schemas.microsoft.com/office/drawing/2014/main" val="2853154725"/>
                    </a:ext>
                  </a:extLst>
                </a:gridCol>
                <a:gridCol w="4341487">
                  <a:extLst>
                    <a:ext uri="{9D8B030D-6E8A-4147-A177-3AD203B41FA5}">
                      <a16:colId xmlns:a16="http://schemas.microsoft.com/office/drawing/2014/main" val="2109244217"/>
                    </a:ext>
                  </a:extLst>
                </a:gridCol>
              </a:tblGrid>
              <a:tr h="515933">
                <a:tc>
                  <a:txBody>
                    <a:bodyPr/>
                    <a:lstStyle/>
                    <a:p>
                      <a:pPr algn="ctr" fontAlgn="t"/>
                      <a:r>
                        <a:rPr lang="en-US" sz="1800" b="1" u="none" strike="noStrike" dirty="0">
                          <a:effectLst/>
                        </a:rPr>
                        <a:t>Year</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Name of Battle</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Sultan</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Against</a:t>
                      </a:r>
                      <a:endParaRPr lang="en-US" sz="1800" b="1" i="0" u="none" strike="noStrike" dirty="0">
                        <a:solidFill>
                          <a:srgbClr val="000000"/>
                        </a:solidFill>
                        <a:effectLst/>
                        <a:latin typeface="Calibri" panose="020F0502020204030204" pitchFamily="34" charset="0"/>
                      </a:endParaRPr>
                    </a:p>
                  </a:txBody>
                  <a:tcPr marL="45720" marR="45720"/>
                </a:tc>
                <a:tc>
                  <a:txBody>
                    <a:bodyPr/>
                    <a:lstStyle/>
                    <a:p>
                      <a:pPr algn="ctr" fontAlgn="t"/>
                      <a:r>
                        <a:rPr lang="en-US" sz="1800" b="1" u="none" strike="noStrike" dirty="0">
                          <a:effectLst/>
                        </a:rPr>
                        <a:t>Impact</a:t>
                      </a:r>
                      <a:endParaRPr lang="en-US" sz="1800" b="1" i="0" u="none" strike="noStrike" dirty="0">
                        <a:solidFill>
                          <a:srgbClr val="000000"/>
                        </a:solidFill>
                        <a:effectLst/>
                        <a:latin typeface="Calibri" panose="020F0502020204030204" pitchFamily="34" charset="0"/>
                      </a:endParaRPr>
                    </a:p>
                  </a:txBody>
                  <a:tcPr marL="45720" marR="45720"/>
                </a:tc>
                <a:extLst>
                  <a:ext uri="{0D108BD9-81ED-4DB2-BD59-A6C34878D82A}">
                    <a16:rowId xmlns:a16="http://schemas.microsoft.com/office/drawing/2014/main" val="3961479899"/>
                  </a:ext>
                </a:extLst>
              </a:tr>
              <a:tr h="1096359">
                <a:tc>
                  <a:txBody>
                    <a:bodyPr/>
                    <a:lstStyle/>
                    <a:p>
                      <a:pPr algn="ctr" fontAlgn="t"/>
                      <a:r>
                        <a:rPr lang="en-US" sz="1600" u="none" strike="noStrike" dirty="0">
                          <a:solidFill>
                            <a:schemeClr val="accent1"/>
                          </a:solidFill>
                          <a:effectLst/>
                        </a:rPr>
                        <a:t>1302</a:t>
                      </a:r>
                      <a:endParaRPr lang="en-US" sz="1600" b="0"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ctr" fontAlgn="t"/>
                      <a:r>
                        <a:rPr lang="en-US" sz="1600" b="1" u="none" strike="noStrike" dirty="0">
                          <a:solidFill>
                            <a:schemeClr val="accent1"/>
                          </a:solidFill>
                          <a:effectLst/>
                        </a:rPr>
                        <a:t>Battle of Bapheus (</a:t>
                      </a:r>
                      <a:r>
                        <a:rPr lang="en-US" sz="1600" b="1" u="none" strike="noStrike" dirty="0" err="1">
                          <a:solidFill>
                            <a:schemeClr val="accent1"/>
                          </a:solidFill>
                          <a:effectLst/>
                        </a:rPr>
                        <a:t>Bafeos</a:t>
                      </a:r>
                      <a:r>
                        <a:rPr lang="en-US" sz="1600" b="1" u="none" strike="noStrike" dirty="0">
                          <a:solidFill>
                            <a:schemeClr val="accent1"/>
                          </a:solidFill>
                          <a:effectLst/>
                        </a:rPr>
                        <a:t>)</a:t>
                      </a:r>
                      <a:endParaRPr lang="en-US" sz="1600" b="1"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ctr" fontAlgn="t"/>
                      <a:r>
                        <a:rPr lang="en-US" sz="1600" u="none" strike="noStrike" dirty="0">
                          <a:solidFill>
                            <a:schemeClr val="accent1"/>
                          </a:solidFill>
                          <a:effectLst/>
                        </a:rPr>
                        <a:t>Osman Ghazi</a:t>
                      </a:r>
                      <a:endParaRPr lang="en-US" sz="1600" b="0"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ctr" fontAlgn="t"/>
                      <a:r>
                        <a:rPr lang="en-US" sz="1600" u="none" strike="noStrike" dirty="0">
                          <a:solidFill>
                            <a:schemeClr val="accent1"/>
                          </a:solidFill>
                          <a:effectLst/>
                        </a:rPr>
                        <a:t>Byzantine forces</a:t>
                      </a:r>
                      <a:endParaRPr lang="en-US" sz="1600" b="0"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l" fontAlgn="t"/>
                      <a:r>
                        <a:rPr lang="en-US" sz="1600" u="none" strike="noStrike" dirty="0">
                          <a:solidFill>
                            <a:schemeClr val="accent1"/>
                          </a:solidFill>
                          <a:effectLst/>
                        </a:rPr>
                        <a:t>The Ottoman victory at Bapheus boosted the morale of Osman's forces and established their presence in the region, contributing to the early growth of the Ottoman state.</a:t>
                      </a:r>
                      <a:endParaRPr lang="en-US" sz="1600" b="0"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extLst>
                  <a:ext uri="{0D108BD9-81ED-4DB2-BD59-A6C34878D82A}">
                    <a16:rowId xmlns:a16="http://schemas.microsoft.com/office/drawing/2014/main" val="3782865081"/>
                  </a:ext>
                </a:extLst>
              </a:tr>
              <a:tr h="1233547">
                <a:tc>
                  <a:txBody>
                    <a:bodyPr/>
                    <a:lstStyle/>
                    <a:p>
                      <a:pPr algn="ctr" fontAlgn="t"/>
                      <a:r>
                        <a:rPr lang="en-US" sz="1600" u="none" strike="noStrike">
                          <a:solidFill>
                            <a:schemeClr val="accent1"/>
                          </a:solidFill>
                          <a:effectLst/>
                        </a:rPr>
                        <a:t>1326</a:t>
                      </a:r>
                      <a:endParaRPr lang="en-US" sz="1600" b="0" i="0" u="none" strike="noStrike">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ctr" fontAlgn="t"/>
                      <a:r>
                        <a:rPr lang="en-US" sz="1600" b="1" u="none" strike="noStrike" dirty="0">
                          <a:solidFill>
                            <a:schemeClr val="accent1"/>
                          </a:solidFill>
                          <a:effectLst/>
                        </a:rPr>
                        <a:t>Siege of Bursa</a:t>
                      </a:r>
                      <a:endParaRPr lang="en-US" sz="1600" b="1"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ctr" fontAlgn="t"/>
                      <a:r>
                        <a:rPr lang="en-US" sz="1600" u="none" strike="noStrike" dirty="0">
                          <a:solidFill>
                            <a:schemeClr val="accent1"/>
                          </a:solidFill>
                          <a:effectLst/>
                        </a:rPr>
                        <a:t>Osman and Orhan Ghazi</a:t>
                      </a:r>
                      <a:endParaRPr lang="en-US" sz="1600" b="0"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ctr" fontAlgn="t"/>
                      <a:r>
                        <a:rPr lang="en-US" sz="1600" u="none" strike="noStrike" dirty="0">
                          <a:solidFill>
                            <a:schemeClr val="accent1"/>
                          </a:solidFill>
                          <a:effectLst/>
                        </a:rPr>
                        <a:t>Byzantine forces</a:t>
                      </a:r>
                      <a:endParaRPr lang="en-US" sz="1600" b="0"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tc>
                  <a:txBody>
                    <a:bodyPr/>
                    <a:lstStyle/>
                    <a:p>
                      <a:pPr algn="l" fontAlgn="t"/>
                      <a:r>
                        <a:rPr lang="en-US" sz="1600" u="none" strike="noStrike" dirty="0">
                          <a:solidFill>
                            <a:schemeClr val="accent1"/>
                          </a:solidFill>
                          <a:effectLst/>
                        </a:rPr>
                        <a:t>The Ottoman forces successfully captured Bursa in 1326 or 1327, marking a significant territorial gain. Bursa would later become the first capital of the Ottoman Empire under the reign of Orhan Gazi.</a:t>
                      </a:r>
                      <a:endParaRPr lang="en-US" sz="1600" b="0" i="0" u="none" strike="noStrike" dirty="0">
                        <a:solidFill>
                          <a:schemeClr val="accent1"/>
                        </a:solidFill>
                        <a:effectLst/>
                        <a:latin typeface="Calibri" panose="020F0502020204030204" pitchFamily="34" charset="0"/>
                      </a:endParaRPr>
                    </a:p>
                  </a:txBody>
                  <a:tcPr marL="45720" marR="45720">
                    <a:solidFill>
                      <a:schemeClr val="accent1">
                        <a:lumMod val="20000"/>
                        <a:lumOff val="80000"/>
                      </a:schemeClr>
                    </a:solidFill>
                  </a:tcPr>
                </a:tc>
                <a:extLst>
                  <a:ext uri="{0D108BD9-81ED-4DB2-BD59-A6C34878D82A}">
                    <a16:rowId xmlns:a16="http://schemas.microsoft.com/office/drawing/2014/main" val="611563046"/>
                  </a:ext>
                </a:extLst>
              </a:tr>
            </a:tbl>
          </a:graphicData>
        </a:graphic>
      </p:graphicFrame>
    </p:spTree>
    <p:extLst>
      <p:ext uri="{BB962C8B-B14F-4D97-AF65-F5344CB8AC3E}">
        <p14:creationId xmlns:p14="http://schemas.microsoft.com/office/powerpoint/2010/main" val="17824344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24EEA4-E1EE-1092-3652-AD9B60533381}"/>
              </a:ext>
            </a:extLst>
          </p:cNvPr>
          <p:cNvSpPr txBox="1"/>
          <p:nvPr/>
        </p:nvSpPr>
        <p:spPr>
          <a:xfrm>
            <a:off x="577515" y="1232165"/>
            <a:ext cx="8697113" cy="3170099"/>
          </a:xfrm>
          <a:prstGeom prst="rect">
            <a:avLst/>
          </a:prstGeom>
          <a:noFill/>
        </p:spPr>
        <p:txBody>
          <a:bodyPr wrap="square">
            <a:spAutoFit/>
          </a:bodyPr>
          <a:lstStyle/>
          <a:p>
            <a:pPr algn="l"/>
            <a:endParaRPr lang="en-US" sz="2200" b="1" dirty="0">
              <a:solidFill>
                <a:schemeClr val="accent1"/>
              </a:solidFill>
              <a:latin typeface="YouTube Sans"/>
            </a:endParaRPr>
          </a:p>
          <a:p>
            <a:pPr algn="l"/>
            <a:r>
              <a:rPr lang="en-US" sz="2200" b="1" i="0" dirty="0">
                <a:solidFill>
                  <a:schemeClr val="accent1"/>
                </a:solidFill>
                <a:effectLst/>
                <a:hlinkClick r:id="rId2">
                  <a:extLst>
                    <a:ext uri="{A12FA001-AC4F-418D-AE19-62706E023703}">
                      <ahyp:hlinkClr xmlns:ahyp="http://schemas.microsoft.com/office/drawing/2018/hyperlinkcolor" val="tx"/>
                    </a:ext>
                  </a:extLst>
                </a:hlinkClick>
              </a:rPr>
              <a:t>Era of Osman Gazi | 1281-1326 | History Map of Osman Gazi</a:t>
            </a:r>
            <a:endParaRPr lang="en-US" sz="2200" b="1" i="0" dirty="0">
              <a:solidFill>
                <a:schemeClr val="accent1"/>
              </a:solidFill>
              <a:effectLst/>
            </a:endParaRPr>
          </a:p>
          <a:p>
            <a:pPr algn="l"/>
            <a:r>
              <a:rPr lang="en-US" sz="2200" b="1" i="0" dirty="0">
                <a:solidFill>
                  <a:schemeClr val="accent1"/>
                </a:solidFill>
                <a:effectLst/>
                <a:hlinkClick r:id="rId3">
                  <a:extLst>
                    <a:ext uri="{A12FA001-AC4F-418D-AE19-62706E023703}">
                      <ahyp:hlinkClr xmlns:ahyp="http://schemas.microsoft.com/office/drawing/2018/hyperlinkcolor" val="tx"/>
                    </a:ext>
                  </a:extLst>
                </a:hlinkClick>
              </a:rPr>
              <a:t>Osman: The Man Who Founded The Ottoman Empire</a:t>
            </a:r>
            <a:endParaRPr lang="en-US" sz="2200" b="1" i="0" dirty="0">
              <a:solidFill>
                <a:schemeClr val="accent1"/>
              </a:solidFill>
              <a:effectLst/>
            </a:endParaRPr>
          </a:p>
          <a:p>
            <a:pPr algn="l"/>
            <a:r>
              <a:rPr lang="en-US" sz="2200" b="1" dirty="0">
                <a:solidFill>
                  <a:schemeClr val="accent1"/>
                </a:solidFill>
                <a:hlinkClick r:id="rId4"/>
              </a:rPr>
              <a:t>The Dream of Osman</a:t>
            </a:r>
            <a:endParaRPr lang="en-US" sz="2200" b="1" i="0" dirty="0">
              <a:solidFill>
                <a:schemeClr val="accent1"/>
              </a:solidFill>
              <a:effectLst/>
            </a:endParaRPr>
          </a:p>
          <a:p>
            <a:r>
              <a:rPr lang="en-US" sz="2200" b="1" i="0" dirty="0">
                <a:solidFill>
                  <a:srgbClr val="52291E"/>
                </a:solidFill>
                <a:effectLst/>
                <a:hlinkClick r:id="rId5">
                  <a:extLst>
                    <a:ext uri="{A12FA001-AC4F-418D-AE19-62706E023703}">
                      <ahyp:hlinkClr xmlns:ahyp="http://schemas.microsoft.com/office/drawing/2018/hyperlinkcolor" val="tx"/>
                    </a:ext>
                  </a:extLst>
                </a:hlinkClick>
              </a:rPr>
              <a:t>Rise of the Ottoman Empire - Bapheus</a:t>
            </a:r>
            <a:r>
              <a:rPr lang="en-US" sz="2200" b="1" i="0" dirty="0">
                <a:solidFill>
                  <a:schemeClr val="accent1"/>
                </a:solidFill>
                <a:effectLst/>
                <a:hlinkClick r:id="rId5">
                  <a:extLst>
                    <a:ext uri="{A12FA001-AC4F-418D-AE19-62706E023703}">
                      <ahyp:hlinkClr xmlns:ahyp="http://schemas.microsoft.com/office/drawing/2018/hyperlinkcolor" val="tx"/>
                    </a:ext>
                  </a:extLst>
                </a:hlinkClick>
              </a:rPr>
              <a:t> 1302</a:t>
            </a:r>
            <a:endParaRPr lang="en-US" sz="2200" b="1" i="0" dirty="0">
              <a:solidFill>
                <a:schemeClr val="accent1"/>
              </a:solidFill>
              <a:effectLst/>
            </a:endParaRPr>
          </a:p>
          <a:p>
            <a:r>
              <a:rPr lang="en-US" sz="2200" b="1" dirty="0">
                <a:solidFill>
                  <a:schemeClr val="accent1"/>
                </a:solidFill>
                <a:hlinkClick r:id="rId6"/>
              </a:rPr>
              <a:t>Bapheus Short</a:t>
            </a:r>
            <a:endParaRPr lang="en-US" sz="2200" b="1" i="0" dirty="0">
              <a:solidFill>
                <a:schemeClr val="accent1"/>
              </a:solidFill>
              <a:effectLst/>
            </a:endParaRPr>
          </a:p>
          <a:p>
            <a:pPr algn="l"/>
            <a:endParaRPr lang="en-US" sz="2200" b="1" i="0" dirty="0">
              <a:solidFill>
                <a:schemeClr val="accent1"/>
              </a:solidFill>
              <a:effectLst/>
              <a:latin typeface="YouTube Sans"/>
            </a:endParaRPr>
          </a:p>
          <a:p>
            <a:endParaRPr lang="en-US" sz="2400" b="1" i="0" dirty="0">
              <a:solidFill>
                <a:srgbClr val="F1F1F1"/>
              </a:solidFill>
              <a:effectLst/>
              <a:latin typeface="YouTube Sans"/>
            </a:endParaRPr>
          </a:p>
          <a:p>
            <a:pPr algn="l"/>
            <a:endParaRPr lang="en-US" sz="2200" b="1" i="0" dirty="0">
              <a:solidFill>
                <a:schemeClr val="accent1"/>
              </a:solidFill>
              <a:effectLst/>
              <a:latin typeface="YouTube Sans"/>
            </a:endParaRPr>
          </a:p>
        </p:txBody>
      </p:sp>
      <p:sp>
        <p:nvSpPr>
          <p:cNvPr id="4" name="TextBox 3">
            <a:extLst>
              <a:ext uri="{FF2B5EF4-FFF2-40B4-BE49-F238E27FC236}">
                <a16:creationId xmlns:a16="http://schemas.microsoft.com/office/drawing/2014/main" id="{0D844E3A-E5EC-5BF2-C907-B300A7235A2B}"/>
              </a:ext>
            </a:extLst>
          </p:cNvPr>
          <p:cNvSpPr txBox="1"/>
          <p:nvPr/>
        </p:nvSpPr>
        <p:spPr>
          <a:xfrm>
            <a:off x="577516" y="174213"/>
            <a:ext cx="11044988" cy="707886"/>
          </a:xfrm>
          <a:prstGeom prst="rect">
            <a:avLst/>
          </a:prstGeom>
          <a:noFill/>
        </p:spPr>
        <p:txBody>
          <a:bodyPr wrap="square">
            <a:spAutoFit/>
          </a:bodyPr>
          <a:lstStyle/>
          <a:p>
            <a:r>
              <a:rPr lang="en-US" sz="4000" dirty="0">
                <a:solidFill>
                  <a:schemeClr val="accent1"/>
                </a:solidFill>
              </a:rPr>
              <a:t>Videos to Watch</a:t>
            </a:r>
          </a:p>
        </p:txBody>
      </p:sp>
    </p:spTree>
    <p:extLst>
      <p:ext uri="{BB962C8B-B14F-4D97-AF65-F5344CB8AC3E}">
        <p14:creationId xmlns:p14="http://schemas.microsoft.com/office/powerpoint/2010/main" val="2365319223"/>
      </p:ext>
    </p:extLst>
  </p:cSld>
  <p:clrMapOvr>
    <a:masterClrMapping/>
  </p:clrMapOvr>
</p:sld>
</file>

<file path=ppt/theme/theme1.xml><?xml version="1.0" encoding="utf-8"?>
<a:theme xmlns:a="http://schemas.openxmlformats.org/drawingml/2006/main" name="Office Theme">
  <a:themeElements>
    <a:clrScheme name="SlideWin History Lesson">
      <a:dk1>
        <a:sysClr val="windowText" lastClr="000000"/>
      </a:dk1>
      <a:lt1>
        <a:sysClr val="window" lastClr="FFFFFF"/>
      </a:lt1>
      <a:dk2>
        <a:srgbClr val="FFFFFF"/>
      </a:dk2>
      <a:lt2>
        <a:srgbClr val="FFFFFF"/>
      </a:lt2>
      <a:accent1>
        <a:srgbClr val="52291E"/>
      </a:accent1>
      <a:accent2>
        <a:srgbClr val="52291E"/>
      </a:accent2>
      <a:accent3>
        <a:srgbClr val="52291E"/>
      </a:accent3>
      <a:accent4>
        <a:srgbClr val="52291E"/>
      </a:accent4>
      <a:accent5>
        <a:srgbClr val="52291E"/>
      </a:accent5>
      <a:accent6>
        <a:srgbClr val="52291E"/>
      </a:accent6>
      <a:hlink>
        <a:srgbClr val="52291E"/>
      </a:hlink>
      <a:folHlink>
        <a:srgbClr val="954F72"/>
      </a:folHlink>
    </a:clrScheme>
    <a:fontScheme name="SlideWin History Lesson">
      <a:majorFont>
        <a:latin typeface="Berkshire Swash"/>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91440" tIns="45720" rIns="91440" bIns="45720" rtlCol="0">
        <a:spAutoFit/>
      </a:bodyPr>
      <a:lstStyle>
        <a:defPPr>
          <a:lnSpc>
            <a:spcPct val="130000"/>
          </a:lnSpc>
          <a:defRPr sz="120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31257</TotalTime>
  <Words>3581</Words>
  <Application>Microsoft Office PowerPoint</Application>
  <PresentationFormat>Widescreen</PresentationFormat>
  <Paragraphs>316</Paragraphs>
  <Slides>43</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Arial</vt:lpstr>
      <vt:lpstr>Berkshire Swash</vt:lpstr>
      <vt:lpstr>Calibri</vt:lpstr>
      <vt:lpstr>Lato</vt:lpstr>
      <vt:lpstr>Roboto</vt:lpstr>
      <vt:lpstr>Times New Roman</vt:lpstr>
      <vt:lpstr>Verdana</vt:lpstr>
      <vt:lpstr>YouTube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SlideWin</dc:creator>
  <cp:lastModifiedBy>safeena m</cp:lastModifiedBy>
  <cp:revision>444</cp:revision>
  <dcterms:created xsi:type="dcterms:W3CDTF">2019-05-03T02:15:26Z</dcterms:created>
  <dcterms:modified xsi:type="dcterms:W3CDTF">2024-09-18T06:32:58Z</dcterms:modified>
</cp:coreProperties>
</file>