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362" r:id="rId2"/>
    <p:sldId id="606" r:id="rId3"/>
    <p:sldId id="347" r:id="rId4"/>
    <p:sldId id="604" r:id="rId5"/>
    <p:sldId id="557" r:id="rId6"/>
    <p:sldId id="567" r:id="rId7"/>
    <p:sldId id="568" r:id="rId8"/>
    <p:sldId id="569" r:id="rId9"/>
    <p:sldId id="558" r:id="rId10"/>
    <p:sldId id="559" r:id="rId11"/>
    <p:sldId id="570" r:id="rId12"/>
    <p:sldId id="560" r:id="rId13"/>
    <p:sldId id="571" r:id="rId14"/>
    <p:sldId id="572" r:id="rId15"/>
    <p:sldId id="573" r:id="rId16"/>
    <p:sldId id="574" r:id="rId17"/>
    <p:sldId id="576" r:id="rId18"/>
    <p:sldId id="575" r:id="rId19"/>
    <p:sldId id="565" r:id="rId20"/>
    <p:sldId id="630" r:id="rId21"/>
    <p:sldId id="561" r:id="rId22"/>
    <p:sldId id="626" r:id="rId23"/>
    <p:sldId id="627" r:id="rId24"/>
    <p:sldId id="566" r:id="rId25"/>
    <p:sldId id="577" r:id="rId26"/>
    <p:sldId id="563" r:id="rId27"/>
    <p:sldId id="578" r:id="rId28"/>
    <p:sldId id="579" r:id="rId29"/>
    <p:sldId id="628" r:id="rId30"/>
    <p:sldId id="56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77792" autoAdjust="0"/>
  </p:normalViewPr>
  <p:slideViewPr>
    <p:cSldViewPr snapToGrid="0" showGuides="1">
      <p:cViewPr varScale="1">
        <p:scale>
          <a:sx n="50" d="100"/>
          <a:sy n="50" d="100"/>
        </p:scale>
        <p:origin x="1228" y="3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6672"/>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a:t>
            </a:fld>
            <a:endParaRPr lang="en-US"/>
          </a:p>
        </p:txBody>
      </p:sp>
    </p:spTree>
    <p:extLst>
      <p:ext uri="{BB962C8B-B14F-4D97-AF65-F5344CB8AC3E}">
        <p14:creationId xmlns:p14="http://schemas.microsoft.com/office/powerpoint/2010/main" val="4113571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D6D6D"/>
                </a:solidFill>
                <a:effectLst/>
                <a:latin typeface="TitilliumRegular"/>
              </a:rPr>
              <a:t>He was said to have received crippling arrow wounds for stealing sheep as a child. </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a:t>
            </a:fld>
            <a:endParaRPr lang="en-US"/>
          </a:p>
        </p:txBody>
      </p:sp>
    </p:spTree>
    <p:extLst>
      <p:ext uri="{BB962C8B-B14F-4D97-AF65-F5344CB8AC3E}">
        <p14:creationId xmlns:p14="http://schemas.microsoft.com/office/powerpoint/2010/main" val="407548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Outline Map</a:t>
            </a:r>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1231578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500"/>
              </a:spcBef>
              <a:spcAft>
                <a:spcPts val="1500"/>
              </a:spcAft>
            </a:pPr>
            <a:r>
              <a:rPr lang="en-US" dirty="0"/>
              <a:t>1</a:t>
            </a: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 Decline of the Mongol Empire: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The Mongol Empire, founded by Genghis Khan, had been the dominant power in Central Asia, Persia, and beyond. However, by the late 14th century, the empire had fragmented into several smaller khanates and kingdoms due to internal conflicts, succession disputes, and external pressures.</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2. Rise of Timur: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 born in 1336, came from a Turco-Mongol background. He seized the opportunity presented by the fragmented post-Mongol landscape to establish his own authority and expand his influence.</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3. Exploiting Divisions: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 capitalized on the political divisions and rivalries among the successor states of the Mongol Empire. He skillfully navigated these complexities to forge alliances and exploit weaknesses.</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4. Military Campaigns: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Timur's military prowess and strategic genius played a significant role in his rise to power. He led successful campaigns against neighboring states, gradually expanding his territory.</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5. Claiming Mongol Legacy: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 claimed descent from Genghis Khan through his maternal lineage. This claim helped legitimize his authority and authority to rule, drawing on the historical prestige of the Mongol legacy.</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6. Establishment of the Timurid Empire: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Timur's conquests and political maneuvering culminated in the establishment of the Timurid Empire. He centered his rule in Samarkand and expanded his empire to encompass parts of Central Asia, Persia, and beyond.</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7. Consolidation and Patronage: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 not only conquered territories but also established a stable administration. He patronized art, culture, and architecture, fostering a vibrant cultural environment.</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1500"/>
              </a:spcAft>
            </a:pPr>
            <a:r>
              <a:rPr lang="en-US" sz="1800" b="1"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8. Legacy and Succession: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Timur's legacy as a powerful conqueror and ruler persisted after his death in 1405. His descendants, known as the Timurids, continued to rule in various parts of his empire.</a:t>
            </a:r>
            <a:endParaRPr lang="en-US" sz="1800" kern="100" dirty="0">
              <a:solidFill>
                <a:srgbClr val="37415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1500"/>
              </a:spcBef>
              <a:spcAft>
                <a:spcPts val="0"/>
              </a:spcAf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In summary, the decline of the Mongol Empire created a power vacuum in the region, which Timur skillfully exploited through his military campaigns, alliances, and strategic leadership. His rise to power and the establishment of the Timurid Empire marked a new chapter in Central Asian history and shaped the geopolitical landscape for centuries to come.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893435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Outline Map</a:t>
            </a:r>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266918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12</a:t>
            </a:fld>
            <a:endParaRPr lang="en-US"/>
          </a:p>
        </p:txBody>
      </p:sp>
    </p:spTree>
    <p:extLst>
      <p:ext uri="{BB962C8B-B14F-4D97-AF65-F5344CB8AC3E}">
        <p14:creationId xmlns:p14="http://schemas.microsoft.com/office/powerpoint/2010/main" val="4102676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Desire for Power and Territory:</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was a conqueror who aimed to expand his empire's territory. The Ottoman Empire, under Bayezid's rule, was a growing power that controlled significant territories in Anatolia, the Balkans, and the Middle East. Tamerlane's ambition for territorial expansion likely played a significant role in his decision to attack the Ottomans.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Rivalry and Competition: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and Bayezid were both ambitious rulers with expansive ambitions. This led to a rivalry for dominance in the region. Tamerlane saw Bayezid as a potential threat and competitor, which contributed to the tense relations between the two empires.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Prestige and Reputation: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was known for his military conquests and his desire to establish a legacy as a great conqueror. Defeating a powerful ruler like Bayezid would have added to Tamerlane's prestige and reputation as a formidable military leader.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Defiance and Disrespect:</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There were instances of perceived defiance and disrespect between Tamerlane and Bayezid. Bayezid allegedly imprisoned Tamerlane's envoys and questioned Tamerlane's legitimacy as a ruler. These actions may have fueled Tamerlane's desire to assert his authority and seek retribution.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Religious Justification:</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Tamerlane often used religious rhetoric to justify his military campaigns. He portrayed himself as a defender of Islam and claimed that he was fighting against non-Muslim rulers. Bayezid was a Sunni Muslim ruler, and Tamerlane may have used this religious narrative to gain support and legitimacy for his attack.</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1800" b="1" kern="0" dirty="0">
                <a:effectLst/>
                <a:latin typeface="Segoe UI" panose="020B0502040204020203" pitchFamily="34" charset="0"/>
                <a:ea typeface="Times New Roman" panose="02020603050405020304" pitchFamily="18" charset="0"/>
                <a:cs typeface="Times New Roman" panose="02020603050405020304" pitchFamily="18" charset="0"/>
              </a:rPr>
              <a:t>Opportunistic Timing:</a:t>
            </a:r>
            <a:r>
              <a:rPr lang="en-US" sz="1800" kern="0" dirty="0">
                <a:effectLst/>
                <a:latin typeface="Segoe UI" panose="020B0502040204020203" pitchFamily="34" charset="0"/>
                <a:ea typeface="Times New Roman" panose="02020603050405020304" pitchFamily="18" charset="0"/>
                <a:cs typeface="Times New Roman" panose="02020603050405020304" pitchFamily="18" charset="0"/>
              </a:rPr>
              <a:t> Bayezid was engaged in conflicts in Europe and Anatolia when Tamerlane launched his attack. Tamerlane might have viewed this as an opportune moment to strike while Bayezid was preoccupied.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22297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2901462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2099983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Outline Map</a:t>
            </a:r>
          </a:p>
        </p:txBody>
      </p:sp>
      <p:sp>
        <p:nvSpPr>
          <p:cNvPr id="4" name="Slide Number Placeholder 3"/>
          <p:cNvSpPr>
            <a:spLocks noGrp="1"/>
          </p:cNvSpPr>
          <p:nvPr>
            <p:ph type="sldNum" sz="quarter" idx="5"/>
          </p:nvPr>
        </p:nvSpPr>
        <p:spPr/>
        <p:txBody>
          <a:bodyPr/>
          <a:lstStyle/>
          <a:p>
            <a:fld id="{DAF61BEB-35DA-498F-9F88-C82846C03E6B}" type="slidenum">
              <a:rPr lang="en-US" smtClean="0"/>
              <a:t>26</a:t>
            </a:fld>
            <a:endParaRPr lang="en-US"/>
          </a:p>
        </p:txBody>
      </p:sp>
    </p:spTree>
    <p:extLst>
      <p:ext uri="{BB962C8B-B14F-4D97-AF65-F5344CB8AC3E}">
        <p14:creationId xmlns:p14="http://schemas.microsoft.com/office/powerpoint/2010/main" val="1984263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Outline Map</a:t>
            </a:r>
          </a:p>
        </p:txBody>
      </p:sp>
      <p:sp>
        <p:nvSpPr>
          <p:cNvPr id="4" name="Slide Number Placeholder 3"/>
          <p:cNvSpPr>
            <a:spLocks noGrp="1"/>
          </p:cNvSpPr>
          <p:nvPr>
            <p:ph type="sldNum" sz="quarter" idx="5"/>
          </p:nvPr>
        </p:nvSpPr>
        <p:spPr/>
        <p:txBody>
          <a:bodyPr/>
          <a:lstStyle/>
          <a:p>
            <a:fld id="{DAF61BEB-35DA-498F-9F88-C82846C03E6B}" type="slidenum">
              <a:rPr lang="en-US" smtClean="0"/>
              <a:t>30</a:t>
            </a:fld>
            <a:endParaRPr lang="en-US"/>
          </a:p>
        </p:txBody>
      </p:sp>
    </p:spTree>
    <p:extLst>
      <p:ext uri="{BB962C8B-B14F-4D97-AF65-F5344CB8AC3E}">
        <p14:creationId xmlns:p14="http://schemas.microsoft.com/office/powerpoint/2010/main" val="969251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Who am I?</a:t>
            </a:r>
          </a:p>
        </p:txBody>
      </p:sp>
      <p:sp>
        <p:nvSpPr>
          <p:cNvPr id="5" name="TextBox 4">
            <a:extLst>
              <a:ext uri="{FF2B5EF4-FFF2-40B4-BE49-F238E27FC236}">
                <a16:creationId xmlns:a16="http://schemas.microsoft.com/office/drawing/2014/main" id="{B0106225-1392-D13A-83E5-7E326EBEE678}"/>
              </a:ext>
            </a:extLst>
          </p:cNvPr>
          <p:cNvSpPr txBox="1"/>
          <p:nvPr/>
        </p:nvSpPr>
        <p:spPr>
          <a:xfrm>
            <a:off x="685801" y="1194609"/>
            <a:ext cx="11153273" cy="527304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I am not of royal blood and did not inherit any kingdom or empire from my father.</a:t>
            </a:r>
          </a:p>
          <a:p>
            <a:pPr marL="285750" indent="-285750">
              <a:lnSpc>
                <a:spcPct val="110000"/>
              </a:lnSpc>
              <a:buFont typeface="Arial" panose="020B0604020202020204" pitchFamily="34" charset="0"/>
              <a:buChar char="•"/>
            </a:pPr>
            <a:r>
              <a:rPr lang="en-US" sz="2200" dirty="0"/>
              <a:t>I was a self-made man, an illiterate barbarian, a famous conqueror and a ruler from Central Asia.</a:t>
            </a:r>
          </a:p>
          <a:p>
            <a:pPr marL="285750" indent="-285750">
              <a:lnSpc>
                <a:spcPct val="110000"/>
              </a:lnSpc>
              <a:buFont typeface="Arial" panose="020B0604020202020204" pitchFamily="34" charset="0"/>
              <a:buChar char="•"/>
            </a:pPr>
            <a:r>
              <a:rPr lang="en-US" sz="2200" dirty="0"/>
              <a:t>I was born in 1336, in what is now Uzbekistan and my Imperial Capital was Samarkand.</a:t>
            </a:r>
          </a:p>
          <a:p>
            <a:pPr marL="285750" indent="-285750">
              <a:lnSpc>
                <a:spcPct val="110000"/>
              </a:lnSpc>
              <a:buFont typeface="Arial" panose="020B0604020202020204" pitchFamily="34" charset="0"/>
              <a:buChar char="•"/>
            </a:pPr>
            <a:r>
              <a:rPr lang="en-US" sz="2200" dirty="0"/>
              <a:t>Despite a leg injury, I became a skilled military leader and built a vast empire.</a:t>
            </a:r>
          </a:p>
          <a:p>
            <a:pPr marL="285750" indent="-285750">
              <a:lnSpc>
                <a:spcPct val="110000"/>
              </a:lnSpc>
              <a:buFont typeface="Arial" panose="020B0604020202020204" pitchFamily="34" charset="0"/>
              <a:buChar char="•"/>
            </a:pPr>
            <a:r>
              <a:rPr lang="en-US" sz="2200" dirty="0"/>
              <a:t>I am known for my brutal tactics in warfare and conquering many lands.</a:t>
            </a:r>
          </a:p>
          <a:p>
            <a:pPr marL="285750" indent="-285750">
              <a:lnSpc>
                <a:spcPct val="110000"/>
              </a:lnSpc>
              <a:buFont typeface="Arial" panose="020B0604020202020204" pitchFamily="34" charset="0"/>
              <a:buChar char="•"/>
            </a:pPr>
            <a:r>
              <a:rPr lang="en-US" sz="2200" dirty="0"/>
              <a:t>I invaded and conquered parts of Persia, India and the Middle East.</a:t>
            </a:r>
          </a:p>
          <a:p>
            <a:pPr marL="285750" indent="-285750">
              <a:lnSpc>
                <a:spcPct val="110000"/>
              </a:lnSpc>
              <a:buFont typeface="Arial" panose="020B0604020202020204" pitchFamily="34" charset="0"/>
              <a:buChar char="•"/>
            </a:pPr>
            <a:r>
              <a:rPr lang="en-US" sz="2200" dirty="0"/>
              <a:t>I was also a patron of the arts and promoted the cultural development of my empire.</a:t>
            </a:r>
          </a:p>
          <a:p>
            <a:pPr marL="285750" indent="-285750">
              <a:lnSpc>
                <a:spcPct val="110000"/>
              </a:lnSpc>
              <a:buFont typeface="Arial" panose="020B0604020202020204" pitchFamily="34" charset="0"/>
              <a:buChar char="•"/>
            </a:pPr>
            <a:r>
              <a:rPr lang="en-US" sz="2200" dirty="0"/>
              <a:t>My descendants established the Mughal Empire in India.</a:t>
            </a:r>
          </a:p>
          <a:p>
            <a:pPr marL="285750" indent="-285750">
              <a:lnSpc>
                <a:spcPct val="110000"/>
              </a:lnSpc>
              <a:buFont typeface="Arial" panose="020B0604020202020204" pitchFamily="34" charset="0"/>
              <a:buChar char="•"/>
            </a:pPr>
            <a:r>
              <a:rPr lang="en-US" sz="2200" dirty="0"/>
              <a:t>My military campaigns were often marked by the construction of large architectural projects.</a:t>
            </a:r>
          </a:p>
          <a:p>
            <a:pPr marL="285750" indent="-285750">
              <a:lnSpc>
                <a:spcPct val="110000"/>
              </a:lnSpc>
              <a:buFont typeface="Arial" panose="020B0604020202020204" pitchFamily="34" charset="0"/>
              <a:buChar char="•"/>
            </a:pPr>
            <a:r>
              <a:rPr lang="en-US" sz="2200" dirty="0"/>
              <a:t>I am sometimes referred to as the “Lord of the Fortunate Conjunction”, “Conqueror of the World”, “Emperor of the Age”, “Unconquered Lord of the Seven Climes”, “Scourge and Wrath of God”</a:t>
            </a:r>
          </a:p>
        </p:txBody>
      </p:sp>
    </p:spTree>
    <p:extLst>
      <p:ext uri="{BB962C8B-B14F-4D97-AF65-F5344CB8AC3E}">
        <p14:creationId xmlns:p14="http://schemas.microsoft.com/office/powerpoint/2010/main" val="153547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4F3C735-66F8-EF70-9DC0-46A82A245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75" y="-18526"/>
            <a:ext cx="10915650" cy="689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25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8527" y="3429000"/>
            <a:ext cx="9601200" cy="1323439"/>
            <a:chOff x="1295401" y="2974479"/>
            <a:chExt cx="9601200" cy="1323439"/>
          </a:xfrm>
        </p:grpSpPr>
        <p:sp>
          <p:nvSpPr>
            <p:cNvPr id="2" name="TextBox 1"/>
            <p:cNvSpPr txBox="1"/>
            <p:nvPr/>
          </p:nvSpPr>
          <p:spPr>
            <a:xfrm>
              <a:off x="1295401" y="2974479"/>
              <a:ext cx="9601200"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Tamerlane</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398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98E877E-4911-E101-A281-BAB28A6E4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138" y="0"/>
            <a:ext cx="95757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78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40745" y="459355"/>
            <a:ext cx="11044988" cy="707886"/>
          </a:xfrm>
          <a:prstGeom prst="rect">
            <a:avLst/>
          </a:prstGeom>
          <a:noFill/>
        </p:spPr>
        <p:txBody>
          <a:bodyPr wrap="square">
            <a:spAutoFit/>
          </a:bodyPr>
          <a:lstStyle/>
          <a:p>
            <a:r>
              <a:rPr lang="en-US" sz="4000" dirty="0">
                <a:solidFill>
                  <a:srgbClr val="000000"/>
                </a:solidFill>
              </a:rPr>
              <a:t>Tamerlane: Conqueror and Builder of Empires</a:t>
            </a:r>
          </a:p>
        </p:txBody>
      </p:sp>
      <p:sp>
        <p:nvSpPr>
          <p:cNvPr id="5" name="TextBox 4">
            <a:extLst>
              <a:ext uri="{FF2B5EF4-FFF2-40B4-BE49-F238E27FC236}">
                <a16:creationId xmlns:a16="http://schemas.microsoft.com/office/drawing/2014/main" id="{B0106225-1392-D13A-83E5-7E326EBEE678}"/>
              </a:ext>
            </a:extLst>
          </p:cNvPr>
          <p:cNvSpPr txBox="1"/>
          <p:nvPr/>
        </p:nvSpPr>
        <p:spPr>
          <a:xfrm>
            <a:off x="573506" y="1486513"/>
            <a:ext cx="7833925" cy="523919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Early Life and Rise to Power:</a:t>
            </a:r>
          </a:p>
          <a:p>
            <a:pPr marL="742950" lvl="1" indent="-285750">
              <a:lnSpc>
                <a:spcPct val="110000"/>
              </a:lnSpc>
              <a:buFont typeface="Arial" panose="020B0604020202020204" pitchFamily="34" charset="0"/>
              <a:buChar char="•"/>
            </a:pPr>
            <a:r>
              <a:rPr lang="en-US" sz="2000" dirty="0"/>
              <a:t>Full Name: Timur, also known as Tamerlane, Birth: April 9, 1336, Death: February 18, 1405</a:t>
            </a:r>
          </a:p>
          <a:p>
            <a:pPr marL="742950" lvl="1" indent="-285750">
              <a:lnSpc>
                <a:spcPct val="110000"/>
              </a:lnSpc>
              <a:buFont typeface="Arial" panose="020B0604020202020204" pitchFamily="34" charset="0"/>
              <a:buChar char="•"/>
            </a:pPr>
            <a:r>
              <a:rPr lang="en-US" sz="2000" dirty="0"/>
              <a:t>Born in Kesh, near Samarkand, in present-day Uzbekistan.</a:t>
            </a:r>
          </a:p>
          <a:p>
            <a:pPr marL="742950" lvl="1" indent="-285750">
              <a:lnSpc>
                <a:spcPct val="110000"/>
              </a:lnSpc>
              <a:buFont typeface="Arial" panose="020B0604020202020204" pitchFamily="34" charset="0"/>
              <a:buChar char="•"/>
            </a:pPr>
            <a:r>
              <a:rPr lang="en-US" sz="2000" dirty="0"/>
              <a:t>Suffered a leg injury in his youth, earning him the nickname "Timur the Lame."</a:t>
            </a:r>
          </a:p>
          <a:p>
            <a:pPr marL="285750" indent="-285750">
              <a:lnSpc>
                <a:spcPct val="110000"/>
              </a:lnSpc>
              <a:buFont typeface="Arial" panose="020B0604020202020204" pitchFamily="34" charset="0"/>
              <a:buChar char="•"/>
            </a:pPr>
            <a:r>
              <a:rPr lang="en-US" sz="2200" dirty="0"/>
              <a:t>Conquests and Empire-Building:</a:t>
            </a:r>
          </a:p>
          <a:p>
            <a:pPr marL="742950" lvl="1" indent="-285750">
              <a:lnSpc>
                <a:spcPct val="110000"/>
              </a:lnSpc>
              <a:buFont typeface="Arial" panose="020B0604020202020204" pitchFamily="34" charset="0"/>
              <a:buChar char="•"/>
            </a:pPr>
            <a:r>
              <a:rPr lang="en-US" sz="2000" dirty="0"/>
              <a:t>Gained prominence as a military leader, capitalizing on the power vacuum in Central Asia.</a:t>
            </a:r>
          </a:p>
          <a:p>
            <a:pPr marL="742950" lvl="1" indent="-285750">
              <a:lnSpc>
                <a:spcPct val="110000"/>
              </a:lnSpc>
              <a:buFont typeface="Arial" panose="020B0604020202020204" pitchFamily="34" charset="0"/>
              <a:buChar char="•"/>
            </a:pPr>
            <a:r>
              <a:rPr lang="en-US" sz="2000" dirty="0"/>
              <a:t>Led a series of campaigns that resulted in the creation of the Timurid Empire.</a:t>
            </a:r>
          </a:p>
          <a:p>
            <a:pPr marL="742950" lvl="1" indent="-285750">
              <a:lnSpc>
                <a:spcPct val="110000"/>
              </a:lnSpc>
              <a:buFont typeface="Arial" panose="020B0604020202020204" pitchFamily="34" charset="0"/>
              <a:buChar char="•"/>
            </a:pPr>
            <a:r>
              <a:rPr lang="en-US" sz="2000" dirty="0"/>
              <a:t>Conquered vast territories in Central Asia, Persia, India, Anatolia and beyond.</a:t>
            </a:r>
          </a:p>
          <a:p>
            <a:pPr marL="742950" lvl="1" indent="-285750">
              <a:lnSpc>
                <a:spcPct val="110000"/>
              </a:lnSpc>
              <a:buFont typeface="Arial" panose="020B0604020202020204" pitchFamily="34" charset="0"/>
              <a:buChar char="•"/>
            </a:pPr>
            <a:r>
              <a:rPr lang="en-US" sz="2000" dirty="0"/>
              <a:t>Known for his strategic brilliance and military tactics.</a:t>
            </a:r>
          </a:p>
          <a:p>
            <a:pPr marL="285750" indent="-285750">
              <a:lnSpc>
                <a:spcPct val="110000"/>
              </a:lnSpc>
              <a:buFont typeface="Arial" panose="020B0604020202020204" pitchFamily="34" charset="0"/>
              <a:buChar char="•"/>
            </a:pPr>
            <a:endParaRPr lang="en-US" sz="2200" dirty="0"/>
          </a:p>
        </p:txBody>
      </p:sp>
      <p:pic>
        <p:nvPicPr>
          <p:cNvPr id="2050" name="Picture 2" descr="tamerlanemovie • Instagram photos and videos">
            <a:extLst>
              <a:ext uri="{FF2B5EF4-FFF2-40B4-BE49-F238E27FC236}">
                <a16:creationId xmlns:a16="http://schemas.microsoft.com/office/drawing/2014/main" id="{952D67E3-DE81-3F4E-82A6-12767D83F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7430" y="1845709"/>
            <a:ext cx="3784570" cy="378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530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6225-1392-D13A-83E5-7E326EBEE678}"/>
              </a:ext>
            </a:extLst>
          </p:cNvPr>
          <p:cNvSpPr txBox="1"/>
          <p:nvPr/>
        </p:nvSpPr>
        <p:spPr>
          <a:xfrm>
            <a:off x="323492" y="965035"/>
            <a:ext cx="7888855" cy="628870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Architectural Patronage:</a:t>
            </a:r>
          </a:p>
          <a:p>
            <a:pPr marL="742950" lvl="1" indent="-285750">
              <a:lnSpc>
                <a:spcPct val="110000"/>
              </a:lnSpc>
              <a:buFont typeface="Arial" panose="020B0604020202020204" pitchFamily="34" charset="0"/>
              <a:buChar char="•"/>
            </a:pPr>
            <a:r>
              <a:rPr lang="en-US" sz="2000" dirty="0"/>
              <a:t>Beyond his military achievements, Tamerlane was a patron of art and architecture.</a:t>
            </a:r>
          </a:p>
          <a:p>
            <a:pPr marL="742950" lvl="1" indent="-285750">
              <a:lnSpc>
                <a:spcPct val="110000"/>
              </a:lnSpc>
              <a:buFont typeface="Arial" panose="020B0604020202020204" pitchFamily="34" charset="0"/>
              <a:buChar char="•"/>
            </a:pPr>
            <a:r>
              <a:rPr lang="en-US" sz="2000" dirty="0"/>
              <a:t>Commissioned stunning structures like the Registan Square and Gur-e-Amir Mausoleum in Samarkand.</a:t>
            </a:r>
          </a:p>
          <a:p>
            <a:pPr marL="742950" lvl="1" indent="-285750">
              <a:lnSpc>
                <a:spcPct val="110000"/>
              </a:lnSpc>
              <a:buFont typeface="Arial" panose="020B0604020202020204" pitchFamily="34" charset="0"/>
              <a:buChar char="•"/>
            </a:pPr>
            <a:r>
              <a:rPr lang="en-US" sz="2000" dirty="0"/>
              <a:t>Blended his Turkic-Mongol heritage with Islamic art and culture.</a:t>
            </a:r>
          </a:p>
          <a:p>
            <a:pPr marL="285750" indent="-285750">
              <a:lnSpc>
                <a:spcPct val="110000"/>
              </a:lnSpc>
              <a:buFont typeface="Arial" panose="020B0604020202020204" pitchFamily="34" charset="0"/>
              <a:buChar char="•"/>
            </a:pPr>
            <a:r>
              <a:rPr lang="en-US" sz="2200" dirty="0"/>
              <a:t>Cultural Impact:</a:t>
            </a:r>
          </a:p>
          <a:p>
            <a:pPr marL="742950" lvl="1" indent="-285750">
              <a:lnSpc>
                <a:spcPct val="110000"/>
              </a:lnSpc>
              <a:buFont typeface="Arial" panose="020B0604020202020204" pitchFamily="34" charset="0"/>
              <a:buChar char="•"/>
            </a:pPr>
            <a:r>
              <a:rPr lang="en-US" sz="2000" dirty="0"/>
              <a:t>Fostered a cosmopolitan environment that attracted scholars, artists, and thinkers.</a:t>
            </a:r>
          </a:p>
          <a:p>
            <a:pPr marL="742950" lvl="1" indent="-285750">
              <a:lnSpc>
                <a:spcPct val="110000"/>
              </a:lnSpc>
              <a:buFont typeface="Arial" panose="020B0604020202020204" pitchFamily="34" charset="0"/>
              <a:buChar char="•"/>
            </a:pPr>
            <a:r>
              <a:rPr lang="en-US" sz="2000" dirty="0"/>
              <a:t>His empire became a center of cultural exchange and intellectual advancement.</a:t>
            </a:r>
          </a:p>
          <a:p>
            <a:pPr marL="285750" indent="-285750">
              <a:lnSpc>
                <a:spcPct val="110000"/>
              </a:lnSpc>
              <a:buFont typeface="Arial" panose="020B0604020202020204" pitchFamily="34" charset="0"/>
              <a:buChar char="•"/>
            </a:pPr>
            <a:r>
              <a:rPr lang="en-US" sz="2200" dirty="0"/>
              <a:t>Legacy and Controversies:</a:t>
            </a:r>
          </a:p>
          <a:p>
            <a:pPr marL="742950" lvl="1" indent="-285750">
              <a:lnSpc>
                <a:spcPct val="110000"/>
              </a:lnSpc>
              <a:buFont typeface="Arial" panose="020B0604020202020204" pitchFamily="34" charset="0"/>
              <a:buChar char="•"/>
            </a:pPr>
            <a:r>
              <a:rPr lang="en-US" sz="2000" dirty="0"/>
              <a:t>Left a complex legacy due to his brutal military campaigns and conquests.</a:t>
            </a:r>
          </a:p>
          <a:p>
            <a:pPr marL="742950" lvl="1" indent="-285750">
              <a:lnSpc>
                <a:spcPct val="110000"/>
              </a:lnSpc>
              <a:buFont typeface="Arial" panose="020B0604020202020204" pitchFamily="34" charset="0"/>
              <a:buChar char="•"/>
            </a:pPr>
            <a:r>
              <a:rPr lang="en-US" sz="2000" dirty="0"/>
              <a:t>Celebrated as a hero by some, criticized for his ruthlessness by others.</a:t>
            </a:r>
          </a:p>
          <a:p>
            <a:pPr marL="285750" indent="-285750">
              <a:lnSpc>
                <a:spcPct val="110000"/>
              </a:lnSpc>
              <a:buFont typeface="Arial" panose="020B0604020202020204" pitchFamily="34" charset="0"/>
              <a:buChar char="•"/>
            </a:pPr>
            <a:endParaRPr lang="en-US" sz="2200" dirty="0"/>
          </a:p>
        </p:txBody>
      </p:sp>
      <p:pic>
        <p:nvPicPr>
          <p:cNvPr id="1026" name="Picture 2" descr="40 Facts About Tamerlane: Timur the Lame - Owlcation">
            <a:extLst>
              <a:ext uri="{FF2B5EF4-FFF2-40B4-BE49-F238E27FC236}">
                <a16:creationId xmlns:a16="http://schemas.microsoft.com/office/drawing/2014/main" id="{24741277-5C21-3C44-4133-6DFB40C3A4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46" r="15736"/>
          <a:stretch/>
        </p:blipFill>
        <p:spPr bwMode="auto">
          <a:xfrm>
            <a:off x="8449270" y="1397479"/>
            <a:ext cx="3742730" cy="46923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086F03B-9E60-45DC-248D-D9CB98E844AF}"/>
              </a:ext>
            </a:extLst>
          </p:cNvPr>
          <p:cNvSpPr txBox="1"/>
          <p:nvPr/>
        </p:nvSpPr>
        <p:spPr>
          <a:xfrm>
            <a:off x="323492" y="257149"/>
            <a:ext cx="11044988" cy="707886"/>
          </a:xfrm>
          <a:prstGeom prst="rect">
            <a:avLst/>
          </a:prstGeom>
          <a:noFill/>
        </p:spPr>
        <p:txBody>
          <a:bodyPr wrap="square">
            <a:spAutoFit/>
          </a:bodyPr>
          <a:lstStyle/>
          <a:p>
            <a:r>
              <a:rPr lang="en-US" sz="4000" dirty="0">
                <a:solidFill>
                  <a:srgbClr val="000000"/>
                </a:solidFill>
              </a:rPr>
              <a:t>Tamerlane: Conqueror and Builder of Empires</a:t>
            </a:r>
          </a:p>
        </p:txBody>
      </p:sp>
    </p:spTree>
    <p:extLst>
      <p:ext uri="{BB962C8B-B14F-4D97-AF65-F5344CB8AC3E}">
        <p14:creationId xmlns:p14="http://schemas.microsoft.com/office/powerpoint/2010/main" val="3054538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gistan Square Uzbekistan | Definitive guide - Odyssey Traveller">
            <a:extLst>
              <a:ext uri="{FF2B5EF4-FFF2-40B4-BE49-F238E27FC236}">
                <a16:creationId xmlns:a16="http://schemas.microsoft.com/office/drawing/2014/main" id="{C5F6866D-4FE0-9610-9857-20C40A2AE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710" y="1074947"/>
            <a:ext cx="8674579" cy="57830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AD3FB71-2ED1-481F-936C-4C32D399CB33}"/>
              </a:ext>
            </a:extLst>
          </p:cNvPr>
          <p:cNvSpPr txBox="1"/>
          <p:nvPr/>
        </p:nvSpPr>
        <p:spPr>
          <a:xfrm>
            <a:off x="323492" y="257149"/>
            <a:ext cx="11044988" cy="707886"/>
          </a:xfrm>
          <a:prstGeom prst="rect">
            <a:avLst/>
          </a:prstGeom>
          <a:noFill/>
        </p:spPr>
        <p:txBody>
          <a:bodyPr wrap="square">
            <a:spAutoFit/>
          </a:bodyPr>
          <a:lstStyle/>
          <a:p>
            <a:r>
              <a:rPr lang="en-US" sz="4000" dirty="0">
                <a:solidFill>
                  <a:srgbClr val="000000"/>
                </a:solidFill>
              </a:rPr>
              <a:t>Registan Square</a:t>
            </a:r>
          </a:p>
        </p:txBody>
      </p:sp>
    </p:spTree>
    <p:extLst>
      <p:ext uri="{BB962C8B-B14F-4D97-AF65-F5344CB8AC3E}">
        <p14:creationId xmlns:p14="http://schemas.microsoft.com/office/powerpoint/2010/main" val="1820612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ur-Emir Mausoleum, Samarkand">
            <a:extLst>
              <a:ext uri="{FF2B5EF4-FFF2-40B4-BE49-F238E27FC236}">
                <a16:creationId xmlns:a16="http://schemas.microsoft.com/office/drawing/2014/main" id="{DFC40350-B365-4803-A768-7AB5ABBFA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276" y="965035"/>
            <a:ext cx="8839448" cy="58929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B3526D0-A287-9E26-4756-31B3FEC9DAF5}"/>
              </a:ext>
            </a:extLst>
          </p:cNvPr>
          <p:cNvSpPr txBox="1"/>
          <p:nvPr/>
        </p:nvSpPr>
        <p:spPr>
          <a:xfrm>
            <a:off x="323492" y="257149"/>
            <a:ext cx="11044988" cy="707886"/>
          </a:xfrm>
          <a:prstGeom prst="rect">
            <a:avLst/>
          </a:prstGeom>
          <a:noFill/>
        </p:spPr>
        <p:txBody>
          <a:bodyPr wrap="square">
            <a:spAutoFit/>
          </a:bodyPr>
          <a:lstStyle/>
          <a:p>
            <a:r>
              <a:rPr lang="en-US" sz="4000" dirty="0">
                <a:solidFill>
                  <a:srgbClr val="000000"/>
                </a:solidFill>
              </a:rPr>
              <a:t>Gur-Emir Mausoleum</a:t>
            </a:r>
          </a:p>
        </p:txBody>
      </p:sp>
    </p:spTree>
    <p:extLst>
      <p:ext uri="{BB962C8B-B14F-4D97-AF65-F5344CB8AC3E}">
        <p14:creationId xmlns:p14="http://schemas.microsoft.com/office/powerpoint/2010/main" val="338994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15353" y="218894"/>
            <a:ext cx="11044988" cy="707886"/>
          </a:xfrm>
          <a:prstGeom prst="rect">
            <a:avLst/>
          </a:prstGeom>
          <a:noFill/>
        </p:spPr>
        <p:txBody>
          <a:bodyPr wrap="square">
            <a:spAutoFit/>
          </a:bodyPr>
          <a:lstStyle/>
          <a:p>
            <a:r>
              <a:rPr lang="en-US" sz="4000" dirty="0">
                <a:solidFill>
                  <a:srgbClr val="000000"/>
                </a:solidFill>
              </a:rPr>
              <a:t>Rise to Power</a:t>
            </a:r>
          </a:p>
        </p:txBody>
      </p:sp>
      <p:sp>
        <p:nvSpPr>
          <p:cNvPr id="5" name="TextBox 4">
            <a:extLst>
              <a:ext uri="{FF2B5EF4-FFF2-40B4-BE49-F238E27FC236}">
                <a16:creationId xmlns:a16="http://schemas.microsoft.com/office/drawing/2014/main" id="{B0106225-1392-D13A-83E5-7E326EBEE678}"/>
              </a:ext>
            </a:extLst>
          </p:cNvPr>
          <p:cNvSpPr txBox="1"/>
          <p:nvPr/>
        </p:nvSpPr>
        <p:spPr>
          <a:xfrm>
            <a:off x="461211" y="1098230"/>
            <a:ext cx="11153273" cy="6356420"/>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Tamerlane's mother</a:t>
            </a:r>
          </a:p>
          <a:p>
            <a:pPr marL="742950" lvl="1" indent="-285750">
              <a:lnSpc>
                <a:spcPct val="110000"/>
              </a:lnSpc>
              <a:buFont typeface="Arial" panose="020B0604020202020204" pitchFamily="34" charset="0"/>
              <a:buChar char="•"/>
            </a:pPr>
            <a:r>
              <a:rPr lang="en-US" sz="2000" dirty="0" err="1"/>
              <a:t>Tekina</a:t>
            </a:r>
            <a:r>
              <a:rPr lang="en-US" sz="2000" dirty="0"/>
              <a:t> Khatun was a descendant of Genghis Khan</a:t>
            </a:r>
            <a:endParaRPr lang="en-US" sz="2200" dirty="0"/>
          </a:p>
          <a:p>
            <a:pPr marL="285750" indent="-285750">
              <a:lnSpc>
                <a:spcPct val="110000"/>
              </a:lnSpc>
              <a:buFont typeface="Arial" panose="020B0604020202020204" pitchFamily="34" charset="0"/>
              <a:buChar char="•"/>
            </a:pPr>
            <a:r>
              <a:rPr lang="en-US" sz="2200" dirty="0"/>
              <a:t>Tamerlane's father </a:t>
            </a:r>
          </a:p>
          <a:p>
            <a:pPr marL="742950" lvl="1" indent="-285750">
              <a:lnSpc>
                <a:spcPct val="110000"/>
              </a:lnSpc>
              <a:buFont typeface="Arial" panose="020B0604020202020204" pitchFamily="34" charset="0"/>
              <a:buChar char="•"/>
            </a:pPr>
            <a:r>
              <a:rPr lang="en-US" sz="2000" dirty="0"/>
              <a:t>Amir </a:t>
            </a:r>
            <a:r>
              <a:rPr lang="en-US" sz="2000" dirty="0" err="1"/>
              <a:t>Taraghay</a:t>
            </a:r>
            <a:r>
              <a:rPr lang="en-US" sz="2000" dirty="0"/>
              <a:t> was a local chieftain and noble in the Barlas tribe, which was a Turco-Mongol group in the region of Central Asia</a:t>
            </a:r>
          </a:p>
          <a:p>
            <a:pPr marL="742950" lvl="1" indent="-285750">
              <a:lnSpc>
                <a:spcPct val="110000"/>
              </a:lnSpc>
              <a:buFont typeface="Arial" panose="020B0604020202020204" pitchFamily="34" charset="0"/>
              <a:buChar char="•"/>
            </a:pPr>
            <a:r>
              <a:rPr lang="en-US" sz="2000" dirty="0"/>
              <a:t>He held a position of authority within the tribe and his lineage was an important factor in Tamerlane's rise to power</a:t>
            </a:r>
          </a:p>
          <a:p>
            <a:pPr marL="285750" indent="-285750">
              <a:lnSpc>
                <a:spcPct val="110000"/>
              </a:lnSpc>
              <a:buFont typeface="Arial" panose="020B0604020202020204" pitchFamily="34" charset="0"/>
              <a:buChar char="•"/>
            </a:pPr>
            <a:r>
              <a:rPr lang="en-US" sz="2200" dirty="0"/>
              <a:t>Decline of the Mongol Empire </a:t>
            </a:r>
          </a:p>
          <a:p>
            <a:pPr marL="742950" lvl="1" indent="-285750">
              <a:lnSpc>
                <a:spcPct val="110000"/>
              </a:lnSpc>
              <a:buFont typeface="Arial" panose="020B0604020202020204" pitchFamily="34" charset="0"/>
              <a:buChar char="•"/>
            </a:pPr>
            <a:r>
              <a:rPr lang="en-US" sz="2000" dirty="0"/>
              <a:t>Fragmented into several smaller khanates and kingdoms due to internal conflicts, succession disputes, and external pressures</a:t>
            </a:r>
          </a:p>
          <a:p>
            <a:pPr marL="742950" lvl="1" indent="-285750">
              <a:lnSpc>
                <a:spcPct val="110000"/>
              </a:lnSpc>
              <a:buFont typeface="Arial" panose="020B0604020202020204" pitchFamily="34" charset="0"/>
              <a:buChar char="•"/>
            </a:pPr>
            <a:r>
              <a:rPr lang="en-US" sz="2000" dirty="0"/>
              <a:t>Timur capitalized on the political divisions and rivalries among the successor states </a:t>
            </a:r>
          </a:p>
          <a:p>
            <a:pPr marL="285750" indent="-285750">
              <a:lnSpc>
                <a:spcPct val="110000"/>
              </a:lnSpc>
              <a:buFont typeface="Arial" panose="020B0604020202020204" pitchFamily="34" charset="0"/>
              <a:buChar char="•"/>
            </a:pPr>
            <a:r>
              <a:rPr lang="en-US" sz="2200" dirty="0"/>
              <a:t>Military Campaigns</a:t>
            </a:r>
          </a:p>
          <a:p>
            <a:pPr marL="742950" lvl="1" indent="-285750">
              <a:lnSpc>
                <a:spcPct val="110000"/>
              </a:lnSpc>
              <a:buFont typeface="Arial" panose="020B0604020202020204" pitchFamily="34" charset="0"/>
              <a:buChar char="•"/>
            </a:pPr>
            <a:r>
              <a:rPr lang="en-US" sz="2000" dirty="0"/>
              <a:t>Timur's military prowess and strategic genius played a significant role in his rise to power</a:t>
            </a:r>
          </a:p>
          <a:p>
            <a:pPr marL="742950" lvl="1" indent="-285750">
              <a:lnSpc>
                <a:spcPct val="110000"/>
              </a:lnSpc>
              <a:buFont typeface="Arial" panose="020B0604020202020204" pitchFamily="34" charset="0"/>
              <a:buChar char="•"/>
            </a:pPr>
            <a:r>
              <a:rPr lang="en-US" sz="2000" dirty="0"/>
              <a:t>He led successful campaigns against neighboring states, gradually expanding his territory</a:t>
            </a:r>
          </a:p>
          <a:p>
            <a:pPr marL="742950" lvl="1" indent="-285750">
              <a:lnSpc>
                <a:spcPct val="110000"/>
              </a:lnSpc>
              <a:buFont typeface="Arial" panose="020B0604020202020204" pitchFamily="34" charset="0"/>
              <a:buChar char="•"/>
            </a:pPr>
            <a:r>
              <a:rPr lang="en-US" sz="2000" dirty="0"/>
              <a:t>He established an empire that stretched from the southeastern shores of the Black Sea and northern Mesopotamia to northern India</a:t>
            </a:r>
          </a:p>
          <a:p>
            <a:pPr marL="285750" indent="-285750">
              <a:lnSpc>
                <a:spcPct val="110000"/>
              </a:lnSpc>
              <a:buFont typeface="Arial" panose="020B0604020202020204" pitchFamily="34" charset="0"/>
              <a:buChar char="•"/>
            </a:pPr>
            <a:endParaRPr lang="en-US" sz="2200" dirty="0"/>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2383322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Military Conquests: Timeline </a:t>
            </a:r>
          </a:p>
        </p:txBody>
      </p:sp>
      <p:sp>
        <p:nvSpPr>
          <p:cNvPr id="5" name="TextBox 4">
            <a:extLst>
              <a:ext uri="{FF2B5EF4-FFF2-40B4-BE49-F238E27FC236}">
                <a16:creationId xmlns:a16="http://schemas.microsoft.com/office/drawing/2014/main" id="{B0106225-1392-D13A-83E5-7E326EBEE678}"/>
              </a:ext>
            </a:extLst>
          </p:cNvPr>
          <p:cNvSpPr txBox="1"/>
          <p:nvPr/>
        </p:nvSpPr>
        <p:spPr>
          <a:xfrm>
            <a:off x="685801" y="1431676"/>
            <a:ext cx="11153273" cy="5273047"/>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b="1" dirty="0"/>
              <a:t>April 9, 1336: </a:t>
            </a:r>
            <a:r>
              <a:rPr lang="en-US" sz="2200" dirty="0"/>
              <a:t>Timur is born in the city of Kesh (modern-day </a:t>
            </a:r>
            <a:r>
              <a:rPr lang="en-US" sz="2200" dirty="0" err="1"/>
              <a:t>Shahrisabz</a:t>
            </a:r>
            <a:r>
              <a:rPr lang="en-US" sz="2200" dirty="0"/>
              <a:t>, Uzbekistan).</a:t>
            </a:r>
          </a:p>
          <a:p>
            <a:pPr marL="342900" indent="-342900">
              <a:lnSpc>
                <a:spcPct val="110000"/>
              </a:lnSpc>
              <a:buFont typeface="Arial" panose="020B0604020202020204" pitchFamily="34" charset="0"/>
              <a:buChar char="•"/>
            </a:pPr>
            <a:r>
              <a:rPr lang="en-US" sz="2200" b="1" dirty="0"/>
              <a:t>1360s: </a:t>
            </a:r>
            <a:r>
              <a:rPr lang="en-US" sz="2200" dirty="0"/>
              <a:t>Timur begins his military career, </a:t>
            </a:r>
            <a:r>
              <a:rPr lang="en-US" sz="2200" b="1" dirty="0"/>
              <a:t>serving various leaders and gaining experience </a:t>
            </a:r>
            <a:r>
              <a:rPr lang="en-US" sz="2200" dirty="0"/>
              <a:t>in warfare.</a:t>
            </a:r>
          </a:p>
          <a:p>
            <a:pPr marL="342900" indent="-342900">
              <a:lnSpc>
                <a:spcPct val="110000"/>
              </a:lnSpc>
              <a:buFont typeface="Arial" panose="020B0604020202020204" pitchFamily="34" charset="0"/>
              <a:buChar char="•"/>
            </a:pPr>
            <a:r>
              <a:rPr lang="en-US" sz="2200" b="1" dirty="0"/>
              <a:t>1370: </a:t>
            </a:r>
            <a:r>
              <a:rPr lang="en-US" sz="2200" dirty="0"/>
              <a:t>Timur establishes himself as the </a:t>
            </a:r>
            <a:r>
              <a:rPr lang="en-US" sz="2200" b="1" dirty="0"/>
              <a:t>ruler of Samarkand </a:t>
            </a:r>
            <a:r>
              <a:rPr lang="en-US" sz="2200" dirty="0"/>
              <a:t>after a series of conquests and political maneuvers.</a:t>
            </a:r>
          </a:p>
          <a:p>
            <a:pPr marL="342900" indent="-342900">
              <a:lnSpc>
                <a:spcPct val="110000"/>
              </a:lnSpc>
              <a:buFont typeface="Arial" panose="020B0604020202020204" pitchFamily="34" charset="0"/>
              <a:buChar char="•"/>
            </a:pPr>
            <a:r>
              <a:rPr lang="en-US" sz="2200" b="1" dirty="0"/>
              <a:t>1370s-1380s: </a:t>
            </a:r>
            <a:r>
              <a:rPr lang="en-US" sz="2200" dirty="0"/>
              <a:t>Timur expands his empire by conquering neighboring territories, including parts of </a:t>
            </a:r>
            <a:r>
              <a:rPr lang="en-US" sz="2200" b="1" dirty="0"/>
              <a:t>Persia and Central Asia</a:t>
            </a:r>
            <a:r>
              <a:rPr lang="en-US" sz="2200" dirty="0"/>
              <a:t>.</a:t>
            </a:r>
          </a:p>
          <a:p>
            <a:pPr marL="342900" indent="-342900">
              <a:lnSpc>
                <a:spcPct val="110000"/>
              </a:lnSpc>
              <a:buFont typeface="Arial" panose="020B0604020202020204" pitchFamily="34" charset="0"/>
              <a:buChar char="•"/>
            </a:pPr>
            <a:r>
              <a:rPr lang="en-US" sz="2200" b="1" dirty="0"/>
              <a:t>1393: </a:t>
            </a:r>
            <a:r>
              <a:rPr lang="en-US" sz="2200" dirty="0"/>
              <a:t>Timur captures and sacks the city of </a:t>
            </a:r>
            <a:r>
              <a:rPr lang="en-US" sz="2200" b="1" dirty="0"/>
              <a:t>Herat in Persia</a:t>
            </a:r>
            <a:r>
              <a:rPr lang="en-US" sz="2200" dirty="0"/>
              <a:t>.</a:t>
            </a:r>
          </a:p>
          <a:p>
            <a:pPr marL="342900" indent="-342900">
              <a:lnSpc>
                <a:spcPct val="110000"/>
              </a:lnSpc>
              <a:buFont typeface="Arial" panose="020B0604020202020204" pitchFamily="34" charset="0"/>
              <a:buChar char="•"/>
            </a:pPr>
            <a:r>
              <a:rPr lang="en-US" sz="2200" b="1" dirty="0"/>
              <a:t>1398: </a:t>
            </a:r>
            <a:r>
              <a:rPr lang="en-US" sz="2200" dirty="0"/>
              <a:t>Timur launches a campaign into India, </a:t>
            </a:r>
            <a:r>
              <a:rPr lang="en-US" sz="2200" b="1" dirty="0"/>
              <a:t>capturing Delhi </a:t>
            </a:r>
            <a:r>
              <a:rPr lang="en-US" sz="2200" dirty="0"/>
              <a:t>and looting the city.</a:t>
            </a:r>
          </a:p>
          <a:p>
            <a:pPr marL="342900" indent="-342900">
              <a:lnSpc>
                <a:spcPct val="110000"/>
              </a:lnSpc>
              <a:buFont typeface="Arial" panose="020B0604020202020204" pitchFamily="34" charset="0"/>
              <a:buChar char="•"/>
            </a:pPr>
            <a:r>
              <a:rPr lang="en-US" sz="2200" b="1" dirty="0"/>
              <a:t>1400-1401: </a:t>
            </a:r>
            <a:r>
              <a:rPr lang="en-US" sz="2200" dirty="0"/>
              <a:t>Timur's forces </a:t>
            </a:r>
            <a:r>
              <a:rPr lang="en-US" sz="2200" b="1" dirty="0"/>
              <a:t>capture Aleppo and Damascus </a:t>
            </a:r>
            <a:r>
              <a:rPr lang="en-US" sz="2200" dirty="0"/>
              <a:t>in the Middle East.</a:t>
            </a:r>
          </a:p>
          <a:p>
            <a:pPr marL="342900" indent="-342900">
              <a:lnSpc>
                <a:spcPct val="110000"/>
              </a:lnSpc>
              <a:buFont typeface="Arial" panose="020B0604020202020204" pitchFamily="34" charset="0"/>
              <a:buChar char="•"/>
            </a:pPr>
            <a:r>
              <a:rPr lang="en-US" sz="2200" b="1" dirty="0"/>
              <a:t>1402: </a:t>
            </a:r>
            <a:r>
              <a:rPr lang="en-US" sz="2200" dirty="0"/>
              <a:t>Timur's forces </a:t>
            </a:r>
            <a:r>
              <a:rPr lang="en-US" sz="2200" b="1" dirty="0"/>
              <a:t>defeat the Ottoman Sultan Bayezid I </a:t>
            </a:r>
            <a:r>
              <a:rPr lang="en-US" sz="2200" dirty="0"/>
              <a:t>at the Battle of Ankara.</a:t>
            </a:r>
          </a:p>
          <a:p>
            <a:pPr marL="342900" indent="-342900">
              <a:lnSpc>
                <a:spcPct val="110000"/>
              </a:lnSpc>
              <a:buFont typeface="Arial" panose="020B0604020202020204" pitchFamily="34" charset="0"/>
              <a:buChar char="•"/>
            </a:pPr>
            <a:r>
              <a:rPr lang="en-US" sz="2200" b="1" dirty="0"/>
              <a:t>1404: </a:t>
            </a:r>
            <a:r>
              <a:rPr lang="en-US" sz="2200" dirty="0"/>
              <a:t>Timur dies while preparing for a </a:t>
            </a:r>
            <a:r>
              <a:rPr lang="en-US" sz="2200" b="1" dirty="0"/>
              <a:t>campaign against Ming China</a:t>
            </a:r>
            <a:r>
              <a:rPr lang="en-US" sz="2200" dirty="0"/>
              <a:t>. He is buried in Gur-e-Amir, Samarkand.</a:t>
            </a:r>
          </a:p>
          <a:p>
            <a:pPr marL="342900" indent="-34290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1399887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CB4547-E9EB-773C-0999-3E86AD9890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4" y="0"/>
            <a:ext cx="11686032" cy="6858000"/>
          </a:xfrm>
          <a:prstGeom prst="rect">
            <a:avLst/>
          </a:prstGeom>
        </p:spPr>
      </p:pic>
    </p:spTree>
    <p:extLst>
      <p:ext uri="{BB962C8B-B14F-4D97-AF65-F5344CB8AC3E}">
        <p14:creationId xmlns:p14="http://schemas.microsoft.com/office/powerpoint/2010/main" val="372321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02721" y="0"/>
            <a:ext cx="11044988" cy="707886"/>
          </a:xfrm>
          <a:prstGeom prst="rect">
            <a:avLst/>
          </a:prstGeom>
          <a:noFill/>
        </p:spPr>
        <p:txBody>
          <a:bodyPr wrap="square">
            <a:spAutoFit/>
          </a:bodyPr>
          <a:lstStyle/>
          <a:p>
            <a:r>
              <a:rPr lang="en-US" sz="4000" dirty="0">
                <a:solidFill>
                  <a:srgbClr val="000000"/>
                </a:solidFill>
              </a:rPr>
              <a:t>Samarkand</a:t>
            </a:r>
          </a:p>
        </p:txBody>
      </p:sp>
      <p:sp>
        <p:nvSpPr>
          <p:cNvPr id="5" name="TextBox 4">
            <a:extLst>
              <a:ext uri="{FF2B5EF4-FFF2-40B4-BE49-F238E27FC236}">
                <a16:creationId xmlns:a16="http://schemas.microsoft.com/office/drawing/2014/main" id="{B0106225-1392-D13A-83E5-7E326EBEE678}"/>
              </a:ext>
            </a:extLst>
          </p:cNvPr>
          <p:cNvSpPr txBox="1"/>
          <p:nvPr/>
        </p:nvSpPr>
        <p:spPr>
          <a:xfrm>
            <a:off x="101001" y="708406"/>
            <a:ext cx="11989998"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Architectural Projects</a:t>
            </a:r>
          </a:p>
          <a:p>
            <a:pPr marL="742950" lvl="1" indent="-285750">
              <a:lnSpc>
                <a:spcPct val="110000"/>
              </a:lnSpc>
              <a:buFont typeface="Arial" panose="020B0604020202020204" pitchFamily="34" charset="0"/>
              <a:buChar char="•"/>
            </a:pPr>
            <a:r>
              <a:rPr lang="en-US" sz="2000" dirty="0"/>
              <a:t>Grand mosques, madrasas, palaces, and mausoleums</a:t>
            </a:r>
          </a:p>
          <a:p>
            <a:pPr marL="742950" lvl="1" indent="-285750">
              <a:lnSpc>
                <a:spcPct val="110000"/>
              </a:lnSpc>
              <a:buFont typeface="Arial" panose="020B0604020202020204" pitchFamily="34" charset="0"/>
              <a:buChar char="•"/>
            </a:pPr>
            <a:r>
              <a:rPr lang="en-US" sz="2000" dirty="0"/>
              <a:t>Registan Square, a complex of three stunning madrasas adorned with intricate tilework and designs</a:t>
            </a:r>
          </a:p>
          <a:p>
            <a:pPr marL="742950" lvl="1" indent="-285750">
              <a:lnSpc>
                <a:spcPct val="110000"/>
              </a:lnSpc>
              <a:buFont typeface="Arial" panose="020B0604020202020204" pitchFamily="34" charset="0"/>
              <a:buChar char="•"/>
            </a:pPr>
            <a:r>
              <a:rPr lang="en-US" sz="2000" dirty="0"/>
              <a:t>Gur-e-Amir Mausoleum, a final resting place for his grandson Muhammad Sultan; its design and decoration set the standard for Timurid architecture</a:t>
            </a:r>
          </a:p>
          <a:p>
            <a:pPr marL="742950" lvl="1" indent="-285750">
              <a:lnSpc>
                <a:spcPct val="110000"/>
              </a:lnSpc>
              <a:buFont typeface="Arial" panose="020B0604020202020204" pitchFamily="34" charset="0"/>
              <a:buChar char="•"/>
            </a:pPr>
            <a:r>
              <a:rPr lang="en-US" sz="2000" dirty="0"/>
              <a:t>Tamerlane's Palaces showcased his power and wealth, combining both functional and aesthetic elements, featuring impressive courtyards, decorative tiles, and ornate carvings</a:t>
            </a:r>
          </a:p>
          <a:p>
            <a:pPr marL="742950" lvl="1" indent="-285750">
              <a:lnSpc>
                <a:spcPct val="110000"/>
              </a:lnSpc>
              <a:buFont typeface="Arial" panose="020B0604020202020204" pitchFamily="34" charset="0"/>
              <a:buChar char="•"/>
            </a:pPr>
            <a:r>
              <a:rPr lang="en-US" sz="2000" dirty="0"/>
              <a:t>Samarkand's layout was organized improving its infrastructure and overall design with wide avenues, squares and grand entrance gates</a:t>
            </a:r>
          </a:p>
          <a:p>
            <a:pPr marL="285750" indent="-285750">
              <a:lnSpc>
                <a:spcPct val="110000"/>
              </a:lnSpc>
              <a:buFont typeface="Arial" panose="020B0604020202020204" pitchFamily="34" charset="0"/>
              <a:buChar char="•"/>
            </a:pPr>
            <a:r>
              <a:rPr lang="en-US" sz="2000" dirty="0"/>
              <a:t>Cultural Patronage</a:t>
            </a:r>
          </a:p>
          <a:p>
            <a:pPr marL="742950" lvl="1" indent="-285750">
              <a:lnSpc>
                <a:spcPct val="110000"/>
              </a:lnSpc>
              <a:buFont typeface="Arial" panose="020B0604020202020204" pitchFamily="34" charset="0"/>
              <a:buChar char="•"/>
            </a:pPr>
            <a:r>
              <a:rPr lang="en-US" sz="2000" dirty="0"/>
              <a:t>Scholars, artists and intellectuals fostered a rich cultural environment</a:t>
            </a:r>
          </a:p>
          <a:p>
            <a:pPr marL="742950" lvl="1" indent="-285750">
              <a:lnSpc>
                <a:spcPct val="110000"/>
              </a:lnSpc>
              <a:buFont typeface="Arial" panose="020B0604020202020204" pitchFamily="34" charset="0"/>
              <a:buChar char="•"/>
            </a:pPr>
            <a:r>
              <a:rPr lang="en-US" sz="2000" dirty="0"/>
              <a:t>Poets, scientists and scholars came to his court, contributing to the city's reputation as a center of learning and cultural exchange</a:t>
            </a:r>
          </a:p>
          <a:p>
            <a:pPr marL="285750" indent="-285750">
              <a:lnSpc>
                <a:spcPct val="110000"/>
              </a:lnSpc>
              <a:buFont typeface="Arial" panose="020B0604020202020204" pitchFamily="34" charset="0"/>
              <a:buChar char="•"/>
            </a:pPr>
            <a:r>
              <a:rPr lang="en-US" sz="2000" dirty="0"/>
              <a:t>Trade and Commerce</a:t>
            </a:r>
          </a:p>
          <a:p>
            <a:pPr marL="742950" lvl="1" indent="-285750">
              <a:lnSpc>
                <a:spcPct val="110000"/>
              </a:lnSpc>
              <a:buFont typeface="Arial" panose="020B0604020202020204" pitchFamily="34" charset="0"/>
              <a:buChar char="•"/>
            </a:pPr>
            <a:r>
              <a:rPr lang="en-US" sz="2000" dirty="0"/>
              <a:t>Tamerlane's conquests and control of trade routes brought prosperity to Samarkand.</a:t>
            </a:r>
          </a:p>
          <a:p>
            <a:pPr marL="742950" lvl="1" indent="-285750">
              <a:lnSpc>
                <a:spcPct val="110000"/>
              </a:lnSpc>
              <a:buFont typeface="Arial" panose="020B0604020202020204" pitchFamily="34" charset="0"/>
              <a:buChar char="•"/>
            </a:pPr>
            <a:r>
              <a:rPr lang="en-US" sz="2000" dirty="0"/>
              <a:t>The city became a hub for trade between the East and West</a:t>
            </a:r>
          </a:p>
          <a:p>
            <a:pPr marL="285750" indent="-285750">
              <a:lnSpc>
                <a:spcPct val="110000"/>
              </a:lnSpc>
              <a:buFont typeface="Arial" panose="020B0604020202020204" pitchFamily="34" charset="0"/>
              <a:buChar char="•"/>
            </a:pPr>
            <a:r>
              <a:rPr lang="en-US" sz="2000" dirty="0"/>
              <a:t>Samarkand being the capital significantly boosted the city's importance and led to its growth as a political and administrative center</a:t>
            </a:r>
          </a:p>
        </p:txBody>
      </p:sp>
    </p:spTree>
    <p:extLst>
      <p:ext uri="{BB962C8B-B14F-4D97-AF65-F5344CB8AC3E}">
        <p14:creationId xmlns:p14="http://schemas.microsoft.com/office/powerpoint/2010/main" val="2625741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id="{6BE4F888-4CD9-AA5C-C900-DB07959CC1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5780" y="1022230"/>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E53D8E2-A989-257E-6CC9-50F92FD5AC77}"/>
              </a:ext>
            </a:extLst>
          </p:cNvPr>
          <p:cNvSpPr txBox="1"/>
          <p:nvPr/>
        </p:nvSpPr>
        <p:spPr>
          <a:xfrm>
            <a:off x="245134" y="258793"/>
            <a:ext cx="11701732" cy="477054"/>
          </a:xfrm>
          <a:prstGeom prst="rect">
            <a:avLst/>
          </a:prstGeom>
          <a:noFill/>
        </p:spPr>
        <p:txBody>
          <a:bodyPr wrap="square">
            <a:spAutoFit/>
          </a:bodyPr>
          <a:lstStyle/>
          <a:p>
            <a:r>
              <a:rPr lang="en-US" sz="2500" dirty="0">
                <a:solidFill>
                  <a:srgbClr val="000000"/>
                </a:solidFill>
              </a:rPr>
              <a:t>Ak Saray Palace in the city of </a:t>
            </a:r>
            <a:r>
              <a:rPr lang="en-US" sz="2500" dirty="0" err="1">
                <a:solidFill>
                  <a:srgbClr val="000000"/>
                </a:solidFill>
              </a:rPr>
              <a:t>Shahrisabz</a:t>
            </a:r>
            <a:r>
              <a:rPr lang="en-US" sz="2500" dirty="0">
                <a:solidFill>
                  <a:srgbClr val="000000"/>
                </a:solidFill>
              </a:rPr>
              <a:t>, Uzbekistan with the monument to Timur</a:t>
            </a:r>
          </a:p>
        </p:txBody>
      </p:sp>
    </p:spTree>
    <p:extLst>
      <p:ext uri="{BB962C8B-B14F-4D97-AF65-F5344CB8AC3E}">
        <p14:creationId xmlns:p14="http://schemas.microsoft.com/office/powerpoint/2010/main" val="1747284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efined">
            <a:extLst>
              <a:ext uri="{FF2B5EF4-FFF2-40B4-BE49-F238E27FC236}">
                <a16:creationId xmlns:a16="http://schemas.microsoft.com/office/drawing/2014/main" id="{223F87A9-07BD-C313-B7D2-273C4119D0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545" y="891485"/>
            <a:ext cx="8557404" cy="57077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A9D30E-4A94-C68D-99B6-C9B0E251C3F7}"/>
              </a:ext>
            </a:extLst>
          </p:cNvPr>
          <p:cNvSpPr txBox="1"/>
          <p:nvPr/>
        </p:nvSpPr>
        <p:spPr>
          <a:xfrm>
            <a:off x="245134" y="258793"/>
            <a:ext cx="11701732" cy="477054"/>
          </a:xfrm>
          <a:prstGeom prst="rect">
            <a:avLst/>
          </a:prstGeom>
          <a:noFill/>
        </p:spPr>
        <p:txBody>
          <a:bodyPr wrap="square">
            <a:spAutoFit/>
          </a:bodyPr>
          <a:lstStyle/>
          <a:p>
            <a:r>
              <a:rPr lang="en-US" sz="2500" dirty="0">
                <a:solidFill>
                  <a:srgbClr val="000000"/>
                </a:solidFill>
              </a:rPr>
              <a:t>Jahangir Mausoleum in </a:t>
            </a:r>
            <a:r>
              <a:rPr lang="en-US" sz="2500" dirty="0" err="1">
                <a:solidFill>
                  <a:srgbClr val="000000"/>
                </a:solidFill>
              </a:rPr>
              <a:t>Shahrisabz</a:t>
            </a:r>
            <a:endParaRPr lang="en-US" sz="2500" dirty="0">
              <a:solidFill>
                <a:srgbClr val="000000"/>
              </a:solidFill>
            </a:endParaRPr>
          </a:p>
        </p:txBody>
      </p:sp>
    </p:spTree>
    <p:extLst>
      <p:ext uri="{BB962C8B-B14F-4D97-AF65-F5344CB8AC3E}">
        <p14:creationId xmlns:p14="http://schemas.microsoft.com/office/powerpoint/2010/main" val="2907701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undefined">
            <a:extLst>
              <a:ext uri="{FF2B5EF4-FFF2-40B4-BE49-F238E27FC236}">
                <a16:creationId xmlns:a16="http://schemas.microsoft.com/office/drawing/2014/main" id="{BB582781-F162-E5B2-B14E-65398EDE2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1229" y="918084"/>
            <a:ext cx="8905526" cy="59399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E6DD4DF-AC50-E8E3-AAD5-F7B45286D0A7}"/>
              </a:ext>
            </a:extLst>
          </p:cNvPr>
          <p:cNvSpPr txBox="1"/>
          <p:nvPr/>
        </p:nvSpPr>
        <p:spPr>
          <a:xfrm>
            <a:off x="245134" y="258793"/>
            <a:ext cx="11701732" cy="477054"/>
          </a:xfrm>
          <a:prstGeom prst="rect">
            <a:avLst/>
          </a:prstGeom>
          <a:noFill/>
        </p:spPr>
        <p:txBody>
          <a:bodyPr wrap="square">
            <a:spAutoFit/>
          </a:bodyPr>
          <a:lstStyle/>
          <a:p>
            <a:r>
              <a:rPr lang="en-US" sz="2500" dirty="0" err="1">
                <a:solidFill>
                  <a:srgbClr val="000000"/>
                </a:solidFill>
              </a:rPr>
              <a:t>Shahrisabz</a:t>
            </a:r>
            <a:r>
              <a:rPr lang="en-US" sz="2500" dirty="0">
                <a:solidFill>
                  <a:srgbClr val="000000"/>
                </a:solidFill>
              </a:rPr>
              <a:t> </a:t>
            </a:r>
            <a:r>
              <a:rPr lang="en-US" sz="2500" dirty="0" err="1">
                <a:solidFill>
                  <a:srgbClr val="000000"/>
                </a:solidFill>
              </a:rPr>
              <a:t>Chorsu</a:t>
            </a:r>
            <a:endParaRPr lang="en-US" sz="2500" dirty="0">
              <a:solidFill>
                <a:srgbClr val="000000"/>
              </a:solidFill>
            </a:endParaRPr>
          </a:p>
        </p:txBody>
      </p:sp>
    </p:spTree>
    <p:extLst>
      <p:ext uri="{BB962C8B-B14F-4D97-AF65-F5344CB8AC3E}">
        <p14:creationId xmlns:p14="http://schemas.microsoft.com/office/powerpoint/2010/main" val="4139567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ndefined">
            <a:extLst>
              <a:ext uri="{FF2B5EF4-FFF2-40B4-BE49-F238E27FC236}">
                <a16:creationId xmlns:a16="http://schemas.microsoft.com/office/drawing/2014/main" id="{CB0C59C7-CD1D-1E1F-A9A2-4E987A47AF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1676" y="862642"/>
            <a:ext cx="8988648" cy="59953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5797680-DB4F-6E3F-678A-BE20CCF9D873}"/>
              </a:ext>
            </a:extLst>
          </p:cNvPr>
          <p:cNvSpPr txBox="1"/>
          <p:nvPr/>
        </p:nvSpPr>
        <p:spPr>
          <a:xfrm>
            <a:off x="245134" y="258793"/>
            <a:ext cx="11701732" cy="477054"/>
          </a:xfrm>
          <a:prstGeom prst="rect">
            <a:avLst/>
          </a:prstGeom>
          <a:noFill/>
        </p:spPr>
        <p:txBody>
          <a:bodyPr wrap="square">
            <a:spAutoFit/>
          </a:bodyPr>
          <a:lstStyle/>
          <a:p>
            <a:r>
              <a:rPr lang="en-US" sz="2500" dirty="0">
                <a:solidFill>
                  <a:srgbClr val="000000"/>
                </a:solidFill>
              </a:rPr>
              <a:t>Kok-Gumbaz mosque, mausoleums and madrasa</a:t>
            </a:r>
          </a:p>
        </p:txBody>
      </p:sp>
    </p:spTree>
    <p:extLst>
      <p:ext uri="{BB962C8B-B14F-4D97-AF65-F5344CB8AC3E}">
        <p14:creationId xmlns:p14="http://schemas.microsoft.com/office/powerpoint/2010/main" val="4241439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undefined">
            <a:extLst>
              <a:ext uri="{FF2B5EF4-FFF2-40B4-BE49-F238E27FC236}">
                <a16:creationId xmlns:a16="http://schemas.microsoft.com/office/drawing/2014/main" id="{4CDD06C1-CF06-C298-9479-3B67893A3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9788" y="908620"/>
            <a:ext cx="8919714" cy="59493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AAEAB90-5EBE-8127-0224-B43E7ACB7F1A}"/>
              </a:ext>
            </a:extLst>
          </p:cNvPr>
          <p:cNvSpPr txBox="1"/>
          <p:nvPr/>
        </p:nvSpPr>
        <p:spPr>
          <a:xfrm>
            <a:off x="245134" y="258793"/>
            <a:ext cx="11701732" cy="477054"/>
          </a:xfrm>
          <a:prstGeom prst="rect">
            <a:avLst/>
          </a:prstGeom>
          <a:noFill/>
        </p:spPr>
        <p:txBody>
          <a:bodyPr wrap="square">
            <a:spAutoFit/>
          </a:bodyPr>
          <a:lstStyle/>
          <a:p>
            <a:r>
              <a:rPr lang="en-US" sz="2500" dirty="0">
                <a:solidFill>
                  <a:srgbClr val="000000"/>
                </a:solidFill>
              </a:rPr>
              <a:t>Walls of </a:t>
            </a:r>
            <a:r>
              <a:rPr lang="en-US" sz="2500" dirty="0" err="1">
                <a:solidFill>
                  <a:srgbClr val="000000"/>
                </a:solidFill>
              </a:rPr>
              <a:t>Shahrisabz</a:t>
            </a:r>
            <a:endParaRPr lang="en-US" sz="2500" dirty="0">
              <a:solidFill>
                <a:srgbClr val="000000"/>
              </a:solidFill>
            </a:endParaRPr>
          </a:p>
        </p:txBody>
      </p:sp>
    </p:spTree>
    <p:extLst>
      <p:ext uri="{BB962C8B-B14F-4D97-AF65-F5344CB8AC3E}">
        <p14:creationId xmlns:p14="http://schemas.microsoft.com/office/powerpoint/2010/main" val="1741912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undefined">
            <a:extLst>
              <a:ext uri="{FF2B5EF4-FFF2-40B4-BE49-F238E27FC236}">
                <a16:creationId xmlns:a16="http://schemas.microsoft.com/office/drawing/2014/main" id="{FE2AF442-449B-DB72-11F0-816E54A5B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831" y="1190445"/>
            <a:ext cx="8534672" cy="56675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4F6E559-3D61-6920-2345-940592BAB7A8}"/>
              </a:ext>
            </a:extLst>
          </p:cNvPr>
          <p:cNvSpPr txBox="1"/>
          <p:nvPr/>
        </p:nvSpPr>
        <p:spPr>
          <a:xfrm>
            <a:off x="245134" y="258793"/>
            <a:ext cx="11701732" cy="477054"/>
          </a:xfrm>
          <a:prstGeom prst="rect">
            <a:avLst/>
          </a:prstGeom>
          <a:noFill/>
        </p:spPr>
        <p:txBody>
          <a:bodyPr wrap="square">
            <a:spAutoFit/>
          </a:bodyPr>
          <a:lstStyle/>
          <a:p>
            <a:r>
              <a:rPr lang="en-US" sz="2500" dirty="0">
                <a:solidFill>
                  <a:srgbClr val="000000"/>
                </a:solidFill>
              </a:rPr>
              <a:t>Town view from the White Palace (Ak Saray) top</a:t>
            </a:r>
          </a:p>
        </p:txBody>
      </p:sp>
    </p:spTree>
    <p:extLst>
      <p:ext uri="{BB962C8B-B14F-4D97-AF65-F5344CB8AC3E}">
        <p14:creationId xmlns:p14="http://schemas.microsoft.com/office/powerpoint/2010/main" val="3955672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60571" y="247344"/>
            <a:ext cx="11044988" cy="707886"/>
          </a:xfrm>
          <a:prstGeom prst="rect">
            <a:avLst/>
          </a:prstGeom>
          <a:noFill/>
        </p:spPr>
        <p:txBody>
          <a:bodyPr wrap="square">
            <a:spAutoFit/>
          </a:bodyPr>
          <a:lstStyle/>
          <a:p>
            <a:r>
              <a:rPr lang="en-US" sz="4000" dirty="0">
                <a:solidFill>
                  <a:srgbClr val="000000"/>
                </a:solidFill>
              </a:rPr>
              <a:t>Why did Tamerlane attack the Ottomans?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60571" y="2413189"/>
            <a:ext cx="3552305" cy="2666179"/>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Desire for Power and Territory</a:t>
            </a:r>
          </a:p>
          <a:p>
            <a:pPr marL="285750" indent="-285750">
              <a:lnSpc>
                <a:spcPct val="110000"/>
              </a:lnSpc>
              <a:buFont typeface="Arial" panose="020B0604020202020204" pitchFamily="34" charset="0"/>
              <a:buChar char="•"/>
            </a:pPr>
            <a:r>
              <a:rPr lang="en-US" sz="2200" dirty="0"/>
              <a:t>Rivalry and Competition</a:t>
            </a:r>
          </a:p>
          <a:p>
            <a:pPr marL="285750" indent="-285750">
              <a:lnSpc>
                <a:spcPct val="110000"/>
              </a:lnSpc>
              <a:buFont typeface="Arial" panose="020B0604020202020204" pitchFamily="34" charset="0"/>
              <a:buChar char="•"/>
            </a:pPr>
            <a:r>
              <a:rPr lang="en-US" sz="2200" dirty="0"/>
              <a:t>Prestige and Reputation</a:t>
            </a:r>
          </a:p>
          <a:p>
            <a:pPr marL="285750" indent="-285750">
              <a:lnSpc>
                <a:spcPct val="110000"/>
              </a:lnSpc>
              <a:buFont typeface="Arial" panose="020B0604020202020204" pitchFamily="34" charset="0"/>
              <a:buChar char="•"/>
            </a:pPr>
            <a:r>
              <a:rPr lang="en-US" sz="2200" dirty="0"/>
              <a:t>Defiance and Disrespect</a:t>
            </a:r>
          </a:p>
          <a:p>
            <a:pPr marL="285750" indent="-285750">
              <a:lnSpc>
                <a:spcPct val="110000"/>
              </a:lnSpc>
              <a:buFont typeface="Arial" panose="020B0604020202020204" pitchFamily="34" charset="0"/>
              <a:buChar char="•"/>
            </a:pPr>
            <a:r>
              <a:rPr lang="en-US" sz="2200" dirty="0"/>
              <a:t>Religious Justification</a:t>
            </a:r>
          </a:p>
          <a:p>
            <a:pPr marL="285750" indent="-285750">
              <a:lnSpc>
                <a:spcPct val="110000"/>
              </a:lnSpc>
              <a:buFont typeface="Arial" panose="020B0604020202020204" pitchFamily="34" charset="0"/>
              <a:buChar char="•"/>
            </a:pPr>
            <a:r>
              <a:rPr lang="en-US" sz="2200" dirty="0"/>
              <a:t>Opportunistic Timing</a:t>
            </a:r>
          </a:p>
        </p:txBody>
      </p:sp>
      <p:pic>
        <p:nvPicPr>
          <p:cNvPr id="17410" name="Picture 2">
            <a:extLst>
              <a:ext uri="{FF2B5EF4-FFF2-40B4-BE49-F238E27FC236}">
                <a16:creationId xmlns:a16="http://schemas.microsoft.com/office/drawing/2014/main" id="{3B668085-EB25-587D-363C-21D707EE3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5623" y="982295"/>
            <a:ext cx="8396377" cy="5416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D0EEE4-BED8-2DC2-C557-1E6F017C7B78}"/>
              </a:ext>
            </a:extLst>
          </p:cNvPr>
          <p:cNvSpPr txBox="1"/>
          <p:nvPr/>
        </p:nvSpPr>
        <p:spPr>
          <a:xfrm>
            <a:off x="7155613" y="6425990"/>
            <a:ext cx="2229927" cy="369332"/>
          </a:xfrm>
          <a:prstGeom prst="rect">
            <a:avLst/>
          </a:prstGeom>
          <a:noFill/>
        </p:spPr>
        <p:txBody>
          <a:bodyPr wrap="square">
            <a:spAutoFit/>
          </a:bodyPr>
          <a:lstStyle/>
          <a:p>
            <a:r>
              <a:rPr lang="en-US" sz="1800" dirty="0">
                <a:solidFill>
                  <a:srgbClr val="000000"/>
                </a:solidFill>
              </a:rPr>
              <a:t>Battle of Ankara</a:t>
            </a:r>
            <a:endParaRPr lang="en-US" dirty="0"/>
          </a:p>
        </p:txBody>
      </p:sp>
    </p:spTree>
    <p:extLst>
      <p:ext uri="{BB962C8B-B14F-4D97-AF65-F5344CB8AC3E}">
        <p14:creationId xmlns:p14="http://schemas.microsoft.com/office/powerpoint/2010/main" val="125239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75393B-5625-4F83-9C3C-8ADB42CA9362}"/>
              </a:ext>
            </a:extLst>
          </p:cNvPr>
          <p:cNvPicPr>
            <a:picLocks noChangeAspect="1"/>
          </p:cNvPicPr>
          <p:nvPr/>
        </p:nvPicPr>
        <p:blipFill>
          <a:blip r:embed="rId2"/>
          <a:stretch>
            <a:fillRect/>
          </a:stretch>
        </p:blipFill>
        <p:spPr>
          <a:xfrm>
            <a:off x="0" y="691"/>
            <a:ext cx="12192000" cy="6856618"/>
          </a:xfrm>
          <a:prstGeom prst="rect">
            <a:avLst/>
          </a:prstGeom>
        </p:spPr>
      </p:pic>
    </p:spTree>
    <p:extLst>
      <p:ext uri="{BB962C8B-B14F-4D97-AF65-F5344CB8AC3E}">
        <p14:creationId xmlns:p14="http://schemas.microsoft.com/office/powerpoint/2010/main" val="108079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73506" y="212867"/>
            <a:ext cx="11044988" cy="707886"/>
          </a:xfrm>
          <a:prstGeom prst="rect">
            <a:avLst/>
          </a:prstGeom>
          <a:noFill/>
        </p:spPr>
        <p:txBody>
          <a:bodyPr wrap="square">
            <a:spAutoFit/>
          </a:bodyPr>
          <a:lstStyle/>
          <a:p>
            <a:r>
              <a:rPr lang="en-US" sz="4000" dirty="0">
                <a:solidFill>
                  <a:srgbClr val="000000"/>
                </a:solidFill>
              </a:rPr>
              <a:t>Legacy and Influence </a:t>
            </a:r>
          </a:p>
        </p:txBody>
      </p:sp>
      <p:sp>
        <p:nvSpPr>
          <p:cNvPr id="5" name="TextBox 4">
            <a:extLst>
              <a:ext uri="{FF2B5EF4-FFF2-40B4-BE49-F238E27FC236}">
                <a16:creationId xmlns:a16="http://schemas.microsoft.com/office/drawing/2014/main" id="{B0106225-1392-D13A-83E5-7E326EBEE678}"/>
              </a:ext>
            </a:extLst>
          </p:cNvPr>
          <p:cNvSpPr txBox="1"/>
          <p:nvPr/>
        </p:nvSpPr>
        <p:spPr>
          <a:xfrm>
            <a:off x="519363" y="1098230"/>
            <a:ext cx="11153273" cy="5546903"/>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Positive Legacy</a:t>
            </a:r>
          </a:p>
          <a:p>
            <a:pPr marL="742950" lvl="1" indent="-285750">
              <a:lnSpc>
                <a:spcPct val="110000"/>
              </a:lnSpc>
              <a:buFont typeface="Arial" panose="020B0604020202020204" pitchFamily="34" charset="0"/>
              <a:buChar char="•"/>
            </a:pPr>
            <a:r>
              <a:rPr lang="en-US" sz="2000" dirty="0"/>
              <a:t>Architectural Marvels</a:t>
            </a:r>
          </a:p>
          <a:p>
            <a:pPr marL="742950" lvl="1" indent="-285750">
              <a:lnSpc>
                <a:spcPct val="110000"/>
              </a:lnSpc>
              <a:buFont typeface="Arial" panose="020B0604020202020204" pitchFamily="34" charset="0"/>
              <a:buChar char="•"/>
            </a:pPr>
            <a:r>
              <a:rPr lang="en-US" sz="2000" dirty="0"/>
              <a:t>Cultural Exchange </a:t>
            </a:r>
          </a:p>
          <a:p>
            <a:pPr marL="742950" lvl="1" indent="-285750">
              <a:lnSpc>
                <a:spcPct val="110000"/>
              </a:lnSpc>
              <a:buFont typeface="Arial" panose="020B0604020202020204" pitchFamily="34" charset="0"/>
              <a:buChar char="•"/>
            </a:pPr>
            <a:r>
              <a:rPr lang="en-US" sz="2000" dirty="0"/>
              <a:t>Artistic Contributions</a:t>
            </a:r>
          </a:p>
          <a:p>
            <a:pPr marL="742950" lvl="1" indent="-285750">
              <a:lnSpc>
                <a:spcPct val="110000"/>
              </a:lnSpc>
              <a:buFont typeface="Arial" panose="020B0604020202020204" pitchFamily="34" charset="0"/>
              <a:buChar char="•"/>
            </a:pPr>
            <a:r>
              <a:rPr lang="en-US" sz="2000" dirty="0"/>
              <a:t>Timurid Dynasty</a:t>
            </a:r>
          </a:p>
          <a:p>
            <a:pPr marL="742950" lvl="1" indent="-285750">
              <a:lnSpc>
                <a:spcPct val="110000"/>
              </a:lnSpc>
              <a:buFont typeface="Arial" panose="020B0604020202020204" pitchFamily="34" charset="0"/>
              <a:buChar char="•"/>
            </a:pPr>
            <a:r>
              <a:rPr lang="en-US" sz="2000" dirty="0"/>
              <a:t>Influence on Later Empires</a:t>
            </a:r>
          </a:p>
          <a:p>
            <a:pPr marL="285750" indent="-285750">
              <a:lnSpc>
                <a:spcPct val="110000"/>
              </a:lnSpc>
              <a:buFont typeface="Arial" panose="020B0604020202020204" pitchFamily="34" charset="0"/>
              <a:buChar char="•"/>
            </a:pPr>
            <a:r>
              <a:rPr lang="en-US" sz="2200" b="1" dirty="0"/>
              <a:t>Controversial Legacy</a:t>
            </a:r>
          </a:p>
          <a:p>
            <a:pPr marL="742950" lvl="1" indent="-285750">
              <a:lnSpc>
                <a:spcPct val="110000"/>
              </a:lnSpc>
              <a:buFont typeface="Arial" panose="020B0604020202020204" pitchFamily="34" charset="0"/>
              <a:buChar char="•"/>
            </a:pPr>
            <a:r>
              <a:rPr lang="en-US" sz="2000" b="1" dirty="0"/>
              <a:t>Brutal Conquests: </a:t>
            </a:r>
            <a:r>
              <a:rPr lang="en-US" sz="2000" dirty="0"/>
              <a:t>Tamerlane's military campaigns were marked by extreme violence, leading to widespread destruction and loss of life. </a:t>
            </a:r>
          </a:p>
          <a:p>
            <a:pPr marL="742950" lvl="1" indent="-285750">
              <a:lnSpc>
                <a:spcPct val="110000"/>
              </a:lnSpc>
              <a:buFont typeface="Arial" panose="020B0604020202020204" pitchFamily="34" charset="0"/>
              <a:buChar char="•"/>
            </a:pPr>
            <a:r>
              <a:rPr lang="en-US" sz="2000" b="1" dirty="0"/>
              <a:t>Humanitarian Consequences: </a:t>
            </a:r>
            <a:r>
              <a:rPr lang="en-US" sz="2000" dirty="0"/>
              <a:t>Tamerlane's conquests led to significant human suffering, including enslavement, displacement, and cultural upheaval</a:t>
            </a:r>
          </a:p>
          <a:p>
            <a:pPr marL="742950" lvl="1" indent="-285750">
              <a:lnSpc>
                <a:spcPct val="110000"/>
              </a:lnSpc>
              <a:buFont typeface="Arial" panose="020B0604020202020204" pitchFamily="34" charset="0"/>
              <a:buChar char="•"/>
            </a:pPr>
            <a:r>
              <a:rPr lang="en-US" sz="2000" b="1" dirty="0"/>
              <a:t>Ethical and Moral Questions: </a:t>
            </a:r>
            <a:r>
              <a:rPr lang="en-US" sz="2000" dirty="0"/>
              <a:t>Tamerlane's methods raise ethical questions about the means he employed to achieve his goals</a:t>
            </a:r>
          </a:p>
          <a:p>
            <a:pPr marL="742950" lvl="1" indent="-285750">
              <a:lnSpc>
                <a:spcPct val="110000"/>
              </a:lnSpc>
              <a:buFont typeface="Arial" panose="020B0604020202020204" pitchFamily="34" charset="0"/>
              <a:buChar char="•"/>
            </a:pPr>
            <a:r>
              <a:rPr lang="en-US" sz="2000" b="1" dirty="0"/>
              <a:t>Historical Interpretations: </a:t>
            </a:r>
            <a:r>
              <a:rPr lang="en-US" sz="2000" dirty="0"/>
              <a:t>Tamerlane's legacy has been interpreted differently across cultures and regions. While some view him as a national hero, others see him as a conqueror responsible for immense suffering.</a:t>
            </a:r>
          </a:p>
        </p:txBody>
      </p:sp>
    </p:spTree>
    <p:extLst>
      <p:ext uri="{BB962C8B-B14F-4D97-AF65-F5344CB8AC3E}">
        <p14:creationId xmlns:p14="http://schemas.microsoft.com/office/powerpoint/2010/main" val="1074296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8527" y="3429000"/>
            <a:ext cx="9601200" cy="1323439"/>
            <a:chOff x="1295401" y="2974479"/>
            <a:chExt cx="9601200" cy="1323439"/>
          </a:xfrm>
        </p:grpSpPr>
        <p:sp>
          <p:nvSpPr>
            <p:cNvPr id="2" name="TextBox 1"/>
            <p:cNvSpPr txBox="1"/>
            <p:nvPr/>
          </p:nvSpPr>
          <p:spPr>
            <a:xfrm>
              <a:off x="1295401" y="2974479"/>
              <a:ext cx="9601200" cy="1323439"/>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Timurids</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5609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F5C5AA-61C1-49F7-AB54-0B3544113223}"/>
              </a:ext>
            </a:extLst>
          </p:cNvPr>
          <p:cNvPicPr>
            <a:picLocks noChangeAspect="1"/>
          </p:cNvPicPr>
          <p:nvPr/>
        </p:nvPicPr>
        <p:blipFill>
          <a:blip r:embed="rId2"/>
          <a:stretch>
            <a:fillRect/>
          </a:stretch>
        </p:blipFill>
        <p:spPr>
          <a:xfrm>
            <a:off x="769398" y="0"/>
            <a:ext cx="10653204" cy="6858000"/>
          </a:xfrm>
          <a:prstGeom prst="rect">
            <a:avLst/>
          </a:prstGeom>
        </p:spPr>
      </p:pic>
    </p:spTree>
    <p:extLst>
      <p:ext uri="{BB962C8B-B14F-4D97-AF65-F5344CB8AC3E}">
        <p14:creationId xmlns:p14="http://schemas.microsoft.com/office/powerpoint/2010/main" val="1766895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79167" y="183309"/>
            <a:ext cx="11044988" cy="707886"/>
          </a:xfrm>
          <a:prstGeom prst="rect">
            <a:avLst/>
          </a:prstGeom>
          <a:noFill/>
        </p:spPr>
        <p:txBody>
          <a:bodyPr wrap="square">
            <a:spAutoFit/>
          </a:bodyPr>
          <a:lstStyle/>
          <a:p>
            <a:r>
              <a:rPr lang="en-US" sz="4000" dirty="0">
                <a:solidFill>
                  <a:srgbClr val="000000"/>
                </a:solidFill>
              </a:rPr>
              <a:t>Timurids (1370-1507)</a:t>
            </a:r>
          </a:p>
        </p:txBody>
      </p:sp>
      <p:sp>
        <p:nvSpPr>
          <p:cNvPr id="5" name="TextBox 4">
            <a:extLst>
              <a:ext uri="{FF2B5EF4-FFF2-40B4-BE49-F238E27FC236}">
                <a16:creationId xmlns:a16="http://schemas.microsoft.com/office/drawing/2014/main" id="{B0106225-1392-D13A-83E5-7E326EBEE678}"/>
              </a:ext>
            </a:extLst>
          </p:cNvPr>
          <p:cNvSpPr txBox="1"/>
          <p:nvPr/>
        </p:nvSpPr>
        <p:spPr>
          <a:xfrm>
            <a:off x="123892" y="891195"/>
            <a:ext cx="12068108"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After his death, Timur's empire began to decline as internal conflicts and external pressures weakened his successors' rule</a:t>
            </a:r>
          </a:p>
          <a:p>
            <a:pPr marL="285750" indent="-285750">
              <a:lnSpc>
                <a:spcPct val="110000"/>
              </a:lnSpc>
              <a:buFont typeface="Arial" panose="020B0604020202020204" pitchFamily="34" charset="0"/>
              <a:buChar char="•"/>
            </a:pPr>
            <a:r>
              <a:rPr lang="en-US" sz="2000" b="1" dirty="0"/>
              <a:t>1405-1447: </a:t>
            </a:r>
            <a:r>
              <a:rPr lang="en-US" sz="2000" dirty="0"/>
              <a:t>Shah Rukh, Tamerlane's son, focused on consolidating the empire's territories, promoting culture, and strengthening ties with neighboring powers</a:t>
            </a:r>
          </a:p>
          <a:p>
            <a:pPr marL="285750" indent="-285750">
              <a:lnSpc>
                <a:spcPct val="110000"/>
              </a:lnSpc>
              <a:buFont typeface="Arial" panose="020B0604020202020204" pitchFamily="34" charset="0"/>
              <a:buChar char="•"/>
            </a:pPr>
            <a:r>
              <a:rPr lang="en-US" sz="2000" b="1" dirty="0"/>
              <a:t>1447-1449: </a:t>
            </a:r>
            <a:r>
              <a:rPr lang="en-US" sz="2000" dirty="0"/>
              <a:t>Ulugh Beg, the son of Shah Rukh, came to power; he is known for his patronage of astronomy, mathematics, and culture; his reign saw a focus on intellectual pursuits, including the establishment of an observatory in Samarkand</a:t>
            </a:r>
          </a:p>
          <a:p>
            <a:pPr marL="285750" indent="-285750">
              <a:lnSpc>
                <a:spcPct val="110000"/>
              </a:lnSpc>
              <a:buFont typeface="Arial" panose="020B0604020202020204" pitchFamily="34" charset="0"/>
              <a:buChar char="•"/>
            </a:pPr>
            <a:r>
              <a:rPr lang="en-US" sz="2000" b="1" dirty="0"/>
              <a:t>1449-1457: </a:t>
            </a:r>
            <a:r>
              <a:rPr lang="en-US" sz="2000" dirty="0"/>
              <a:t>The Timurid Empire experienced internal divisions and power struggles among his descendants</a:t>
            </a:r>
          </a:p>
          <a:p>
            <a:pPr marL="285750" indent="-285750">
              <a:lnSpc>
                <a:spcPct val="110000"/>
              </a:lnSpc>
              <a:buFont typeface="Arial" panose="020B0604020202020204" pitchFamily="34" charset="0"/>
              <a:buChar char="•"/>
            </a:pPr>
            <a:r>
              <a:rPr lang="en-US" sz="2000" b="1" dirty="0"/>
              <a:t>1457-1506: </a:t>
            </a:r>
            <a:r>
              <a:rPr lang="en-US" sz="2000" dirty="0"/>
              <a:t>Sultan </a:t>
            </a:r>
            <a:r>
              <a:rPr lang="en-US" sz="2000" dirty="0" err="1"/>
              <a:t>Husayn</a:t>
            </a:r>
            <a:r>
              <a:rPr lang="en-US" sz="2000" dirty="0"/>
              <a:t>, a grandson of Tamerlane, managed to reunite parts of the Timurid Empire, he faced conflicts with the Uzbeks and the Safavid Empire</a:t>
            </a:r>
          </a:p>
          <a:p>
            <a:pPr marL="285750" indent="-285750">
              <a:lnSpc>
                <a:spcPct val="110000"/>
              </a:lnSpc>
              <a:buFont typeface="Arial" panose="020B0604020202020204" pitchFamily="34" charset="0"/>
              <a:buChar char="•"/>
            </a:pPr>
            <a:r>
              <a:rPr lang="en-US" sz="2000" b="1" dirty="0"/>
              <a:t>1526-1540: </a:t>
            </a:r>
            <a:r>
              <a:rPr lang="en-US" sz="2000" dirty="0"/>
              <a:t>Babur, a descendant of Timur through his father's side, captured Delhi and established the Mughal Empire in India, marking the end of the Timurid Dynasty's direct rule in Central Asia.</a:t>
            </a:r>
          </a:p>
          <a:p>
            <a:pPr marL="285750" indent="-285750">
              <a:lnSpc>
                <a:spcPct val="110000"/>
              </a:lnSpc>
              <a:buFont typeface="Arial" panose="020B0604020202020204" pitchFamily="34" charset="0"/>
              <a:buChar char="•"/>
            </a:pPr>
            <a:r>
              <a:rPr lang="en-US" sz="2000" b="1" dirty="0"/>
              <a:t>16th century: </a:t>
            </a:r>
            <a:r>
              <a:rPr lang="en-US" sz="2000" dirty="0"/>
              <a:t>The Timurid Empire fragmented into smaller states such as the Khanate of Bukhara and the Khanate of Khiva </a:t>
            </a:r>
          </a:p>
          <a:p>
            <a:pPr marL="285750" indent="-285750">
              <a:lnSpc>
                <a:spcPct val="110000"/>
              </a:lnSpc>
              <a:buFont typeface="Arial" panose="020B0604020202020204" pitchFamily="34" charset="0"/>
              <a:buChar char="•"/>
            </a:pPr>
            <a:r>
              <a:rPr lang="en-US" sz="2000" dirty="0"/>
              <a:t>The Timurid cultural and artistic legacy continued to have an impact, but the political influence diminished, as the Safavids, Ottomans, and Russians, exerted control over the region.</a:t>
            </a:r>
          </a:p>
        </p:txBody>
      </p:sp>
    </p:spTree>
    <p:extLst>
      <p:ext uri="{BB962C8B-B14F-4D97-AF65-F5344CB8AC3E}">
        <p14:creationId xmlns:p14="http://schemas.microsoft.com/office/powerpoint/2010/main" val="2108477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PPT - Timurids PowerPoint Presentation - ID:6806530">
            <a:extLst>
              <a:ext uri="{FF2B5EF4-FFF2-40B4-BE49-F238E27FC236}">
                <a16:creationId xmlns:a16="http://schemas.microsoft.com/office/drawing/2014/main" id="{758D24E4-7759-5164-9AE9-B6A3372A75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7" t="15849" r="1195" b="19748"/>
          <a:stretch/>
        </p:blipFill>
        <p:spPr bwMode="auto">
          <a:xfrm>
            <a:off x="1038068" y="707366"/>
            <a:ext cx="10104362" cy="5003321"/>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PPT - Timurids PowerPoint Presentation - ID:6806530">
            <a:extLst>
              <a:ext uri="{FF2B5EF4-FFF2-40B4-BE49-F238E27FC236}">
                <a16:creationId xmlns:a16="http://schemas.microsoft.com/office/drawing/2014/main" id="{1012FDE8-7C35-BBF4-FE71-685349D9E7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43" t="82264" r="14969" b="10189"/>
          <a:stretch/>
        </p:blipFill>
        <p:spPr bwMode="auto">
          <a:xfrm>
            <a:off x="2881223" y="5840082"/>
            <a:ext cx="6418052" cy="517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205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Ulugh Beg</a:t>
            </a:r>
          </a:p>
        </p:txBody>
      </p:sp>
      <p:sp>
        <p:nvSpPr>
          <p:cNvPr id="5" name="TextBox 4">
            <a:extLst>
              <a:ext uri="{FF2B5EF4-FFF2-40B4-BE49-F238E27FC236}">
                <a16:creationId xmlns:a16="http://schemas.microsoft.com/office/drawing/2014/main" id="{B0106225-1392-D13A-83E5-7E326EBEE678}"/>
              </a:ext>
            </a:extLst>
          </p:cNvPr>
          <p:cNvSpPr txBox="1"/>
          <p:nvPr/>
        </p:nvSpPr>
        <p:spPr>
          <a:xfrm>
            <a:off x="323492" y="1212544"/>
            <a:ext cx="11153273"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Ulugh Beg was born on March 22, 1394, in </a:t>
            </a:r>
            <a:r>
              <a:rPr lang="en-US" sz="2200" dirty="0" err="1"/>
              <a:t>Sultaniyeh</a:t>
            </a:r>
            <a:r>
              <a:rPr lang="en-US" sz="2200" dirty="0"/>
              <a:t>, Persia (modern-day Iran)</a:t>
            </a:r>
          </a:p>
          <a:p>
            <a:pPr marL="285750" indent="-285750">
              <a:lnSpc>
                <a:spcPct val="110000"/>
              </a:lnSpc>
              <a:buFont typeface="Arial" panose="020B0604020202020204" pitchFamily="34" charset="0"/>
              <a:buChar char="•"/>
            </a:pPr>
            <a:r>
              <a:rPr lang="en-US" sz="2200" dirty="0"/>
              <a:t>Scientific Contributions:</a:t>
            </a:r>
          </a:p>
          <a:p>
            <a:pPr marL="742950" lvl="1" indent="-285750">
              <a:lnSpc>
                <a:spcPct val="110000"/>
              </a:lnSpc>
              <a:buFont typeface="Arial" panose="020B0604020202020204" pitchFamily="34" charset="0"/>
              <a:buChar char="•"/>
            </a:pPr>
            <a:r>
              <a:rPr lang="en-US" sz="2000" dirty="0"/>
              <a:t>Renowned for his contributions to astronomy and mathematics; established an observatory in Samarkand, which became a center for astronomical research</a:t>
            </a:r>
          </a:p>
          <a:p>
            <a:pPr marL="742950" lvl="1" indent="-285750">
              <a:lnSpc>
                <a:spcPct val="110000"/>
              </a:lnSpc>
              <a:buFont typeface="Arial" panose="020B0604020202020204" pitchFamily="34" charset="0"/>
              <a:buChar char="•"/>
            </a:pPr>
            <a:r>
              <a:rPr lang="en-US" sz="2000" dirty="0"/>
              <a:t>He constructed a large sextant, an instrument used to measure angles in astronomy; He used it to compile a star catalog known as the "Zij-</a:t>
            </a:r>
            <a:r>
              <a:rPr lang="en-US" sz="2000" dirty="0" err="1"/>
              <a:t>i</a:t>
            </a:r>
            <a:r>
              <a:rPr lang="en-US" sz="2000" dirty="0"/>
              <a:t> </a:t>
            </a:r>
            <a:r>
              <a:rPr lang="en-US" sz="2000" dirty="0" err="1"/>
              <a:t>Sultani</a:t>
            </a:r>
            <a:r>
              <a:rPr lang="en-US" sz="2000" dirty="0"/>
              <a:t>" containing the positions of over a thousand stars</a:t>
            </a:r>
          </a:p>
          <a:p>
            <a:pPr marL="285750" indent="-285750">
              <a:lnSpc>
                <a:spcPct val="110000"/>
              </a:lnSpc>
              <a:buFont typeface="Arial" panose="020B0604020202020204" pitchFamily="34" charset="0"/>
              <a:buChar char="•"/>
            </a:pPr>
            <a:r>
              <a:rPr lang="en-US" sz="2200" dirty="0"/>
              <a:t>Ruler of Samarkand:</a:t>
            </a:r>
          </a:p>
          <a:p>
            <a:pPr marL="742950" lvl="1" indent="-285750">
              <a:lnSpc>
                <a:spcPct val="110000"/>
              </a:lnSpc>
              <a:buFont typeface="Arial" panose="020B0604020202020204" pitchFamily="34" charset="0"/>
              <a:buChar char="•"/>
            </a:pPr>
            <a:r>
              <a:rPr lang="en-US" sz="2000" dirty="0"/>
              <a:t>He ruled over the city of Samarkand from 1409 to 1449, promoting learning, culture, and scientific research</a:t>
            </a:r>
          </a:p>
          <a:p>
            <a:pPr marL="742950" lvl="1" indent="-285750">
              <a:lnSpc>
                <a:spcPct val="110000"/>
              </a:lnSpc>
              <a:buFont typeface="Arial" panose="020B0604020202020204" pitchFamily="34" charset="0"/>
              <a:buChar char="•"/>
            </a:pPr>
            <a:r>
              <a:rPr lang="en-US" sz="2000" dirty="0"/>
              <a:t>He was also engaged in political affairs and military campaigns to expand and maintain his territories</a:t>
            </a:r>
          </a:p>
          <a:p>
            <a:pPr marL="285750" indent="-285750">
              <a:lnSpc>
                <a:spcPct val="110000"/>
              </a:lnSpc>
              <a:buFont typeface="Arial" panose="020B0604020202020204" pitchFamily="34" charset="0"/>
              <a:buChar char="•"/>
            </a:pPr>
            <a:r>
              <a:rPr lang="en-US" sz="2200" dirty="0"/>
              <a:t>Downfall and Death:</a:t>
            </a:r>
          </a:p>
          <a:p>
            <a:pPr marL="742950" lvl="1" indent="-285750">
              <a:lnSpc>
                <a:spcPct val="110000"/>
              </a:lnSpc>
              <a:buFont typeface="Arial" panose="020B0604020202020204" pitchFamily="34" charset="0"/>
              <a:buChar char="•"/>
            </a:pPr>
            <a:r>
              <a:rPr lang="en-US" sz="2000" dirty="0"/>
              <a:t>In 1449, he was overthrown and assassinated by his own son, </a:t>
            </a:r>
            <a:r>
              <a:rPr lang="en-US" sz="2000" dirty="0" err="1"/>
              <a:t>Abdal</a:t>
            </a:r>
            <a:r>
              <a:rPr lang="en-US" sz="2000" dirty="0"/>
              <a:t>-Latif, who sought to gain power. This event marked the decline of the Timurid dynasty in Central Asia</a:t>
            </a:r>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1985035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Picture 6">
            <a:extLst>
              <a:ext uri="{FF2B5EF4-FFF2-40B4-BE49-F238E27FC236}">
                <a16:creationId xmlns:a16="http://schemas.microsoft.com/office/drawing/2014/main" id="{DD50196C-C72F-E0EB-7219-18AA9CBB04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635"/>
          <a:stretch/>
        </p:blipFill>
        <p:spPr bwMode="auto">
          <a:xfrm>
            <a:off x="3621024" y="0"/>
            <a:ext cx="494995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FBC64142-1AE3-F9CA-2338-9032B772FB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692"/>
          <a:stretch/>
        </p:blipFill>
        <p:spPr bwMode="auto">
          <a:xfrm>
            <a:off x="356828" y="3429000"/>
            <a:ext cx="5572125"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B10504B1-2925-30AD-112C-910451512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9658" y="3429000"/>
            <a:ext cx="4995514"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F2C998-1717-0109-B29B-EBE07F403102}"/>
              </a:ext>
            </a:extLst>
          </p:cNvPr>
          <p:cNvSpPr txBox="1"/>
          <p:nvPr/>
        </p:nvSpPr>
        <p:spPr>
          <a:xfrm>
            <a:off x="505451" y="1299002"/>
            <a:ext cx="2637439" cy="830997"/>
          </a:xfrm>
          <a:prstGeom prst="rect">
            <a:avLst/>
          </a:prstGeom>
          <a:noFill/>
        </p:spPr>
        <p:txBody>
          <a:bodyPr wrap="square">
            <a:spAutoFit/>
          </a:bodyPr>
          <a:lstStyle/>
          <a:p>
            <a:r>
              <a:rPr lang="en-US" sz="2400" b="1" dirty="0"/>
              <a:t>Ulugh Beg ‘s </a:t>
            </a:r>
          </a:p>
          <a:p>
            <a:r>
              <a:rPr lang="en-US" sz="2400" b="1" dirty="0"/>
              <a:t>Observatory</a:t>
            </a:r>
          </a:p>
        </p:txBody>
      </p:sp>
    </p:spTree>
    <p:extLst>
      <p:ext uri="{BB962C8B-B14F-4D97-AF65-F5344CB8AC3E}">
        <p14:creationId xmlns:p14="http://schemas.microsoft.com/office/powerpoint/2010/main" val="3855080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lugh Beg's star catalogue. Page from an edition of 'Zij-i Sultani', an  astronomical table and star catalogue published in 1437 by the Timurid  astrono Stock Photo - Alamy">
            <a:extLst>
              <a:ext uri="{FF2B5EF4-FFF2-40B4-BE49-F238E27FC236}">
                <a16:creationId xmlns:a16="http://schemas.microsoft.com/office/drawing/2014/main" id="{6F2E7254-DE29-0811-5AC6-F551C98122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14" r="3723" b="6033"/>
          <a:stretch/>
        </p:blipFill>
        <p:spPr bwMode="auto">
          <a:xfrm>
            <a:off x="6096000" y="2863970"/>
            <a:ext cx="5927940" cy="382150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What language was Ulugh Beg's Zij-i Sultani written in? Do any copies in  the original language survive? - Quora">
            <a:extLst>
              <a:ext uri="{FF2B5EF4-FFF2-40B4-BE49-F238E27FC236}">
                <a16:creationId xmlns:a16="http://schemas.microsoft.com/office/drawing/2014/main" id="{8E3A1B62-7CDC-13E8-9C9E-C8D4973C8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91" y="224287"/>
            <a:ext cx="5734050" cy="4257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42BF8E-263C-9321-B807-647EDAD5A82F}"/>
              </a:ext>
            </a:extLst>
          </p:cNvPr>
          <p:cNvSpPr txBox="1"/>
          <p:nvPr/>
        </p:nvSpPr>
        <p:spPr>
          <a:xfrm>
            <a:off x="6923504" y="1022956"/>
            <a:ext cx="3894021" cy="830997"/>
          </a:xfrm>
          <a:prstGeom prst="rect">
            <a:avLst/>
          </a:prstGeom>
          <a:noFill/>
        </p:spPr>
        <p:txBody>
          <a:bodyPr wrap="square">
            <a:spAutoFit/>
          </a:bodyPr>
          <a:lstStyle/>
          <a:p>
            <a:r>
              <a:rPr lang="en-US" sz="2400" b="1" dirty="0"/>
              <a:t>Ulugh Beg ‘s </a:t>
            </a:r>
          </a:p>
          <a:p>
            <a:r>
              <a:rPr lang="en-US" sz="2400" b="1" dirty="0"/>
              <a:t>Zij-</a:t>
            </a:r>
            <a:r>
              <a:rPr lang="en-US" sz="2400" b="1" dirty="0" err="1"/>
              <a:t>i</a:t>
            </a:r>
            <a:r>
              <a:rPr lang="en-US" sz="2400" b="1" dirty="0"/>
              <a:t> </a:t>
            </a:r>
            <a:r>
              <a:rPr lang="en-US" sz="2400" b="1" dirty="0" err="1"/>
              <a:t>Sultani</a:t>
            </a:r>
            <a:r>
              <a:rPr lang="en-US" sz="2400" b="1" dirty="0"/>
              <a:t>: Star Catalogue</a:t>
            </a:r>
          </a:p>
        </p:txBody>
      </p:sp>
    </p:spTree>
    <p:extLst>
      <p:ext uri="{BB962C8B-B14F-4D97-AF65-F5344CB8AC3E}">
        <p14:creationId xmlns:p14="http://schemas.microsoft.com/office/powerpoint/2010/main" val="3306115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defined">
            <a:extLst>
              <a:ext uri="{FF2B5EF4-FFF2-40B4-BE49-F238E27FC236}">
                <a16:creationId xmlns:a16="http://schemas.microsoft.com/office/drawing/2014/main" id="{DFD437AF-E4D4-409C-BAB5-82515298D3A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3944" y="308610"/>
            <a:ext cx="4719955" cy="6240779"/>
          </a:xfrm>
          <a:prstGeom prst="rect">
            <a:avLst/>
          </a:prstGeom>
          <a:noFill/>
          <a:ln>
            <a:noFill/>
          </a:ln>
        </p:spPr>
      </p:pic>
    </p:spTree>
    <p:extLst>
      <p:ext uri="{BB962C8B-B14F-4D97-AF65-F5344CB8AC3E}">
        <p14:creationId xmlns:p14="http://schemas.microsoft.com/office/powerpoint/2010/main" val="3616719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65827" y="269574"/>
            <a:ext cx="11044988" cy="707886"/>
          </a:xfrm>
          <a:prstGeom prst="rect">
            <a:avLst/>
          </a:prstGeom>
          <a:noFill/>
        </p:spPr>
        <p:txBody>
          <a:bodyPr wrap="square">
            <a:spAutoFit/>
          </a:bodyPr>
          <a:lstStyle/>
          <a:p>
            <a:r>
              <a:rPr lang="en-US" sz="4000" dirty="0">
                <a:solidFill>
                  <a:srgbClr val="000000"/>
                </a:solidFill>
              </a:rPr>
              <a:t>Babur: Founder of the Moghul Empire </a:t>
            </a:r>
          </a:p>
        </p:txBody>
      </p:sp>
      <p:sp>
        <p:nvSpPr>
          <p:cNvPr id="5" name="TextBox 4">
            <a:extLst>
              <a:ext uri="{FF2B5EF4-FFF2-40B4-BE49-F238E27FC236}">
                <a16:creationId xmlns:a16="http://schemas.microsoft.com/office/drawing/2014/main" id="{B0106225-1392-D13A-83E5-7E326EBEE678}"/>
              </a:ext>
            </a:extLst>
          </p:cNvPr>
          <p:cNvSpPr txBox="1"/>
          <p:nvPr/>
        </p:nvSpPr>
        <p:spPr>
          <a:xfrm>
            <a:off x="140485" y="1212544"/>
            <a:ext cx="8971473" cy="5645456"/>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dirty="0"/>
              <a:t>Zahir-</a:t>
            </a:r>
            <a:r>
              <a:rPr lang="en-US" sz="2200" dirty="0" err="1"/>
              <a:t>ud</a:t>
            </a:r>
            <a:r>
              <a:rPr lang="en-US" sz="2200" dirty="0"/>
              <a:t>-din Muhammad Babur was born in 1483, in Andijan, Uzbekistan</a:t>
            </a:r>
          </a:p>
          <a:p>
            <a:pPr marL="342900" indent="-342900">
              <a:lnSpc>
                <a:spcPct val="110000"/>
              </a:lnSpc>
              <a:buFont typeface="Arial" panose="020B0604020202020204" pitchFamily="34" charset="0"/>
              <a:buChar char="•"/>
            </a:pPr>
            <a:r>
              <a:rPr lang="en-US" sz="2200" dirty="0"/>
              <a:t>Babur was a descendant of Timur on his mother's side and Genghis Khan on his father's side</a:t>
            </a:r>
          </a:p>
          <a:p>
            <a:pPr marL="342900" indent="-342900">
              <a:lnSpc>
                <a:spcPct val="110000"/>
              </a:lnSpc>
              <a:buFont typeface="Arial" panose="020B0604020202020204" pitchFamily="34" charset="0"/>
              <a:buChar char="•"/>
            </a:pPr>
            <a:r>
              <a:rPr lang="en-US" sz="2200" dirty="0"/>
              <a:t>He inherited the kingdom of Fergana in Central Asia at a young age but faced political rivalries and external threats.</a:t>
            </a:r>
          </a:p>
          <a:p>
            <a:pPr marL="342900" indent="-342900">
              <a:lnSpc>
                <a:spcPct val="110000"/>
              </a:lnSpc>
              <a:buFont typeface="Arial" panose="020B0604020202020204" pitchFamily="34" charset="0"/>
              <a:buChar char="•"/>
            </a:pPr>
            <a:r>
              <a:rPr lang="en-US" sz="2200" dirty="0"/>
              <a:t>He embarked on a series of military campaigns to expand his territory</a:t>
            </a:r>
          </a:p>
          <a:p>
            <a:pPr marL="342900" indent="-342900">
              <a:lnSpc>
                <a:spcPct val="110000"/>
              </a:lnSpc>
              <a:buFont typeface="Arial" panose="020B0604020202020204" pitchFamily="34" charset="0"/>
              <a:buChar char="•"/>
            </a:pPr>
            <a:r>
              <a:rPr lang="en-US" sz="2200" dirty="0"/>
              <a:t>In 1526, he defeated the Sultan of Delhi, Ibrahim Lodi, at the First Battle of Panipat, establishing the foundation of the Mughal Empire.</a:t>
            </a:r>
          </a:p>
          <a:p>
            <a:pPr marL="342900" indent="-342900">
              <a:lnSpc>
                <a:spcPct val="110000"/>
              </a:lnSpc>
              <a:buFont typeface="Arial" panose="020B0604020202020204" pitchFamily="34" charset="0"/>
              <a:buChar char="•"/>
            </a:pPr>
            <a:r>
              <a:rPr lang="en-US" sz="2200" dirty="0"/>
              <a:t>He appreciated the arts and literature. He wrote his memoir, "</a:t>
            </a:r>
            <a:r>
              <a:rPr lang="en-US" sz="2200" dirty="0" err="1"/>
              <a:t>Baburnama</a:t>
            </a:r>
            <a:r>
              <a:rPr lang="en-US" sz="2200" dirty="0"/>
              <a:t>," which provides valuable insights into his life and the historical context of his time.</a:t>
            </a:r>
          </a:p>
          <a:p>
            <a:pPr marL="342900" indent="-342900">
              <a:lnSpc>
                <a:spcPct val="110000"/>
              </a:lnSpc>
              <a:buFont typeface="Arial" panose="020B0604020202020204" pitchFamily="34" charset="0"/>
              <a:buChar char="•"/>
            </a:pPr>
            <a:r>
              <a:rPr lang="en-US" sz="2200" dirty="0"/>
              <a:t>He passed away on December 26, 1530, in Agra, India and was succeeded by his son, Humayun. </a:t>
            </a:r>
          </a:p>
        </p:txBody>
      </p:sp>
      <p:pic>
        <p:nvPicPr>
          <p:cNvPr id="16386" name="Picture 2" descr="Biography of Babur">
            <a:extLst>
              <a:ext uri="{FF2B5EF4-FFF2-40B4-BE49-F238E27FC236}">
                <a16:creationId xmlns:a16="http://schemas.microsoft.com/office/drawing/2014/main" id="{0B546195-D454-BC9F-E4EA-AB8B785ADD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1958" y="1374275"/>
            <a:ext cx="3080042" cy="4641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429294"/>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31152</TotalTime>
  <Words>2340</Words>
  <Application>Microsoft Office PowerPoint</Application>
  <PresentationFormat>Widescreen</PresentationFormat>
  <Paragraphs>170</Paragraphs>
  <Slides>30</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Berkshire Swash</vt:lpstr>
      <vt:lpstr>Calibri</vt:lpstr>
      <vt:lpstr>Lato</vt:lpstr>
      <vt:lpstr>Segoe UI</vt:lpstr>
      <vt:lpstr>Symbol</vt:lpstr>
      <vt:lpstr>TitilliumRegular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441</cp:revision>
  <dcterms:created xsi:type="dcterms:W3CDTF">2019-05-03T02:15:26Z</dcterms:created>
  <dcterms:modified xsi:type="dcterms:W3CDTF">2024-09-18T08:01:08Z</dcterms:modified>
</cp:coreProperties>
</file>