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647" r:id="rId2"/>
    <p:sldId id="645" r:id="rId3"/>
    <p:sldId id="646" r:id="rId4"/>
    <p:sldId id="533" r:id="rId5"/>
    <p:sldId id="621" r:id="rId6"/>
    <p:sldId id="516" r:id="rId7"/>
    <p:sldId id="498" r:id="rId8"/>
    <p:sldId id="620" r:id="rId9"/>
    <p:sldId id="610" r:id="rId10"/>
    <p:sldId id="607" r:id="rId11"/>
    <p:sldId id="624" r:id="rId12"/>
    <p:sldId id="639" r:id="rId13"/>
    <p:sldId id="609" r:id="rId14"/>
    <p:sldId id="613" r:id="rId15"/>
    <p:sldId id="638" r:id="rId16"/>
    <p:sldId id="636" r:id="rId17"/>
    <p:sldId id="637" r:id="rId18"/>
    <p:sldId id="605" r:id="rId19"/>
    <p:sldId id="625" r:id="rId20"/>
    <p:sldId id="606" r:id="rId21"/>
    <p:sldId id="604" r:id="rId22"/>
    <p:sldId id="565" r:id="rId23"/>
    <p:sldId id="524" r:id="rId24"/>
    <p:sldId id="539" r:id="rId25"/>
    <p:sldId id="538" r:id="rId26"/>
    <p:sldId id="526" r:id="rId27"/>
    <p:sldId id="630" r:id="rId28"/>
    <p:sldId id="632" r:id="rId29"/>
    <p:sldId id="611" r:id="rId30"/>
    <p:sldId id="641" r:id="rId31"/>
    <p:sldId id="618" r:id="rId32"/>
    <p:sldId id="617" r:id="rId33"/>
    <p:sldId id="614" r:id="rId34"/>
    <p:sldId id="51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83659" autoAdjust="0"/>
  </p:normalViewPr>
  <p:slideViewPr>
    <p:cSldViewPr snapToGrid="0" showGuides="1">
      <p:cViewPr varScale="1">
        <p:scale>
          <a:sx n="54" d="100"/>
          <a:sy n="54" d="100"/>
        </p:scale>
        <p:origin x="1096" y="4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6672"/>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 was </a:t>
            </a:r>
            <a:r>
              <a:rPr lang="en-US" dirty="0" err="1"/>
              <a:t>Gulcicek</a:t>
            </a:r>
            <a:r>
              <a:rPr lang="en-US" dirty="0"/>
              <a:t> </a:t>
            </a:r>
            <a:r>
              <a:rPr lang="en-US" dirty="0" err="1"/>
              <a:t>Hatun</a:t>
            </a:r>
            <a:endParaRPr lang="en-US" dirty="0"/>
          </a:p>
          <a:p>
            <a:r>
              <a:rPr lang="en-US" dirty="0"/>
              <a:t>He wrote to the Emperor of Constantinople about the affairs of Muslims in Constantinople – A Qadi/Masjid was set up</a:t>
            </a:r>
          </a:p>
          <a:p>
            <a:r>
              <a:rPr lang="en-US" dirty="0"/>
              <a:t>He gets his name from Sheikh </a:t>
            </a:r>
            <a:r>
              <a:rPr lang="en-US" dirty="0" err="1"/>
              <a:t>Edebali</a:t>
            </a:r>
            <a:r>
              <a:rPr lang="en-US" dirty="0"/>
              <a:t> who was also called Abu Yazid</a:t>
            </a:r>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258777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Fatwas permitted him to fight against fellow Muslims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Jews and Christians were not relegated as being second class citizens and privileges were given to non Muslim citizens. They were invited to Islam and many converted sincerely or for more benefits.</a:t>
            </a:r>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201682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wrote to the Emperor of Constantinople about the affairs of Muslims in Constantinople – A Qadi/Masjid was set 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Ottomans set siege to Constantinople when the Byzantine emperor refused his conditions</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394091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Battle of </a:t>
            </a:r>
            <a:r>
              <a:rPr lang="en-US" sz="1200" dirty="0" err="1"/>
              <a:t>Sirpsindigi</a:t>
            </a:r>
            <a:r>
              <a:rPr lang="en-US" sz="1200" dirty="0"/>
              <a:t>: first crusade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Battle of Maritsa: second crusade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Battle of </a:t>
            </a:r>
            <a:r>
              <a:rPr lang="en-US" sz="1200" dirty="0" err="1"/>
              <a:t>Nicopolis</a:t>
            </a:r>
            <a:r>
              <a:rPr lang="en-US" sz="1200" dirty="0"/>
              <a:t>: third crusade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Pope Boniface IX called for a new crusade, not for Jerusalem which was with the Mamluks, but simply against the Ottomans so that they could stop their advance into Europe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At the same time, literature started coming out from Europe about the “Terrible Turks” – that they were infidels, heathens, monsters, demon worshippers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idea was to rile up the nations against the Turks so they would go join the ‘holy war’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Crusaders were not really saintly or noble warriors, and maybe they were defeated as they committed many unholy acts on the 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One of the things they did was massacring innocent Muslims whom they had taken as prisoners before the war. Due to this, Bayezid ordered many of the crusaders to be killed.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Battle of </a:t>
            </a:r>
            <a:r>
              <a:rPr lang="en-US" sz="1200" dirty="0" err="1"/>
              <a:t>Nicopolis</a:t>
            </a:r>
            <a:r>
              <a:rPr lang="en-US" sz="1200" dirty="0"/>
              <a:t> completely crushed the European unity and they were not keen to send troops again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Bayezid tightened his control over the Balkans further and even greater pressure was on the Romans in Constantinople who were sandwiched between the Ottomans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Bayezid tried to besiege Constantinople, but was forced to withdraw due to a new threat from the East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6 hours? If you drive from Constantinople to </a:t>
            </a:r>
            <a:r>
              <a:rPr lang="en-US" sz="1200" dirty="0" err="1"/>
              <a:t>Nicopolis</a:t>
            </a:r>
            <a:r>
              <a:rPr lang="en-US" sz="1200" dirty="0"/>
              <a:t>: 7.5 </a:t>
            </a:r>
            <a:r>
              <a:rPr lang="en-US" sz="1200" dirty="0" err="1"/>
              <a:t>hrs</a:t>
            </a:r>
            <a:r>
              <a:rPr lang="en-US" sz="1200" dirty="0"/>
              <a:t> (</a:t>
            </a:r>
            <a:r>
              <a:rPr lang="en-US" b="0" i="0" dirty="0">
                <a:solidFill>
                  <a:srgbClr val="202124"/>
                </a:solidFill>
                <a:effectLst/>
                <a:latin typeface="Google Sans"/>
              </a:rPr>
              <a:t>The gallop averages 40 to 48 </a:t>
            </a:r>
            <a:r>
              <a:rPr lang="en-US" b="0" i="0" dirty="0" err="1">
                <a:solidFill>
                  <a:srgbClr val="202124"/>
                </a:solidFill>
                <a:effectLst/>
                <a:latin typeface="Google Sans"/>
              </a:rPr>
              <a:t>kilometres</a:t>
            </a:r>
            <a:r>
              <a:rPr lang="en-US" b="0" i="0" dirty="0">
                <a:solidFill>
                  <a:srgbClr val="202124"/>
                </a:solidFill>
                <a:effectLst/>
                <a:latin typeface="Google Sans"/>
              </a:rPr>
              <a:t> per hour)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02124"/>
                </a:solidFill>
                <a:effectLst/>
                <a:latin typeface="Google Sans"/>
              </a:rPr>
              <a:t>Conditions: establishment of a Turkish quarter, construction of a mosque, assignment of a Muslim judge in Constantinople</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2899310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of </a:t>
            </a:r>
            <a:r>
              <a:rPr lang="en-US" dirty="0" err="1"/>
              <a:t>danube</a:t>
            </a:r>
            <a:r>
              <a:rPr lang="en-US" dirty="0"/>
              <a:t> river – it cuts through Hungary, Austria, Vienna</a:t>
            </a:r>
          </a:p>
        </p:txBody>
      </p:sp>
      <p:sp>
        <p:nvSpPr>
          <p:cNvPr id="4" name="Slide Number Placeholder 3"/>
          <p:cNvSpPr>
            <a:spLocks noGrp="1"/>
          </p:cNvSpPr>
          <p:nvPr>
            <p:ph type="sldNum" sz="quarter" idx="5"/>
          </p:nvPr>
        </p:nvSpPr>
        <p:spPr/>
        <p:txBody>
          <a:bodyPr/>
          <a:lstStyle/>
          <a:p>
            <a:fld id="{DAF61BEB-35DA-498F-9F88-C82846C03E6B}" type="slidenum">
              <a:rPr lang="en-US" smtClean="0"/>
              <a:t>13</a:t>
            </a:fld>
            <a:endParaRPr lang="en-US"/>
          </a:p>
        </p:txBody>
      </p:sp>
    </p:spTree>
    <p:extLst>
      <p:ext uri="{BB962C8B-B14F-4D97-AF65-F5344CB8AC3E}">
        <p14:creationId xmlns:p14="http://schemas.microsoft.com/office/powerpoint/2010/main" val="2136013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1284239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Desire for Power and Territory:</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was a conqueror who aimed to expand his empire's territory. The Ottoman Empire, under Bayezid's rule, was a growing power that controlled significant territories in Anatolia, the Balkans, and the Middle East. Tamerlane's ambition for territorial expansion likely played a significant role in his decision to attack the Ottomans.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Rivalry and Competition: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and Bayezid were both ambitious rulers with expansive ambitions. This led to a rivalry for dominance in the region. Tamerlane saw Bayezid as a potential threat and competitor, which contributed to the tense relations between the two empires.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Prestige and Reputation: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was known for his military conquests and his desire to establish a legacy as a great conqueror. Defeating a powerful ruler like Bayezid would have added to Tamerlane's prestige and reputation as a formidable military leader.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Defiance and Disrespect:</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There were instances of perceived defiance and disrespect between Tamerlane and Bayezid. Bayezid allegedly imprisoned Tamerlane's envoys and questioned Tamerlane's legitimacy as a ruler. These actions may have fueled Tamerlane's desire to assert his authority and seek retribution.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Religious Justification: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often used religious rhetoric to justify his military campaigns. He portrayed himself as a defender of Islam and claimed that he was fighting against non-Muslim rulers. Bayezid was a Sunni Muslim ruler, and Tamerlane may have used this religious narrative to gain support and legitimacy for his attack.</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Opportunistic Timing:</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Bayezid was engaged in conflicts in Europe and Anatolia when Tamerlane launched his attack. Tamerlane might have viewed this as an opportune moment to strike while Bayezid was preoccupied.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157555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also reported that Bayezid was sheltering one of Timur’s enemies</a:t>
            </a:r>
          </a:p>
          <a:p>
            <a:r>
              <a:rPr lang="en-US" dirty="0"/>
              <a:t>It is also reported that Tamerlane in a polite manner sent a letter to Bayezid to release those beys and that Bayezid submit to his rule. And then he would </a:t>
            </a:r>
            <a:r>
              <a:rPr lang="en-US" dirty="0" err="1"/>
              <a:t>helo</a:t>
            </a:r>
            <a:r>
              <a:rPr lang="en-US" dirty="0"/>
              <a:t> the Ottomans against the non-Muslims.</a:t>
            </a:r>
          </a:p>
          <a:p>
            <a:r>
              <a:rPr lang="en-US" dirty="0"/>
              <a:t>Timur addressed Bayezid as Kaiser, The Sovereign of Anatolia, Bayezid replied O the fierce </a:t>
            </a:r>
            <a:r>
              <a:rPr lang="en-US" dirty="0" err="1"/>
              <a:t>dof</a:t>
            </a:r>
            <a:r>
              <a:rPr lang="en-US" dirty="0"/>
              <a:t> name Tamerlane who is more unbelieving than the </a:t>
            </a:r>
            <a:r>
              <a:rPr lang="en-US" dirty="0" err="1"/>
              <a:t>Tekfurs</a:t>
            </a:r>
            <a:r>
              <a:rPr lang="en-US" dirty="0"/>
              <a:t>, Bayezid seemed over confident to Timur and a lesson needed to be taught to him.</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23</a:t>
            </a:fld>
            <a:endParaRPr lang="en-US"/>
          </a:p>
        </p:txBody>
      </p:sp>
    </p:spTree>
    <p:extLst>
      <p:ext uri="{BB962C8B-B14F-4D97-AF65-F5344CB8AC3E}">
        <p14:creationId xmlns:p14="http://schemas.microsoft.com/office/powerpoint/2010/main" val="1460760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reports say Timur’s army was 135000 strong and had veterans from campaigns in India, Iran and Syria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differing viewpoints about how he was treated when in captivity; some say he was treated well, but he died at a young age which leads others to think that he probably wasn’t. Some say he drank poison. It is reported that Timur cried when he died.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Mehmed </a:t>
            </a:r>
            <a:r>
              <a:rPr lang="en-US" dirty="0" err="1"/>
              <a:t>Celebi</a:t>
            </a:r>
            <a:r>
              <a:rPr lang="en-US" dirty="0"/>
              <a:t> tried to rescue his father, the security was increased and he was placed in a dungeon.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Musa </a:t>
            </a:r>
            <a:r>
              <a:rPr lang="en-US" dirty="0" err="1"/>
              <a:t>Celebi</a:t>
            </a:r>
            <a:r>
              <a:rPr lang="en-US" dirty="0"/>
              <a:t> who was also captured was released and he brought his father’s corpse to Bursa where he was buried in the mosque he had commissioned.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say he died of several diseases caused by deep grief – severe malaria, asthma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Absolute slander to attribute the sin of suicide to such a religious sultan</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3151344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74151"/>
                </a:solidFill>
                <a:effectLst/>
                <a:latin typeface="Söhne"/>
              </a:rPr>
              <a:t>The Battle of Ankara, also known as the Battle of Angora, took place on July 20, 1402, between the Ottoman Empire and the Timurid Empire, led by the Central Asian conqueror Timur (Tamerlane). This battle had a significant impact on the Ottoman Empire and the wider region. Here are some key effects of the Battle of Ankara:</a:t>
            </a:r>
          </a:p>
          <a:p>
            <a:pPr algn="l">
              <a:buFont typeface="+mj-lt"/>
              <a:buAutoNum type="arabicPeriod"/>
            </a:pPr>
            <a:r>
              <a:rPr lang="en-US" b="1" i="0" dirty="0">
                <a:solidFill>
                  <a:srgbClr val="374151"/>
                </a:solidFill>
                <a:effectLst/>
                <a:latin typeface="Söhne"/>
              </a:rPr>
              <a:t>Capture of Sultan Bayezid I</a:t>
            </a:r>
            <a:r>
              <a:rPr lang="en-US" b="0" i="0" dirty="0">
                <a:solidFill>
                  <a:srgbClr val="374151"/>
                </a:solidFill>
                <a:effectLst/>
                <a:latin typeface="Söhne"/>
              </a:rPr>
              <a:t>: The most immediate impact of the battle was the capture of Ottoman Sultan Bayezid I by Timur's forces. This was a major blow to the Ottoman Empire, as it led to a period of internal strife and confusion regarding the succession to the throne.</a:t>
            </a:r>
          </a:p>
          <a:p>
            <a:pPr algn="l">
              <a:buFont typeface="+mj-lt"/>
              <a:buAutoNum type="arabicPeriod"/>
            </a:pPr>
            <a:r>
              <a:rPr lang="en-US" b="1" i="0" dirty="0">
                <a:solidFill>
                  <a:srgbClr val="374151"/>
                </a:solidFill>
                <a:effectLst/>
                <a:latin typeface="Söhne"/>
              </a:rPr>
              <a:t>Division of the Ottoman Empire</a:t>
            </a:r>
            <a:r>
              <a:rPr lang="en-US" b="0" i="0" dirty="0">
                <a:solidFill>
                  <a:srgbClr val="374151"/>
                </a:solidFill>
                <a:effectLst/>
                <a:latin typeface="Söhne"/>
              </a:rPr>
              <a:t>: Following Bayezid I's capture, his sons fought among themselves for control of the empire. This internal conflict weakened the unity of the Ottoman state and contributed to a fragmentation of power.</a:t>
            </a:r>
          </a:p>
          <a:p>
            <a:pPr algn="l">
              <a:buFont typeface="+mj-lt"/>
              <a:buAutoNum type="arabicPeriod"/>
            </a:pPr>
            <a:r>
              <a:rPr lang="en-US" b="1" i="0" dirty="0">
                <a:solidFill>
                  <a:srgbClr val="374151"/>
                </a:solidFill>
                <a:effectLst/>
                <a:latin typeface="Söhne"/>
              </a:rPr>
              <a:t>Regional Instability</a:t>
            </a:r>
            <a:r>
              <a:rPr lang="en-US" b="0" i="0" dirty="0">
                <a:solidFill>
                  <a:srgbClr val="374151"/>
                </a:solidFill>
                <a:effectLst/>
                <a:latin typeface="Söhne"/>
              </a:rPr>
              <a:t>: The defeat at Ankara and the subsequent power struggle within the Ottoman Empire created a power vacuum in the region. This instability allowed other neighboring states and factions to challenge Ottoman dominance and expand their own influence.</a:t>
            </a:r>
          </a:p>
          <a:p>
            <a:pPr algn="l">
              <a:buFont typeface="+mj-lt"/>
              <a:buAutoNum type="arabicPeriod"/>
            </a:pPr>
            <a:r>
              <a:rPr lang="en-US" b="1" i="0" dirty="0">
                <a:solidFill>
                  <a:srgbClr val="374151"/>
                </a:solidFill>
                <a:effectLst/>
                <a:latin typeface="Söhne"/>
              </a:rPr>
              <a:t>Temporary Decline of Ottoman Expansion</a:t>
            </a:r>
            <a:r>
              <a:rPr lang="en-US" b="0" i="0" dirty="0">
                <a:solidFill>
                  <a:srgbClr val="374151"/>
                </a:solidFill>
                <a:effectLst/>
                <a:latin typeface="Söhne"/>
              </a:rPr>
              <a:t>: The Ottomans, who had been on a trajectory of territorial expansion in Europe and Asia Minor, were temporarily halted in their expansion efforts due to the chaos caused by the defeat and the internal strife.</a:t>
            </a:r>
          </a:p>
          <a:p>
            <a:pPr algn="l">
              <a:buFont typeface="+mj-lt"/>
              <a:buAutoNum type="arabicPeriod"/>
            </a:pPr>
            <a:r>
              <a:rPr lang="en-US" b="1" i="0" dirty="0">
                <a:solidFill>
                  <a:srgbClr val="374151"/>
                </a:solidFill>
                <a:effectLst/>
                <a:latin typeface="Söhne"/>
              </a:rPr>
              <a:t>Timurid Influence</a:t>
            </a:r>
            <a:r>
              <a:rPr lang="en-US" b="0" i="0" dirty="0">
                <a:solidFill>
                  <a:srgbClr val="374151"/>
                </a:solidFill>
                <a:effectLst/>
                <a:latin typeface="Söhne"/>
              </a:rPr>
              <a:t>: The Battle of Ankara bolstered the reputation of Timur as a fearsome conqueror and military strategist. While Timur did not seek to annex Ottoman territories, his victory had an impact on the political dynamics of the region and influenced the balance of power.</a:t>
            </a:r>
          </a:p>
          <a:p>
            <a:pPr algn="l">
              <a:buFont typeface="+mj-lt"/>
              <a:buAutoNum type="arabicPeriod"/>
            </a:pPr>
            <a:r>
              <a:rPr lang="en-US" b="1" i="0" dirty="0">
                <a:solidFill>
                  <a:srgbClr val="374151"/>
                </a:solidFill>
                <a:effectLst/>
                <a:latin typeface="Söhne"/>
              </a:rPr>
              <a:t>Redirection of Ottoman Policies</a:t>
            </a:r>
            <a:r>
              <a:rPr lang="en-US" b="0" i="0" dirty="0">
                <a:solidFill>
                  <a:srgbClr val="374151"/>
                </a:solidFill>
                <a:effectLst/>
                <a:latin typeface="Söhne"/>
              </a:rPr>
              <a:t>: In the aftermath of the battle, the Ottomans sought to regroup and stabilize their empire. This period of introspection led to some reforms and changes in governance, as well as a reevaluation of their strategies for dealing with external threats.</a:t>
            </a:r>
          </a:p>
          <a:p>
            <a:pPr algn="l">
              <a:buFont typeface="+mj-lt"/>
              <a:buAutoNum type="arabicPeriod"/>
            </a:pPr>
            <a:r>
              <a:rPr lang="en-US" b="1" i="0" dirty="0">
                <a:solidFill>
                  <a:srgbClr val="374151"/>
                </a:solidFill>
                <a:effectLst/>
                <a:latin typeface="Söhne"/>
              </a:rPr>
              <a:t>Resurgence of the Ottoman Empire</a:t>
            </a:r>
            <a:r>
              <a:rPr lang="en-US" b="0" i="0" dirty="0">
                <a:solidFill>
                  <a:srgbClr val="374151"/>
                </a:solidFill>
                <a:effectLst/>
                <a:latin typeface="Söhne"/>
              </a:rPr>
              <a:t>: While the Ottomans faced significant challenges after the battle, they eventually managed to overcome internal divisions and regain their strength. Under the leadership of Mehmed I, the Ottomans managed to reunify the empire and continue their expansionist policies.</a:t>
            </a:r>
          </a:p>
          <a:p>
            <a:pPr algn="l"/>
            <a:r>
              <a:rPr lang="en-US" b="0" i="0" dirty="0">
                <a:solidFill>
                  <a:srgbClr val="374151"/>
                </a:solidFill>
                <a:effectLst/>
                <a:latin typeface="Söhne"/>
              </a:rPr>
              <a:t>In the long term, the Ottoman Empire recovered from the setback at the Battle of Ankara and went on to become one of the most powerful and enduring empires in history. However, the battle's impact was significant at the time, leading to a period of upheaval and reshaping the geopolitical landscape of the region.</a:t>
            </a:r>
          </a:p>
          <a:p>
            <a:endParaRPr lang="en-US" dirty="0"/>
          </a:p>
          <a:p>
            <a:endParaRPr lang="en-US" dirty="0"/>
          </a:p>
          <a:p>
            <a:r>
              <a:rPr lang="en-US" dirty="0"/>
              <a:t>• Some mention that fratricide became common after the Ottoman 20yr civil war to avoid internal feuds</a:t>
            </a:r>
          </a:p>
        </p:txBody>
      </p:sp>
      <p:sp>
        <p:nvSpPr>
          <p:cNvPr id="4" name="Slide Number Placeholder 3"/>
          <p:cNvSpPr>
            <a:spLocks noGrp="1"/>
          </p:cNvSpPr>
          <p:nvPr>
            <p:ph type="sldNum" sz="quarter" idx="5"/>
          </p:nvPr>
        </p:nvSpPr>
        <p:spPr/>
        <p:txBody>
          <a:bodyPr/>
          <a:lstStyle/>
          <a:p>
            <a:fld id="{DAF61BEB-35DA-498F-9F88-C82846C03E6B}" type="slidenum">
              <a:rPr lang="en-US" smtClean="0"/>
              <a:t>26</a:t>
            </a:fld>
            <a:endParaRPr lang="en-US"/>
          </a:p>
        </p:txBody>
      </p:sp>
    </p:spTree>
    <p:extLst>
      <p:ext uri="{BB962C8B-B14F-4D97-AF65-F5344CB8AC3E}">
        <p14:creationId xmlns:p14="http://schemas.microsoft.com/office/powerpoint/2010/main" val="122478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Ottoman historians say that the defeat at Ankara was a punishment as he would mistreat the community of Islamic scholars and other influential groups due to his centralist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Previous Ottoman sultans expanded gradually and did not invade lands of other Anatolian beys unless the conditions were favorable or they did not have a choice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Hostility to fellow Muslim </a:t>
            </a:r>
            <a:r>
              <a:rPr lang="en-US" sz="1200" dirty="0" err="1"/>
              <a:t>beyliks</a:t>
            </a:r>
            <a:r>
              <a:rPr lang="en-US" sz="1200" dirty="0"/>
              <a:t> damaged their reputation of being </a:t>
            </a:r>
            <a:r>
              <a:rPr lang="en-US" sz="1200" dirty="0" err="1"/>
              <a:t>gazis</a:t>
            </a:r>
            <a:r>
              <a:rPr lang="en-US" sz="1200" dirty="0"/>
              <a:t> or fighters of holy war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also caused a rift with he Mamluks and got Timur to march on Anatolia.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Alcohol words: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Aish</a:t>
            </a:r>
            <a:r>
              <a:rPr lang="en-US" sz="1200" dirty="0"/>
              <a:t> U </a:t>
            </a:r>
            <a:r>
              <a:rPr lang="en-US" sz="1200" dirty="0" err="1"/>
              <a:t>Ishrah</a:t>
            </a:r>
            <a:r>
              <a:rPr lang="en-US" sz="1200" dirty="0"/>
              <a:t> – Drinking and carousing – Happy life and social enjoyment – can be halal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Saqi</a:t>
            </a:r>
            <a:r>
              <a:rPr lang="en-US" sz="1200" dirty="0"/>
              <a:t> – person who serves wine/sherbet – can be any drink, not necessarily alcohol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Sharab</a:t>
            </a:r>
            <a:r>
              <a:rPr lang="en-US" sz="1200" dirty="0"/>
              <a:t>/</a:t>
            </a:r>
            <a:r>
              <a:rPr lang="en-US" sz="1200" dirty="0" err="1"/>
              <a:t>Hamr</a:t>
            </a:r>
            <a:r>
              <a:rPr lang="en-US" sz="1200" dirty="0"/>
              <a:t> – wine, but also any drink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Specific laws about not consuming alcohol – </a:t>
            </a:r>
            <a:r>
              <a:rPr lang="en-US" sz="1200" dirty="0" err="1"/>
              <a:t>Hadd</a:t>
            </a:r>
            <a:r>
              <a:rPr lang="en-US" sz="1200" dirty="0"/>
              <a:t> and </a:t>
            </a:r>
            <a:r>
              <a:rPr lang="en-US" sz="1200" dirty="0" err="1"/>
              <a:t>Tazir</a:t>
            </a:r>
            <a:r>
              <a:rPr lang="en-US" sz="1200" dirty="0"/>
              <a:t> </a:t>
            </a:r>
            <a:r>
              <a:rPr lang="en-US" sz="1200" dirty="0" err="1"/>
              <a:t>penatlies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tradition of the annual procession continued until the reign of Mehmed </a:t>
            </a:r>
            <a:r>
              <a:rPr lang="en-US" sz="1200" dirty="0" err="1"/>
              <a:t>Vahdeddin</a:t>
            </a:r>
            <a:r>
              <a:rPr lang="en-US" sz="1200" dirty="0"/>
              <a:t>, the last Ottoman Sultan</a:t>
            </a:r>
          </a:p>
          <a:p>
            <a:pPr algn="l"/>
            <a:endParaRPr lang="en-US" dirty="0"/>
          </a:p>
          <a:p>
            <a:pPr algn="l"/>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29</a:t>
            </a:fld>
            <a:endParaRPr lang="en-US"/>
          </a:p>
        </p:txBody>
      </p:sp>
    </p:spTree>
    <p:extLst>
      <p:ext uri="{BB962C8B-B14F-4D97-AF65-F5344CB8AC3E}">
        <p14:creationId xmlns:p14="http://schemas.microsoft.com/office/powerpoint/2010/main" val="3334264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30</a:t>
            </a:fld>
            <a:endParaRPr lang="en-US"/>
          </a:p>
        </p:txBody>
      </p:sp>
    </p:spTree>
    <p:extLst>
      <p:ext uri="{BB962C8B-B14F-4D97-AF65-F5344CB8AC3E}">
        <p14:creationId xmlns:p14="http://schemas.microsoft.com/office/powerpoint/2010/main" val="473892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US" sz="1200" i="0" dirty="0">
                <a:effectLst/>
              </a:rPr>
              <a:t>1392: King Taejo established the Joseon Dynasty in Korea, replacing the </a:t>
            </a:r>
            <a:r>
              <a:rPr lang="en-US" sz="1200" i="0" dirty="0" err="1">
                <a:effectLst/>
              </a:rPr>
              <a:t>Goryeo</a:t>
            </a:r>
            <a:r>
              <a:rPr lang="en-US" sz="1200" i="0" dirty="0">
                <a:effectLst/>
              </a:rPr>
              <a:t> Dynasty. This dynasty would last until the late 19th century.</a:t>
            </a:r>
          </a:p>
          <a:p>
            <a:pPr marL="342900" indent="-342900" algn="l">
              <a:buFont typeface="Arial" panose="020B0604020202020204" pitchFamily="34" charset="0"/>
              <a:buChar char="•"/>
            </a:pPr>
            <a:r>
              <a:rPr lang="en-US" sz="1200" i="0" dirty="0">
                <a:effectLst/>
              </a:rPr>
              <a:t>1396: Wenceslaus's sister, Anne of Bohemia got married to King Richard II of England forming an alliance between England and parts of the Holy Roman Empire.</a:t>
            </a:r>
          </a:p>
          <a:p>
            <a:pPr marL="342900" indent="-342900" algn="l">
              <a:buFont typeface="Arial" panose="020B0604020202020204" pitchFamily="34" charset="0"/>
              <a:buChar char="•"/>
            </a:pPr>
            <a:r>
              <a:rPr lang="en-US" sz="1200" i="0" dirty="0">
                <a:effectLst/>
              </a:rPr>
              <a:t>1399: Henry IV of England deposed Richard II in a power struggle, leading to the beginning of the Lancastrian era in the Wars of the Roses.</a:t>
            </a:r>
          </a:p>
          <a:p>
            <a:pPr marL="342900" indent="-342900" algn="l">
              <a:buFont typeface="Arial" panose="020B0604020202020204" pitchFamily="34" charset="0"/>
              <a:buChar char="•"/>
            </a:pPr>
            <a:r>
              <a:rPr lang="en-US" sz="1200" i="0" dirty="0">
                <a:effectLst/>
              </a:rPr>
              <a:t>1403: The Welsh uprising known as the </a:t>
            </a:r>
            <a:r>
              <a:rPr lang="en-US" sz="1200" i="0" dirty="0" err="1">
                <a:effectLst/>
              </a:rPr>
              <a:t>Glyndŵr</a:t>
            </a:r>
            <a:r>
              <a:rPr lang="en-US" sz="1200" i="0" dirty="0">
                <a:effectLst/>
              </a:rPr>
              <a:t> Rising, led by Owain </a:t>
            </a:r>
            <a:r>
              <a:rPr lang="en-US" sz="1200" i="0" dirty="0" err="1">
                <a:effectLst/>
              </a:rPr>
              <a:t>Glyndŵr</a:t>
            </a:r>
            <a:r>
              <a:rPr lang="en-US" sz="1200" i="0" dirty="0">
                <a:effectLst/>
              </a:rPr>
              <a:t>, continued in its struggle for Welsh independence against English rule.</a:t>
            </a:r>
          </a:p>
          <a:p>
            <a:pPr algn="l"/>
            <a:r>
              <a:rPr lang="en-US" b="0" i="0" dirty="0">
                <a:solidFill>
                  <a:srgbClr val="374151"/>
                </a:solidFill>
                <a:effectLst/>
                <a:latin typeface="Söhne"/>
              </a:rPr>
              <a:t>1397: Union of Kalmar: The Union of Kalmar was established, uniting the kingdoms of Denmark, Norway, and Sweden under the rule of Queen Margaret I. This union would last until 1523.</a:t>
            </a:r>
          </a:p>
          <a:p>
            <a:pPr algn="l"/>
            <a:r>
              <a:rPr lang="en-US" b="0" i="0" dirty="0">
                <a:solidFill>
                  <a:srgbClr val="374151"/>
                </a:solidFill>
                <a:effectLst/>
                <a:latin typeface="Söhne"/>
              </a:rPr>
              <a:t>1399: Henry IV becomes King of England after usurping the English throne from Richard II, becoming the first monarch of the House of Lancaster.</a:t>
            </a:r>
          </a:p>
          <a:p>
            <a:pPr algn="l"/>
            <a:r>
              <a:rPr lang="en-US" b="0" i="0" dirty="0">
                <a:solidFill>
                  <a:srgbClr val="374151"/>
                </a:solidFill>
                <a:effectLst/>
                <a:latin typeface="Söhne"/>
              </a:rPr>
              <a:t>1400: Rebellion of Owain </a:t>
            </a:r>
            <a:r>
              <a:rPr lang="en-US" b="0" i="0" dirty="0" err="1">
                <a:solidFill>
                  <a:srgbClr val="374151"/>
                </a:solidFill>
                <a:effectLst/>
                <a:latin typeface="Söhne"/>
              </a:rPr>
              <a:t>Glyndŵr</a:t>
            </a:r>
            <a:r>
              <a:rPr lang="en-US" b="0" i="0" dirty="0">
                <a:solidFill>
                  <a:srgbClr val="374151"/>
                </a:solidFill>
                <a:effectLst/>
                <a:latin typeface="Söhne"/>
              </a:rPr>
              <a:t>, a Welsh nobleman, against English rule in Wales, establishing an independent Welsh state for a time.</a:t>
            </a:r>
          </a:p>
          <a:p>
            <a:pPr algn="l"/>
            <a:r>
              <a:rPr lang="en-US" b="0" i="0" dirty="0">
                <a:solidFill>
                  <a:srgbClr val="374151"/>
                </a:solidFill>
                <a:effectLst/>
                <a:latin typeface="Söhne"/>
              </a:rPr>
              <a:t>1405: Death of Timur</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32</a:t>
            </a:fld>
            <a:endParaRPr lang="en-US"/>
          </a:p>
        </p:txBody>
      </p:sp>
    </p:spTree>
    <p:extLst>
      <p:ext uri="{BB962C8B-B14F-4D97-AF65-F5344CB8AC3E}">
        <p14:creationId xmlns:p14="http://schemas.microsoft.com/office/powerpoint/2010/main" val="4276245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34</a:t>
            </a:fld>
            <a:endParaRPr lang="en-US"/>
          </a:p>
        </p:txBody>
      </p:sp>
    </p:spTree>
    <p:extLst>
      <p:ext uri="{BB962C8B-B14F-4D97-AF65-F5344CB8AC3E}">
        <p14:creationId xmlns:p14="http://schemas.microsoft.com/office/powerpoint/2010/main" val="3652868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CQaa4idtCVE&amp;list=PLaBYW76inbX5BKGRPzlqdztQySZmJLjJt&amp;index=42" TargetMode="External"/><Relationship Id="rId2" Type="http://schemas.openxmlformats.org/officeDocument/2006/relationships/hyperlink" Target="https://www.youtube.com/watch?v=WY4DVdCTgGY&amp;list=PLaBYW76inbX5BKGRPzlqdztQySZmJLjJt&amp;index=41" TargetMode="External"/><Relationship Id="rId1" Type="http://schemas.openxmlformats.org/officeDocument/2006/relationships/slideLayout" Target="../slideLayouts/slideLayout2.xml"/><Relationship Id="rId5" Type="http://schemas.openxmlformats.org/officeDocument/2006/relationships/hyperlink" Target="https://www.youtube.com/watch?v=Nc4MCFrPiUg&amp;list=PLaBYW76inbX5BKGRPzlqdztQySZmJLjJt&amp;index=3" TargetMode="External"/><Relationship Id="rId4" Type="http://schemas.openxmlformats.org/officeDocument/2006/relationships/hyperlink" Target="https://www.youtube.com/watch?v=v_0-Vc7uA4g&amp;list=PLaBYW76inbX5BKGRPzlqdztQySZmJLjJt&amp;index=2"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12" y="3072348"/>
            <a:ext cx="11732455" cy="3354765"/>
            <a:chOff x="1295401" y="2617827"/>
            <a:chExt cx="9601200" cy="3354765"/>
          </a:xfrm>
        </p:grpSpPr>
        <p:sp>
          <p:nvSpPr>
            <p:cNvPr id="2" name="TextBox 1"/>
            <p:cNvSpPr txBox="1"/>
            <p:nvPr/>
          </p:nvSpPr>
          <p:spPr>
            <a:xfrm>
              <a:off x="1295401" y="2617827"/>
              <a:ext cx="9601200" cy="3354765"/>
            </a:xfrm>
            <a:prstGeom prst="rect">
              <a:avLst/>
            </a:prstGeom>
            <a:noFill/>
          </p:spPr>
          <p:txBody>
            <a:bodyPr wrap="square" lIns="91440" tIns="45720" rIns="91440" bIns="45720" rtlCol="0">
              <a:spAutoFit/>
            </a:bodyPr>
            <a:lstStyle/>
            <a:p>
              <a:pPr algn="ctr"/>
              <a:r>
                <a:rPr lang="en-US" sz="6600" b="1" dirty="0">
                  <a:solidFill>
                    <a:srgbClr val="52291E"/>
                  </a:solidFill>
                  <a:latin typeface="Berkshire Swash" panose="02000505000000020003" pitchFamily="2" charset="0"/>
                </a:rPr>
                <a:t>The Ottoman Sultans of Edirne</a:t>
              </a:r>
            </a:p>
            <a:p>
              <a:pPr algn="ctr"/>
              <a:r>
                <a:rPr lang="en-US" sz="8000" b="1" dirty="0">
                  <a:solidFill>
                    <a:srgbClr val="52291E"/>
                  </a:solidFill>
                  <a:latin typeface="Berkshire Swash" panose="02000505000000020003" pitchFamily="2" charset="0"/>
                </a:rPr>
                <a:t>Murad I and Bayezid I </a:t>
              </a:r>
            </a:p>
            <a:p>
              <a:pPr algn="ctr"/>
              <a:r>
                <a:rPr lang="en-US" sz="6600" b="1" dirty="0">
                  <a:solidFill>
                    <a:srgbClr val="52291E"/>
                  </a:solidFill>
                  <a:latin typeface="Berkshire Swash" panose="02000505000000020003" pitchFamily="2" charset="0"/>
                </a:rPr>
                <a:t>(1362-1402)</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7267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3506" y="174213"/>
            <a:ext cx="11044988" cy="707886"/>
          </a:xfrm>
          <a:prstGeom prst="rect">
            <a:avLst/>
          </a:prstGeom>
          <a:noFill/>
        </p:spPr>
        <p:txBody>
          <a:bodyPr wrap="square">
            <a:spAutoFit/>
          </a:bodyPr>
          <a:lstStyle/>
          <a:p>
            <a:r>
              <a:rPr lang="en-US" sz="4000" dirty="0">
                <a:solidFill>
                  <a:schemeClr val="accent1"/>
                </a:solidFill>
              </a:rPr>
              <a:t>Timeline of Ertugrul, Osman, Orhan and Murad I</a:t>
            </a:r>
          </a:p>
        </p:txBody>
      </p:sp>
      <p:sp>
        <p:nvSpPr>
          <p:cNvPr id="3" name="TextBox 2">
            <a:extLst>
              <a:ext uri="{FF2B5EF4-FFF2-40B4-BE49-F238E27FC236}">
                <a16:creationId xmlns:a16="http://schemas.microsoft.com/office/drawing/2014/main" id="{696D1688-EAD6-06F8-12FC-C373B9777E87}"/>
              </a:ext>
            </a:extLst>
          </p:cNvPr>
          <p:cNvSpPr txBox="1"/>
          <p:nvPr/>
        </p:nvSpPr>
        <p:spPr>
          <a:xfrm>
            <a:off x="159618" y="999665"/>
            <a:ext cx="11872763" cy="6220614"/>
          </a:xfrm>
          <a:prstGeom prst="rect">
            <a:avLst/>
          </a:prstGeom>
          <a:noFill/>
        </p:spPr>
        <p:txBody>
          <a:bodyPr wrap="square">
            <a:spAutoFit/>
          </a:bodyPr>
          <a:lstStyle/>
          <a:p>
            <a:pPr marL="342900" indent="-342900">
              <a:lnSpc>
                <a:spcPct val="107000"/>
              </a:lnSpc>
              <a:buFont typeface="Arial" panose="020B0604020202020204" pitchFamily="34" charset="0"/>
              <a:buChar char="•"/>
              <a:tabLst>
                <a:tab pos="457200" algn="l"/>
              </a:tabLst>
            </a:pPr>
            <a:r>
              <a:rPr lang="en-US" sz="2200" dirty="0">
                <a:solidFill>
                  <a:schemeClr val="accent1"/>
                </a:solidFill>
              </a:rPr>
              <a:t>1237: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awards </a:t>
            </a:r>
            <a:r>
              <a:rPr lang="en-US" sz="2200" b="1" dirty="0">
                <a:solidFill>
                  <a:schemeClr val="accent1"/>
                </a:solidFill>
              </a:rPr>
              <a:t>Ertugrul</a:t>
            </a:r>
            <a:r>
              <a:rPr lang="en-US" sz="2200" dirty="0">
                <a:solidFill>
                  <a:schemeClr val="accent1"/>
                </a:solidFill>
              </a:rPr>
              <a:t> title of Ghazi and </a:t>
            </a:r>
            <a:r>
              <a:rPr lang="en-US" sz="2200" dirty="0" err="1">
                <a:solidFill>
                  <a:schemeClr val="accent1"/>
                </a:solidFill>
              </a:rPr>
              <a:t>Karacadag</a:t>
            </a:r>
            <a:r>
              <a:rPr lang="en-US" sz="2200" dirty="0">
                <a:solidFill>
                  <a:schemeClr val="accent1"/>
                </a:solidFill>
              </a:rPr>
              <a:t>, </a:t>
            </a:r>
            <a:r>
              <a:rPr lang="en-US" sz="2200" b="1" dirty="0" err="1">
                <a:solidFill>
                  <a:schemeClr val="accent1"/>
                </a:solidFill>
              </a:rPr>
              <a:t>Sogut</a:t>
            </a:r>
            <a:r>
              <a:rPr lang="en-US" sz="2200" b="1" dirty="0">
                <a:solidFill>
                  <a:schemeClr val="accent1"/>
                </a:solidFill>
              </a:rPr>
              <a:t>, </a:t>
            </a:r>
            <a:r>
              <a:rPr lang="en-US" sz="2200" dirty="0" err="1">
                <a:solidFill>
                  <a:schemeClr val="accent1"/>
                </a:solidFill>
              </a:rPr>
              <a:t>Domanic</a:t>
            </a:r>
            <a:r>
              <a:rPr lang="en-US" sz="2200" b="1" dirty="0">
                <a:solidFill>
                  <a:schemeClr val="accent1"/>
                </a:solidFill>
              </a:rPr>
              <a:t>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1285-88: </a:t>
            </a:r>
            <a:r>
              <a:rPr lang="en-US" sz="2200" b="1" kern="0" dirty="0">
                <a:solidFill>
                  <a:schemeClr val="accent1"/>
                </a:solidFill>
                <a:effectLst/>
                <a:ea typeface="Times New Roman" panose="02020603050405020304" pitchFamily="18" charset="0"/>
                <a:cs typeface="Times New Roman" panose="02020603050405020304" pitchFamily="18" charset="0"/>
              </a:rPr>
              <a:t>Osman</a:t>
            </a:r>
            <a:r>
              <a:rPr lang="en-US" sz="2200" kern="0" dirty="0">
                <a:solidFill>
                  <a:schemeClr val="accent1"/>
                </a:solidFill>
                <a:effectLst/>
                <a:ea typeface="Times New Roman" panose="02020603050405020304" pitchFamily="18" charset="0"/>
                <a:cs typeface="Times New Roman" panose="02020603050405020304" pitchFamily="18" charset="0"/>
              </a:rPr>
              <a:t> conquers </a:t>
            </a:r>
            <a:r>
              <a:rPr lang="en-US" sz="2200" kern="0" dirty="0" err="1">
                <a:solidFill>
                  <a:schemeClr val="accent1"/>
                </a:solidFill>
                <a:effectLst/>
                <a:ea typeface="Times New Roman" panose="02020603050405020304" pitchFamily="18" charset="0"/>
                <a:cs typeface="Times New Roman" panose="02020603050405020304" pitchFamily="18" charset="0"/>
              </a:rPr>
              <a:t>Kulaca</a:t>
            </a:r>
            <a:r>
              <a:rPr lang="en-US" sz="2200" kern="0" dirty="0">
                <a:solidFill>
                  <a:schemeClr val="accent1"/>
                </a:solidFill>
                <a:effectLst/>
                <a:ea typeface="Times New Roman" panose="02020603050405020304" pitchFamily="18" charset="0"/>
                <a:cs typeface="Times New Roman" panose="02020603050405020304" pitchFamily="18" charset="0"/>
              </a:rPr>
              <a:t> Hisar, </a:t>
            </a:r>
            <a:r>
              <a:rPr lang="en-US" sz="2200" kern="0" dirty="0" err="1">
                <a:solidFill>
                  <a:schemeClr val="accent1"/>
                </a:solidFill>
                <a:effectLst/>
                <a:ea typeface="Times New Roman" panose="02020603050405020304" pitchFamily="18" charset="0"/>
                <a:cs typeface="Times New Roman" panose="02020603050405020304" pitchFamily="18" charset="0"/>
              </a:rPr>
              <a:t>Karaca</a:t>
            </a:r>
            <a:r>
              <a:rPr lang="en-US" sz="2200" kern="0" dirty="0">
                <a:solidFill>
                  <a:schemeClr val="accent1"/>
                </a:solidFill>
                <a:effectLst/>
                <a:ea typeface="Times New Roman" panose="02020603050405020304" pitchFamily="18" charset="0"/>
                <a:cs typeface="Times New Roman" panose="02020603050405020304" pitchFamily="18" charset="0"/>
              </a:rPr>
              <a:t> Hisar</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Bilekoma</a:t>
            </a:r>
            <a:r>
              <a:rPr lang="en-US" sz="2200" kern="0" dirty="0">
                <a:solidFill>
                  <a:schemeClr val="accent1"/>
                </a:solidFill>
                <a:effectLst/>
                <a:ea typeface="Times New Roman" panose="02020603050405020304" pitchFamily="18" charset="0"/>
                <a:cs typeface="Times New Roman" panose="02020603050405020304" pitchFamily="18" charset="0"/>
              </a:rPr>
              <a:t> and </a:t>
            </a:r>
            <a:r>
              <a:rPr lang="en-US" sz="2200" kern="0" dirty="0" err="1">
                <a:solidFill>
                  <a:schemeClr val="accent1"/>
                </a:solidFill>
                <a:effectLst/>
                <a:ea typeface="Times New Roman" panose="02020603050405020304" pitchFamily="18" charset="0"/>
                <a:cs typeface="Times New Roman" panose="02020603050405020304" pitchFamily="18" charset="0"/>
              </a:rPr>
              <a:t>Melangia</a:t>
            </a:r>
            <a:r>
              <a:rPr lang="en-US" sz="2200" kern="0" dirty="0">
                <a:solidFill>
                  <a:schemeClr val="accent1"/>
                </a:solidFill>
                <a:effectLst/>
                <a:ea typeface="Times New Roman" panose="02020603050405020304" pitchFamily="18" charset="0"/>
                <a:cs typeface="Times New Roman" panose="02020603050405020304" pitchFamily="18" charset="0"/>
              </a:rPr>
              <a:t>, which is renamed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kern="0" dirty="0">
                <a:solidFill>
                  <a:schemeClr val="accent1"/>
                </a:solidFill>
                <a:ea typeface="Times New Roman" panose="02020603050405020304" pitchFamily="18" charset="0"/>
                <a:cs typeface="Times New Roman" panose="02020603050405020304" pitchFamily="18" charset="0"/>
              </a:rPr>
              <a:t>, the new capital </a:t>
            </a:r>
            <a:r>
              <a:rPr lang="en-US" sz="2200" kern="0" dirty="0">
                <a:solidFill>
                  <a:schemeClr val="accent1"/>
                </a:solidFill>
                <a:effectLst/>
                <a:ea typeface="Times New Roman" panose="02020603050405020304" pitchFamily="18" charset="0"/>
                <a:cs typeface="Times New Roman" panose="02020603050405020304" pitchFamily="18" charset="0"/>
              </a:rPr>
              <a:t> </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a:t>
            </a:r>
            <a:r>
              <a:rPr lang="en-US" sz="2200" b="1" kern="0" dirty="0">
                <a:solidFill>
                  <a:schemeClr val="accent1"/>
                </a:solidFill>
                <a:effectLst/>
                <a:ea typeface="Times New Roman" panose="02020603050405020304" pitchFamily="18" charset="0"/>
                <a:cs typeface="Times New Roman" panose="02020603050405020304" pitchFamily="18" charset="0"/>
              </a:rPr>
              <a:t>Orhan </a:t>
            </a:r>
            <a:r>
              <a:rPr lang="en-US" sz="2200" kern="0" dirty="0">
                <a:solidFill>
                  <a:schemeClr val="accent1"/>
                </a:solidFill>
                <a:effectLst/>
                <a:ea typeface="Times New Roman" panose="02020603050405020304" pitchFamily="18" charset="0"/>
                <a:cs typeface="Times New Roman" panose="02020603050405020304" pitchFamily="18" charset="0"/>
              </a:rPr>
              <a:t>comes to power, </a:t>
            </a:r>
            <a:r>
              <a:rPr lang="en-US" sz="2200" b="1" kern="0" dirty="0">
                <a:solidFill>
                  <a:schemeClr val="accent1"/>
                </a:solidFill>
                <a:effectLst/>
                <a:ea typeface="Times New Roman" panose="02020603050405020304" pitchFamily="18" charset="0"/>
                <a:cs typeface="Times New Roman" panose="02020603050405020304" pitchFamily="18" charset="0"/>
              </a:rPr>
              <a:t>Bursa</a:t>
            </a:r>
            <a:r>
              <a:rPr lang="en-US" sz="2200" kern="0" dirty="0">
                <a:solidFill>
                  <a:schemeClr val="accent1"/>
                </a:solidFill>
                <a:effectLst/>
                <a:ea typeface="Times New Roman" panose="02020603050405020304" pitchFamily="18" charset="0"/>
                <a:cs typeface="Times New Roman" panose="02020603050405020304" pitchFamily="18" charset="0"/>
              </a:rPr>
              <a:t> is taken, becomes new capital</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1329-37: Conquest of </a:t>
            </a:r>
            <a:r>
              <a:rPr lang="en-US" sz="2200" b="1" kern="0" dirty="0">
                <a:solidFill>
                  <a:schemeClr val="accent1"/>
                </a:solidFill>
                <a:effectLst/>
                <a:ea typeface="Times New Roman" panose="02020603050405020304" pitchFamily="18" charset="0"/>
                <a:cs typeface="Times New Roman" panose="02020603050405020304" pitchFamily="18" charset="0"/>
              </a:rPr>
              <a:t>Nicaea, </a:t>
            </a:r>
            <a:r>
              <a:rPr lang="en-US" sz="2200" kern="0" dirty="0" err="1">
                <a:solidFill>
                  <a:schemeClr val="accent1"/>
                </a:solidFill>
                <a:effectLst/>
                <a:ea typeface="Times New Roman" panose="02020603050405020304" pitchFamily="18" charset="0"/>
                <a:cs typeface="Times New Roman" panose="02020603050405020304" pitchFamily="18" charset="0"/>
              </a:rPr>
              <a:t>Gemlik</a:t>
            </a:r>
            <a:r>
              <a:rPr lang="en-US" sz="2200" kern="0" dirty="0">
                <a:solidFill>
                  <a:schemeClr val="accent1"/>
                </a:solidFill>
                <a:effectLst/>
                <a:ea typeface="Times New Roman" panose="02020603050405020304" pitchFamily="18" charset="0"/>
                <a:cs typeface="Times New Roman" panose="02020603050405020304" pitchFamily="18" charset="0"/>
              </a:rPr>
              <a:t>, Nicomedia.</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1345: Annexation of the </a:t>
            </a:r>
            <a:r>
              <a:rPr lang="en-US" sz="2200" b="1" kern="0" dirty="0" err="1">
                <a:solidFill>
                  <a:schemeClr val="accent1"/>
                </a:solidFill>
                <a:effectLst/>
                <a:ea typeface="Times New Roman" panose="02020603050405020304" pitchFamily="18" charset="0"/>
                <a:cs typeface="Times New Roman" panose="02020603050405020304" pitchFamily="18" charset="0"/>
              </a:rPr>
              <a:t>Karasids</a:t>
            </a:r>
            <a:r>
              <a:rPr lang="en-US" sz="2200" b="1" kern="0" dirty="0">
                <a:solidFill>
                  <a:schemeClr val="accent1"/>
                </a:solidFill>
                <a:effectLst/>
                <a:ea typeface="Times New Roman" panose="02020603050405020304" pitchFamily="18" charset="0"/>
                <a:cs typeface="Times New Roman" panose="02020603050405020304" pitchFamily="18" charset="0"/>
              </a:rPr>
              <a:t>' lands.</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1352-54: Ottoman </a:t>
            </a:r>
            <a:r>
              <a:rPr lang="en-US" sz="2200" b="1" kern="0" dirty="0">
                <a:solidFill>
                  <a:schemeClr val="accent1"/>
                </a:solidFill>
                <a:effectLst/>
                <a:ea typeface="Times New Roman" panose="02020603050405020304" pitchFamily="18" charset="0"/>
                <a:cs typeface="Times New Roman" panose="02020603050405020304" pitchFamily="18" charset="0"/>
              </a:rPr>
              <a:t>expansion into Thrace: 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Demotika</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against Serbians and </a:t>
            </a:r>
            <a:r>
              <a:rPr lang="en-US" sz="2200" kern="0" dirty="0" err="1">
                <a:solidFill>
                  <a:schemeClr val="accent1"/>
                </a:solidFill>
                <a:effectLst/>
                <a:ea typeface="Times New Roman" panose="02020603050405020304" pitchFamily="18" charset="0"/>
                <a:cs typeface="Times New Roman" panose="02020603050405020304" pitchFamily="18" charset="0"/>
              </a:rPr>
              <a:t>Bulgarias</a:t>
            </a:r>
            <a:r>
              <a:rPr lang="en-US" sz="2200" kern="0" dirty="0">
                <a:solidFill>
                  <a:schemeClr val="accent1"/>
                </a:solidFill>
                <a:effectLst/>
                <a:ea typeface="Times New Roman" panose="02020603050405020304" pitchFamily="18" charset="0"/>
                <a:cs typeface="Times New Roman" panose="02020603050405020304" pitchFamily="18" charset="0"/>
              </a:rPr>
              <a:t>, Capture of </a:t>
            </a:r>
            <a:r>
              <a:rPr lang="en-US" sz="2200" b="1" kern="0" dirty="0">
                <a:solidFill>
                  <a:schemeClr val="accent1"/>
                </a:solidFill>
                <a:effectLst/>
                <a:ea typeface="Times New Roman" panose="02020603050405020304" pitchFamily="18" charset="0"/>
                <a:cs typeface="Times New Roman" panose="02020603050405020304" pitchFamily="18" charset="0"/>
              </a:rPr>
              <a:t>Gallipoli</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1360: Orhan dies, and his son </a:t>
            </a:r>
            <a:r>
              <a:rPr lang="en-US" sz="2200" b="1" kern="0" dirty="0">
                <a:solidFill>
                  <a:schemeClr val="accent1"/>
                </a:solidFill>
                <a:effectLst/>
                <a:ea typeface="Times New Roman" panose="02020603050405020304" pitchFamily="18" charset="0"/>
                <a:cs typeface="Times New Roman" panose="02020603050405020304" pitchFamily="18" charset="0"/>
              </a:rPr>
              <a:t>Murad I ascends to the throne.</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1363: Murad takes </a:t>
            </a:r>
            <a:r>
              <a:rPr lang="en-US" sz="2200" kern="0" dirty="0" err="1">
                <a:solidFill>
                  <a:schemeClr val="accent1"/>
                </a:solidFill>
                <a:effectLst/>
                <a:ea typeface="Times New Roman" panose="02020603050405020304" pitchFamily="18" charset="0"/>
                <a:cs typeface="Times New Roman" panose="02020603050405020304" pitchFamily="18" charset="0"/>
              </a:rPr>
              <a:t>Tzouroulos</a:t>
            </a:r>
            <a:r>
              <a:rPr lang="en-US" sz="2200" kern="0" dirty="0">
                <a:solidFill>
                  <a:schemeClr val="accent1"/>
                </a:solidFill>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Arkadiapolis</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Malgara</a:t>
            </a:r>
            <a:r>
              <a:rPr lang="en-US" sz="2200" kern="0" dirty="0">
                <a:solidFill>
                  <a:schemeClr val="accent1"/>
                </a:solidFill>
                <a:effectLst/>
                <a:ea typeface="Times New Roman" panose="02020603050405020304" pitchFamily="18" charset="0"/>
                <a:cs typeface="Times New Roman" panose="02020603050405020304" pitchFamily="18" charset="0"/>
              </a:rPr>
              <a:t>; Byzantines recognize conquests 1364-65: Battle of </a:t>
            </a:r>
            <a:r>
              <a:rPr lang="en-US" sz="2200" kern="0" dirty="0" err="1">
                <a:solidFill>
                  <a:schemeClr val="accent1"/>
                </a:solidFill>
                <a:effectLst/>
                <a:ea typeface="Times New Roman" panose="02020603050405020304" pitchFamily="18" charset="0"/>
                <a:cs typeface="Times New Roman" panose="02020603050405020304" pitchFamily="18" charset="0"/>
              </a:rPr>
              <a:t>Sirpsindigi</a:t>
            </a:r>
            <a:r>
              <a:rPr lang="en-US" sz="2200" kern="0" dirty="0">
                <a:solidFill>
                  <a:schemeClr val="accent1"/>
                </a:solidFill>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Ottomans defeated a </a:t>
            </a:r>
            <a:r>
              <a:rPr lang="en-US" sz="2200" b="1" kern="0" dirty="0">
                <a:solidFill>
                  <a:schemeClr val="accent1"/>
                </a:solidFill>
                <a:effectLst/>
                <a:ea typeface="Times New Roman" panose="02020603050405020304" pitchFamily="18" charset="0"/>
                <a:cs typeface="Times New Roman" panose="02020603050405020304" pitchFamily="18" charset="0"/>
              </a:rPr>
              <a:t>Crusader army; Edirne became capital</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1371: Battle of Maritsa, where Ottomans defeated </a:t>
            </a:r>
            <a:r>
              <a:rPr lang="en-US" sz="2200" b="1" kern="0" dirty="0">
                <a:solidFill>
                  <a:schemeClr val="accent1"/>
                </a:solidFill>
                <a:effectLst/>
                <a:ea typeface="Times New Roman" panose="02020603050405020304" pitchFamily="18" charset="0"/>
                <a:cs typeface="Times New Roman" panose="02020603050405020304" pitchFamily="18" charset="0"/>
              </a:rPr>
              <a:t>Bulgarian and Serbian forces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1368-73: </a:t>
            </a:r>
            <a:r>
              <a:rPr lang="en-US" sz="2200"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sz="2200" kern="0" dirty="0">
                <a:solidFill>
                  <a:schemeClr val="accent1"/>
                </a:solidFill>
                <a:effectLst/>
                <a:ea typeface="Times New Roman" panose="02020603050405020304" pitchFamily="18" charset="0"/>
                <a:cs typeface="Times New Roman" panose="02020603050405020304" pitchFamily="18" charset="0"/>
              </a:rPr>
              <a:t>(Byzantine Empire) became a vassal state</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1382: Murad gained territory from </a:t>
            </a:r>
            <a:r>
              <a:rPr lang="en-US" sz="2200" b="1" kern="0" dirty="0" err="1">
                <a:solidFill>
                  <a:schemeClr val="accent1"/>
                </a:solidFill>
                <a:effectLst/>
                <a:ea typeface="Times New Roman" panose="02020603050405020304" pitchFamily="18" charset="0"/>
                <a:cs typeface="Times New Roman" panose="02020603050405020304" pitchFamily="18" charset="0"/>
              </a:rPr>
              <a:t>Germiyanids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b="1" kern="100" dirty="0">
                <a:solidFill>
                  <a:schemeClr val="accent1"/>
                </a:solidFill>
                <a:effectLst/>
                <a:ea typeface="Calibri" panose="020F0502020204030204" pitchFamily="34" charset="0"/>
                <a:cs typeface="Times New Roman" panose="02020603050405020304" pitchFamily="18" charset="0"/>
              </a:rPr>
              <a:t>and</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b="1" kern="0" dirty="0" err="1">
                <a:solidFill>
                  <a:schemeClr val="accent1"/>
                </a:solidFill>
                <a:effectLst/>
                <a:ea typeface="Times New Roman" panose="02020603050405020304" pitchFamily="18" charset="0"/>
                <a:cs typeface="Times New Roman" panose="02020603050405020304" pitchFamily="18" charset="0"/>
              </a:rPr>
              <a:t>Karamanids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1389: </a:t>
            </a:r>
            <a:r>
              <a:rPr lang="en-US" sz="2200" b="1" kern="0" dirty="0">
                <a:solidFill>
                  <a:schemeClr val="accent1"/>
                </a:solidFill>
                <a:effectLst/>
                <a:ea typeface="Times New Roman" panose="02020603050405020304" pitchFamily="18" charset="0"/>
                <a:cs typeface="Times New Roman" panose="02020603050405020304" pitchFamily="18" charset="0"/>
              </a:rPr>
              <a:t>Battle of Kosovo </a:t>
            </a:r>
            <a:r>
              <a:rPr lang="en-US" sz="2200" kern="0" dirty="0">
                <a:solidFill>
                  <a:schemeClr val="accent1"/>
                </a:solidFill>
                <a:effectLst/>
                <a:ea typeface="Times New Roman" panose="02020603050405020304" pitchFamily="18" charset="0"/>
                <a:cs typeface="Times New Roman" panose="02020603050405020304" pitchFamily="18" charset="0"/>
              </a:rPr>
              <a:t>against Crusader armies, </a:t>
            </a:r>
            <a:r>
              <a:rPr lang="en-US" sz="2200" b="1" kern="0" dirty="0">
                <a:solidFill>
                  <a:schemeClr val="accent1"/>
                </a:solidFill>
                <a:effectLst/>
                <a:ea typeface="Times New Roman" panose="02020603050405020304" pitchFamily="18" charset="0"/>
                <a:cs typeface="Times New Roman" panose="02020603050405020304" pitchFamily="18" charset="0"/>
              </a:rPr>
              <a:t>Murad was martyred </a:t>
            </a:r>
            <a:r>
              <a:rPr lang="en-US" sz="2200" kern="0" dirty="0">
                <a:solidFill>
                  <a:schemeClr val="accent1"/>
                </a:solidFill>
                <a:effectLst/>
                <a:ea typeface="Times New Roman" panose="02020603050405020304" pitchFamily="18" charset="0"/>
                <a:cs typeface="Times New Roman" panose="02020603050405020304" pitchFamily="18" charset="0"/>
              </a:rPr>
              <a:t>at the age of 63 after ruling for 27 years; </a:t>
            </a:r>
            <a:r>
              <a:rPr lang="en-US" sz="2200" b="1" kern="0" dirty="0">
                <a:solidFill>
                  <a:schemeClr val="accent1"/>
                </a:solidFill>
                <a:effectLst/>
                <a:ea typeface="Times New Roman" panose="02020603050405020304" pitchFamily="18" charset="0"/>
                <a:cs typeface="Times New Roman" panose="02020603050405020304" pitchFamily="18" charset="0"/>
              </a:rPr>
              <a:t>Bayezid I</a:t>
            </a:r>
            <a:r>
              <a:rPr lang="en-US" sz="2200" kern="0" dirty="0">
                <a:solidFill>
                  <a:schemeClr val="accent1"/>
                </a:solidFill>
                <a:effectLst/>
                <a:ea typeface="Times New Roman" panose="02020603050405020304" pitchFamily="18" charset="0"/>
                <a:cs typeface="Times New Roman" panose="02020603050405020304" pitchFamily="18" charset="0"/>
              </a:rPr>
              <a:t> succeeded him.</a:t>
            </a:r>
            <a:endParaRPr lang="en-US" sz="2200" b="1" i="0" dirty="0">
              <a:solidFill>
                <a:schemeClr val="accent1"/>
              </a:solidFill>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endParaRPr lang="en-US" sz="2200" kern="0"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89263" y="3429000"/>
            <a:ext cx="10813473" cy="2554545"/>
            <a:chOff x="606137" y="2974479"/>
            <a:chExt cx="10813473" cy="2554545"/>
          </a:xfrm>
        </p:grpSpPr>
        <p:sp>
          <p:nvSpPr>
            <p:cNvPr id="2" name="TextBox 1"/>
            <p:cNvSpPr txBox="1"/>
            <p:nvPr/>
          </p:nvSpPr>
          <p:spPr>
            <a:xfrm>
              <a:off x="606137" y="2974479"/>
              <a:ext cx="10813473"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Challenges and Conflict</a:t>
              </a:r>
            </a:p>
            <a:p>
              <a:pPr algn="ctr"/>
              <a:r>
                <a:rPr lang="en-US" sz="8000" b="1" dirty="0">
                  <a:solidFill>
                    <a:srgbClr val="52291E"/>
                  </a:solidFill>
                  <a:latin typeface="Berkshire Swash" panose="02000505000000020003" pitchFamily="2" charset="0"/>
                </a:rPr>
                <a:t>Bayezid I (r1389–1402)</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434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E61037-8BC1-4937-B73B-31BA72774AF3}"/>
              </a:ext>
            </a:extLst>
          </p:cNvPr>
          <p:cNvPicPr>
            <a:picLocks noChangeAspect="1"/>
          </p:cNvPicPr>
          <p:nvPr/>
        </p:nvPicPr>
        <p:blipFill>
          <a:blip r:embed="rId2"/>
          <a:stretch>
            <a:fillRect/>
          </a:stretch>
        </p:blipFill>
        <p:spPr>
          <a:xfrm>
            <a:off x="3224561" y="0"/>
            <a:ext cx="5742878" cy="6858000"/>
          </a:xfrm>
          <a:prstGeom prst="rect">
            <a:avLst/>
          </a:prstGeom>
        </p:spPr>
      </p:pic>
    </p:spTree>
    <p:extLst>
      <p:ext uri="{BB962C8B-B14F-4D97-AF65-F5344CB8AC3E}">
        <p14:creationId xmlns:p14="http://schemas.microsoft.com/office/powerpoint/2010/main" val="386385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73506" y="268424"/>
            <a:ext cx="11044988" cy="707886"/>
          </a:xfrm>
          <a:prstGeom prst="rect">
            <a:avLst/>
          </a:prstGeom>
          <a:noFill/>
        </p:spPr>
        <p:txBody>
          <a:bodyPr wrap="square">
            <a:spAutoFit/>
          </a:bodyPr>
          <a:lstStyle/>
          <a:p>
            <a:r>
              <a:rPr lang="en-US" sz="4000" dirty="0">
                <a:solidFill>
                  <a:srgbClr val="000000"/>
                </a:solidFill>
              </a:rPr>
              <a:t>Bayezid I (r1389–1402)</a:t>
            </a:r>
          </a:p>
        </p:txBody>
      </p:sp>
      <p:sp>
        <p:nvSpPr>
          <p:cNvPr id="5" name="TextBox 4">
            <a:extLst>
              <a:ext uri="{FF2B5EF4-FFF2-40B4-BE49-F238E27FC236}">
                <a16:creationId xmlns:a16="http://schemas.microsoft.com/office/drawing/2014/main" id="{B0106225-1392-D13A-83E5-7E326EBEE678}"/>
              </a:ext>
            </a:extLst>
          </p:cNvPr>
          <p:cNvSpPr txBox="1"/>
          <p:nvPr/>
        </p:nvSpPr>
        <p:spPr>
          <a:xfrm>
            <a:off x="352926" y="1098230"/>
            <a:ext cx="11153273" cy="514063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(Abu Yazid) Bayezid was a brave, fierce, smart and </a:t>
            </a:r>
            <a:r>
              <a:rPr lang="en-US" sz="2000" b="1" dirty="0"/>
              <a:t>efficient commander</a:t>
            </a:r>
            <a:r>
              <a:rPr lang="en-US" sz="2000" dirty="0"/>
              <a:t>, he had perfect conduct, was a </a:t>
            </a:r>
            <a:r>
              <a:rPr lang="en-US" sz="2000" b="1" dirty="0"/>
              <a:t>just ruler and a man of good repute</a:t>
            </a:r>
          </a:p>
          <a:p>
            <a:pPr marL="285750" indent="-285750">
              <a:lnSpc>
                <a:spcPct val="110000"/>
              </a:lnSpc>
              <a:buFont typeface="Arial" panose="020B0604020202020204" pitchFamily="34" charset="0"/>
              <a:buChar char="•"/>
            </a:pPr>
            <a:r>
              <a:rPr lang="en-US" sz="2000" dirty="0"/>
              <a:t>He welcomed the devoted and the devout, and </a:t>
            </a:r>
            <a:r>
              <a:rPr lang="en-US" sz="2000" b="1" dirty="0"/>
              <a:t>honored scholars</a:t>
            </a:r>
            <a:r>
              <a:rPr lang="en-US" sz="2000" dirty="0"/>
              <a:t>, supporting them financially</a:t>
            </a:r>
          </a:p>
          <a:p>
            <a:pPr marL="285750" indent="-285750">
              <a:lnSpc>
                <a:spcPct val="110000"/>
              </a:lnSpc>
              <a:buFont typeface="Arial" panose="020B0604020202020204" pitchFamily="34" charset="0"/>
              <a:buChar char="•"/>
            </a:pPr>
            <a:r>
              <a:rPr lang="en-US" sz="2000" dirty="0"/>
              <a:t>He was </a:t>
            </a:r>
            <a:r>
              <a:rPr lang="en-US" sz="2000" b="1" dirty="0"/>
              <a:t>Murad’s eldest son </a:t>
            </a:r>
            <a:r>
              <a:rPr lang="en-US" sz="2000" dirty="0"/>
              <a:t>and was born around 1360; from the </a:t>
            </a:r>
            <a:r>
              <a:rPr lang="en-US" sz="2000" b="1" dirty="0"/>
              <a:t>age of five years he received training in Islamic and administrative education</a:t>
            </a:r>
          </a:p>
          <a:p>
            <a:pPr marL="285750" indent="-285750">
              <a:lnSpc>
                <a:spcPct val="110000"/>
              </a:lnSpc>
              <a:buFont typeface="Arial" panose="020B0604020202020204" pitchFamily="34" charset="0"/>
              <a:buChar char="•"/>
            </a:pPr>
            <a:r>
              <a:rPr lang="en-US" sz="2000" dirty="0"/>
              <a:t>As a teenager he was </a:t>
            </a:r>
            <a:r>
              <a:rPr lang="en-US" sz="2000" b="1" dirty="0"/>
              <a:t>assigned governorship of </a:t>
            </a:r>
            <a:r>
              <a:rPr lang="en-US" sz="2000" b="1" dirty="0" err="1"/>
              <a:t>Kutayha</a:t>
            </a:r>
            <a:r>
              <a:rPr lang="en-US" sz="2000" b="1" dirty="0"/>
              <a:t> </a:t>
            </a:r>
            <a:r>
              <a:rPr lang="en-US" sz="2000" dirty="0"/>
              <a:t>(</a:t>
            </a:r>
            <a:r>
              <a:rPr lang="en-US" sz="2000" dirty="0" err="1"/>
              <a:t>Germiyanid</a:t>
            </a:r>
            <a:r>
              <a:rPr lang="en-US" sz="2000" dirty="0"/>
              <a:t> lands which the received from his father in law – Suleyman </a:t>
            </a:r>
            <a:r>
              <a:rPr lang="en-US" sz="2000" dirty="0" err="1"/>
              <a:t>Celebi</a:t>
            </a:r>
            <a:r>
              <a:rPr lang="en-US" sz="2000" dirty="0"/>
              <a:t>) and joined his father’s campaigns (Battle of Frank </a:t>
            </a:r>
            <a:r>
              <a:rPr lang="en-US" sz="2000" dirty="0" err="1"/>
              <a:t>Yazisi</a:t>
            </a:r>
            <a:r>
              <a:rPr lang="en-US" sz="2000" dirty="0"/>
              <a:t>, Battle of Kosovo)</a:t>
            </a:r>
          </a:p>
          <a:p>
            <a:pPr marL="285750" indent="-285750">
              <a:lnSpc>
                <a:spcPct val="110000"/>
              </a:lnSpc>
              <a:buFont typeface="Arial" panose="020B0604020202020204" pitchFamily="34" charset="0"/>
              <a:buChar char="•"/>
            </a:pPr>
            <a:r>
              <a:rPr lang="en-US" sz="2000" dirty="0"/>
              <a:t>Bayezid came to power after the </a:t>
            </a:r>
            <a:r>
              <a:rPr lang="en-US" sz="2000" b="1" dirty="0"/>
              <a:t>Battle of Kosovo in 1389</a:t>
            </a:r>
            <a:r>
              <a:rPr lang="en-US" sz="2000" dirty="0"/>
              <a:t> at the age of 35</a:t>
            </a:r>
          </a:p>
          <a:p>
            <a:pPr marL="285750" indent="-285750">
              <a:lnSpc>
                <a:spcPct val="110000"/>
              </a:lnSpc>
              <a:buFont typeface="Arial" panose="020B0604020202020204" pitchFamily="34" charset="0"/>
              <a:buChar char="•"/>
            </a:pPr>
            <a:r>
              <a:rPr lang="en-US" sz="2000" dirty="0"/>
              <a:t>He was called </a:t>
            </a:r>
            <a:r>
              <a:rPr lang="en-US" sz="2000" b="1" dirty="0"/>
              <a:t>Yildirim which means Thunderbolt</a:t>
            </a:r>
            <a:r>
              <a:rPr lang="en-US" sz="2000" dirty="0"/>
              <a:t>, due to the speed of his assaults</a:t>
            </a:r>
          </a:p>
          <a:p>
            <a:pPr marL="285750" indent="-285750">
              <a:lnSpc>
                <a:spcPct val="110000"/>
              </a:lnSpc>
              <a:buFont typeface="Arial" panose="020B0604020202020204" pitchFamily="34" charset="0"/>
              <a:buChar char="•"/>
            </a:pPr>
            <a:r>
              <a:rPr lang="en-US" sz="2000" dirty="0"/>
              <a:t>After the victory in </a:t>
            </a:r>
            <a:r>
              <a:rPr lang="en-US" sz="2000" dirty="0" err="1"/>
              <a:t>Nicopolis</a:t>
            </a:r>
            <a:r>
              <a:rPr lang="en-US" sz="2000" dirty="0"/>
              <a:t>, he was also given the title of </a:t>
            </a:r>
            <a:r>
              <a:rPr lang="en-US" sz="2000" b="1" dirty="0"/>
              <a:t>Sultan </a:t>
            </a:r>
            <a:r>
              <a:rPr lang="en-US" sz="2000" b="1" dirty="0" err="1"/>
              <a:t>i</a:t>
            </a:r>
            <a:r>
              <a:rPr lang="en-US" sz="2000" b="1" dirty="0"/>
              <a:t> Rum by Abbasid Caliph </a:t>
            </a:r>
            <a:r>
              <a:rPr lang="en-US" sz="2000" b="1" dirty="0" err="1"/>
              <a:t>Mutawakkil</a:t>
            </a:r>
            <a:r>
              <a:rPr lang="en-US" sz="2000" b="1" dirty="0"/>
              <a:t>, </a:t>
            </a:r>
            <a:r>
              <a:rPr lang="en-US" sz="2000" dirty="0"/>
              <a:t>now based in Egypt </a:t>
            </a:r>
          </a:p>
          <a:p>
            <a:pPr marL="285750" indent="-285750">
              <a:lnSpc>
                <a:spcPct val="110000"/>
              </a:lnSpc>
              <a:buFont typeface="Arial" panose="020B0604020202020204" pitchFamily="34" charset="0"/>
              <a:buChar char="•"/>
            </a:pPr>
            <a:r>
              <a:rPr lang="en-US" sz="2000" dirty="0"/>
              <a:t>Bayezid had a very brazen character, he </a:t>
            </a:r>
            <a:r>
              <a:rPr lang="en-US" sz="2000" b="1" dirty="0"/>
              <a:t>did not shy away from punishing </a:t>
            </a:r>
            <a:r>
              <a:rPr lang="en-US" sz="2000" dirty="0"/>
              <a:t>those who received bribe or committed injustices</a:t>
            </a:r>
          </a:p>
          <a:p>
            <a:pPr marL="285750" indent="-285750">
              <a:lnSpc>
                <a:spcPct val="110000"/>
              </a:lnSpc>
              <a:buFont typeface="Arial" panose="020B0604020202020204" pitchFamily="34" charset="0"/>
              <a:buChar char="•"/>
            </a:pPr>
            <a:r>
              <a:rPr lang="en-US" sz="2000" dirty="0"/>
              <a:t>He </a:t>
            </a:r>
            <a:r>
              <a:rPr lang="en-US" sz="2000" b="1" dirty="0"/>
              <a:t>doubled the size of the state before the Battle of Ankara</a:t>
            </a:r>
          </a:p>
        </p:txBody>
      </p:sp>
    </p:spTree>
    <p:extLst>
      <p:ext uri="{BB962C8B-B14F-4D97-AF65-F5344CB8AC3E}">
        <p14:creationId xmlns:p14="http://schemas.microsoft.com/office/powerpoint/2010/main" val="76493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48590" y="0"/>
            <a:ext cx="11044988" cy="707886"/>
          </a:xfrm>
          <a:prstGeom prst="rect">
            <a:avLst/>
          </a:prstGeom>
          <a:noFill/>
        </p:spPr>
        <p:txBody>
          <a:bodyPr wrap="square">
            <a:spAutoFit/>
          </a:bodyPr>
          <a:lstStyle/>
          <a:p>
            <a:r>
              <a:rPr lang="en-US" sz="4000" dirty="0">
                <a:solidFill>
                  <a:srgbClr val="000000"/>
                </a:solidFill>
              </a:rPr>
              <a:t>Unifying Anatolia</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707886"/>
            <a:ext cx="12192000"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After the Battle of Kosovo in 1389, he received the </a:t>
            </a:r>
            <a:r>
              <a:rPr lang="en-US" sz="2000" b="1" dirty="0"/>
              <a:t>submission of the Serbians</a:t>
            </a:r>
            <a:r>
              <a:rPr lang="en-US" sz="2000" dirty="0"/>
              <a:t>, as the King of Serbia (Lazar </a:t>
            </a:r>
            <a:r>
              <a:rPr lang="en-US" sz="2000" dirty="0" err="1"/>
              <a:t>Hrebeljanović</a:t>
            </a:r>
            <a:r>
              <a:rPr lang="en-US" sz="2000" dirty="0"/>
              <a:t>) had been killed in the battle; Bayezid appointed Lazar’s son (Stefan </a:t>
            </a:r>
            <a:r>
              <a:rPr lang="en-US" sz="2000" dirty="0" err="1"/>
              <a:t>Lazarević</a:t>
            </a:r>
            <a:r>
              <a:rPr lang="en-US" sz="2000" dirty="0"/>
              <a:t>) who was his brother in law (Olivera Despina’s brother) as the ruler of Serbia</a:t>
            </a:r>
          </a:p>
          <a:p>
            <a:pPr marL="285750" indent="-285750">
              <a:lnSpc>
                <a:spcPct val="110000"/>
              </a:lnSpc>
              <a:buFont typeface="Arial" panose="020B0604020202020204" pitchFamily="34" charset="0"/>
              <a:buChar char="•"/>
            </a:pPr>
            <a:r>
              <a:rPr lang="en-US" sz="2000" dirty="0"/>
              <a:t>He returned back to Anatolia as the </a:t>
            </a:r>
            <a:r>
              <a:rPr lang="en-US" sz="2000" b="1" dirty="0"/>
              <a:t>beys had risen up in revolt</a:t>
            </a:r>
            <a:r>
              <a:rPr lang="en-US" sz="2000" dirty="0"/>
              <a:t>; he wanted to unify Anatolia</a:t>
            </a:r>
          </a:p>
          <a:p>
            <a:pPr marL="285750" indent="-285750">
              <a:lnSpc>
                <a:spcPct val="110000"/>
              </a:lnSpc>
              <a:buFont typeface="Arial" panose="020B0604020202020204" pitchFamily="34" charset="0"/>
              <a:buChar char="•"/>
            </a:pPr>
            <a:r>
              <a:rPr lang="en-US" sz="2000" dirty="0"/>
              <a:t>In two campaigns from 1389 to 1390, he overran the </a:t>
            </a:r>
            <a:r>
              <a:rPr lang="en-US" sz="2000" dirty="0" err="1"/>
              <a:t>Beyliks</a:t>
            </a:r>
            <a:r>
              <a:rPr lang="en-US" sz="2000" dirty="0"/>
              <a:t> of </a:t>
            </a:r>
            <a:r>
              <a:rPr lang="en-US" sz="2000" b="1" dirty="0"/>
              <a:t>Aydin, Sarukhan, Hamid, </a:t>
            </a:r>
            <a:r>
              <a:rPr lang="en-US" sz="2000" b="1" dirty="0" err="1"/>
              <a:t>Metese</a:t>
            </a:r>
            <a:r>
              <a:rPr lang="en-US" sz="2000" b="1" dirty="0"/>
              <a:t>, </a:t>
            </a:r>
            <a:r>
              <a:rPr lang="en-US" sz="2000" b="1" dirty="0" err="1"/>
              <a:t>Germiyan</a:t>
            </a:r>
            <a:r>
              <a:rPr lang="en-US" sz="2000" b="1" dirty="0"/>
              <a:t>, </a:t>
            </a:r>
            <a:r>
              <a:rPr lang="en-US" sz="2000" b="1" dirty="0" err="1"/>
              <a:t>Candarids</a:t>
            </a:r>
            <a:r>
              <a:rPr lang="en-US" sz="2000" b="1" dirty="0"/>
              <a:t> and </a:t>
            </a:r>
            <a:r>
              <a:rPr lang="en-US" sz="2000" b="1" dirty="0" err="1"/>
              <a:t>Teke</a:t>
            </a:r>
            <a:r>
              <a:rPr lang="en-US" sz="2000" dirty="0"/>
              <a:t> in Anatolia while also taking </a:t>
            </a:r>
            <a:r>
              <a:rPr lang="en-US" sz="2000" b="1" dirty="0"/>
              <a:t>Philadelphia </a:t>
            </a:r>
            <a:r>
              <a:rPr lang="en-US" sz="2000" dirty="0"/>
              <a:t>(</a:t>
            </a:r>
            <a:r>
              <a:rPr lang="en-US" sz="2000" dirty="0" err="1"/>
              <a:t>Alasehir</a:t>
            </a:r>
            <a:r>
              <a:rPr lang="en-US" sz="2000" dirty="0"/>
              <a:t>) from the Byzantines</a:t>
            </a:r>
          </a:p>
          <a:p>
            <a:pPr marL="285750" indent="-285750">
              <a:lnSpc>
                <a:spcPct val="110000"/>
              </a:lnSpc>
              <a:buFont typeface="Arial" panose="020B0604020202020204" pitchFamily="34" charset="0"/>
              <a:buChar char="•"/>
            </a:pPr>
            <a:r>
              <a:rPr lang="en-US" sz="2000" b="1" dirty="0"/>
              <a:t>1391: City of Konya was taken from the </a:t>
            </a:r>
            <a:r>
              <a:rPr lang="en-US" sz="2000" b="1" dirty="0" err="1"/>
              <a:t>Karamanids</a:t>
            </a:r>
            <a:r>
              <a:rPr lang="en-US" sz="2000" b="1" dirty="0"/>
              <a:t> </a:t>
            </a:r>
            <a:r>
              <a:rPr lang="en-US" sz="2000" dirty="0"/>
              <a:t>and they accepted his proposal for peace; soon he had taken almost all </a:t>
            </a:r>
            <a:r>
              <a:rPr lang="en-US" sz="2000" dirty="0" err="1"/>
              <a:t>Karamanid</a:t>
            </a:r>
            <a:r>
              <a:rPr lang="en-US" sz="2000" dirty="0"/>
              <a:t> lands (Battle of </a:t>
            </a:r>
            <a:r>
              <a:rPr lang="en-US" sz="2000" dirty="0" err="1"/>
              <a:t>Akcay</a:t>
            </a:r>
            <a:r>
              <a:rPr lang="en-US" sz="2000" dirty="0"/>
              <a:t> in 1397)</a:t>
            </a:r>
          </a:p>
          <a:p>
            <a:pPr marL="285750" indent="-285750">
              <a:lnSpc>
                <a:spcPct val="110000"/>
              </a:lnSpc>
              <a:buFont typeface="Arial" panose="020B0604020202020204" pitchFamily="34" charset="0"/>
              <a:buChar char="•"/>
            </a:pPr>
            <a:r>
              <a:rPr lang="en-US" sz="2000" dirty="0"/>
              <a:t>In one of the battles with Qazi Ahmad Burhan Ad Din, the lord of </a:t>
            </a:r>
            <a:r>
              <a:rPr lang="en-US" sz="2000" b="1" dirty="0" err="1"/>
              <a:t>Eretnids</a:t>
            </a:r>
            <a:r>
              <a:rPr lang="en-US" sz="2000" dirty="0"/>
              <a:t>, the Ottomans were defeated and one of Bayezid’s sons, Prince </a:t>
            </a:r>
            <a:r>
              <a:rPr lang="en-US" sz="2000" dirty="0" err="1"/>
              <a:t>Ertugrul</a:t>
            </a:r>
            <a:r>
              <a:rPr lang="en-US" sz="2000" dirty="0"/>
              <a:t> was martyred. Burhan Ad Din was later killed and his lands were taken; </a:t>
            </a:r>
            <a:r>
              <a:rPr lang="en-US" sz="2000" b="1" dirty="0" err="1"/>
              <a:t>Candars</a:t>
            </a:r>
            <a:r>
              <a:rPr lang="en-US" sz="2000" b="1" dirty="0"/>
              <a:t> </a:t>
            </a:r>
            <a:r>
              <a:rPr lang="en-US" sz="2000" dirty="0"/>
              <a:t>were defeated in 1392</a:t>
            </a:r>
          </a:p>
          <a:p>
            <a:pPr marL="285750" indent="-285750">
              <a:lnSpc>
                <a:spcPct val="110000"/>
              </a:lnSpc>
              <a:buFont typeface="Arial" panose="020B0604020202020204" pitchFamily="34" charset="0"/>
              <a:buChar char="•"/>
            </a:pPr>
            <a:r>
              <a:rPr lang="en-US" sz="2000" dirty="0"/>
              <a:t>Bayezid quickly took cities such as </a:t>
            </a:r>
            <a:r>
              <a:rPr lang="en-US" sz="2000" b="1" dirty="0" err="1"/>
              <a:t>Kastamonu</a:t>
            </a:r>
            <a:r>
              <a:rPr lang="en-US" sz="2000" dirty="0"/>
              <a:t> (</a:t>
            </a:r>
            <a:r>
              <a:rPr lang="en-US" sz="2000" dirty="0" err="1"/>
              <a:t>Isfendiyarids</a:t>
            </a:r>
            <a:r>
              <a:rPr lang="en-US" sz="2000" dirty="0"/>
              <a:t>), </a:t>
            </a:r>
            <a:r>
              <a:rPr lang="en-US" sz="2000" b="1" dirty="0"/>
              <a:t>Samsun</a:t>
            </a:r>
            <a:r>
              <a:rPr lang="en-US" sz="2000" dirty="0"/>
              <a:t> (</a:t>
            </a:r>
            <a:r>
              <a:rPr lang="en-US" sz="2000" dirty="0" err="1"/>
              <a:t>Kubadoglu</a:t>
            </a:r>
            <a:r>
              <a:rPr lang="en-US" sz="2000" dirty="0"/>
              <a:t> </a:t>
            </a:r>
            <a:r>
              <a:rPr lang="en-US" sz="2000" dirty="0" err="1"/>
              <a:t>Cuneyd</a:t>
            </a:r>
            <a:r>
              <a:rPr lang="en-US" sz="2000" dirty="0"/>
              <a:t> Bey)</a:t>
            </a:r>
          </a:p>
          <a:p>
            <a:pPr marL="285750" indent="-285750">
              <a:lnSpc>
                <a:spcPct val="110000"/>
              </a:lnSpc>
              <a:buFont typeface="Arial" panose="020B0604020202020204" pitchFamily="34" charset="0"/>
              <a:buChar char="•"/>
            </a:pPr>
            <a:r>
              <a:rPr lang="en-US" sz="2000" dirty="0"/>
              <a:t>Cities such as </a:t>
            </a:r>
            <a:r>
              <a:rPr lang="en-US" sz="2000" b="1" dirty="0" err="1"/>
              <a:t>Amasya</a:t>
            </a:r>
            <a:r>
              <a:rPr lang="en-US" sz="2000" b="1" dirty="0"/>
              <a:t> and Sivas</a:t>
            </a:r>
            <a:r>
              <a:rPr lang="en-US" sz="2000" dirty="0"/>
              <a:t> invited Bayezid and he also took </a:t>
            </a:r>
            <a:r>
              <a:rPr lang="en-US" sz="2000" b="1" dirty="0" err="1"/>
              <a:t>Tokat</a:t>
            </a:r>
            <a:r>
              <a:rPr lang="en-US" sz="2000" b="1" dirty="0"/>
              <a:t>, Kayseri, </a:t>
            </a:r>
            <a:r>
              <a:rPr lang="en-US" sz="2000" b="1" dirty="0" err="1"/>
              <a:t>Kirsehir</a:t>
            </a:r>
            <a:r>
              <a:rPr lang="en-US" sz="2000" b="1" dirty="0"/>
              <a:t>, </a:t>
            </a:r>
            <a:r>
              <a:rPr lang="en-US" sz="2000" b="1" dirty="0" err="1"/>
              <a:t>Aksaray</a:t>
            </a:r>
            <a:endParaRPr lang="en-US" sz="2000" b="1" dirty="0"/>
          </a:p>
          <a:p>
            <a:pPr marL="285750" indent="-285750">
              <a:lnSpc>
                <a:spcPct val="110000"/>
              </a:lnSpc>
              <a:buFont typeface="Arial" panose="020B0604020202020204" pitchFamily="34" charset="0"/>
              <a:buChar char="•"/>
            </a:pPr>
            <a:r>
              <a:rPr lang="en-US" sz="2000" b="1" dirty="0" err="1"/>
              <a:t>Dulkadirid</a:t>
            </a:r>
            <a:r>
              <a:rPr lang="en-US" sz="2000" b="1" dirty="0"/>
              <a:t> and Mamluk </a:t>
            </a:r>
            <a:r>
              <a:rPr lang="en-US" sz="2000" dirty="0"/>
              <a:t>cities such as </a:t>
            </a:r>
            <a:r>
              <a:rPr lang="en-US" sz="2000" dirty="0" err="1"/>
              <a:t>Elbistan</a:t>
            </a:r>
            <a:r>
              <a:rPr lang="en-US" sz="2000" dirty="0"/>
              <a:t>, </a:t>
            </a:r>
            <a:r>
              <a:rPr lang="en-US" sz="2000" dirty="0" err="1"/>
              <a:t>Malayta</a:t>
            </a:r>
            <a:r>
              <a:rPr lang="en-US" sz="2000" dirty="0"/>
              <a:t>, </a:t>
            </a:r>
            <a:r>
              <a:rPr lang="en-US" sz="2000" dirty="0" err="1"/>
              <a:t>Behisni</a:t>
            </a:r>
            <a:r>
              <a:rPr lang="en-US" sz="2000" dirty="0"/>
              <a:t>, </a:t>
            </a:r>
            <a:r>
              <a:rPr lang="en-US" sz="2000" dirty="0" err="1"/>
              <a:t>Hisni</a:t>
            </a:r>
            <a:r>
              <a:rPr lang="en-US" sz="2000" dirty="0"/>
              <a:t> Mansur, </a:t>
            </a:r>
            <a:r>
              <a:rPr lang="en-US" sz="2000" dirty="0" err="1"/>
              <a:t>Kahta</a:t>
            </a:r>
            <a:r>
              <a:rPr lang="en-US" sz="2000" dirty="0"/>
              <a:t> and </a:t>
            </a:r>
            <a:r>
              <a:rPr lang="en-US" sz="2000" dirty="0" err="1"/>
              <a:t>Divrigi</a:t>
            </a:r>
            <a:r>
              <a:rPr lang="en-US" sz="2000" dirty="0"/>
              <a:t> submitted to the Ottomans</a:t>
            </a:r>
          </a:p>
          <a:p>
            <a:pPr marL="285750" indent="-285750">
              <a:lnSpc>
                <a:spcPct val="110000"/>
              </a:lnSpc>
              <a:buFont typeface="Arial" panose="020B0604020202020204" pitchFamily="34" charset="0"/>
              <a:buChar char="•"/>
            </a:pPr>
            <a:r>
              <a:rPr lang="en-US" sz="2000" dirty="0"/>
              <a:t>Bayezid now controlled more </a:t>
            </a:r>
            <a:r>
              <a:rPr lang="en-US" sz="2000" b="1" dirty="0"/>
              <a:t>regions along the Black Sea and as far as </a:t>
            </a:r>
            <a:r>
              <a:rPr lang="en-US" sz="2000" b="1" dirty="0" err="1"/>
              <a:t>Malayta</a:t>
            </a:r>
            <a:r>
              <a:rPr lang="en-US" sz="2000" b="1" dirty="0"/>
              <a:t> and Erzurum to the East</a:t>
            </a:r>
          </a:p>
          <a:p>
            <a:pPr marL="285750" indent="-285750">
              <a:lnSpc>
                <a:spcPct val="110000"/>
              </a:lnSpc>
              <a:buFont typeface="Arial" panose="020B0604020202020204" pitchFamily="34" charset="0"/>
              <a:buChar char="•"/>
            </a:pPr>
            <a:r>
              <a:rPr lang="en-US" sz="2000" b="1" dirty="0"/>
              <a:t>Anatolia was now under one single ruler</a:t>
            </a:r>
          </a:p>
          <a:p>
            <a:pPr marL="285750" indent="-285750">
              <a:lnSpc>
                <a:spcPct val="110000"/>
              </a:lnSpc>
              <a:buFont typeface="Arial" panose="020B0604020202020204" pitchFamily="34" charset="0"/>
              <a:buChar char="•"/>
            </a:pPr>
            <a:r>
              <a:rPr lang="en-US" sz="2000" dirty="0"/>
              <a:t>Due to the peace, Muslims, Jews and Christians in Anatolia prospered</a:t>
            </a:r>
          </a:p>
        </p:txBody>
      </p:sp>
    </p:spTree>
    <p:extLst>
      <p:ext uri="{BB962C8B-B14F-4D97-AF65-F5344CB8AC3E}">
        <p14:creationId xmlns:p14="http://schemas.microsoft.com/office/powerpoint/2010/main" val="2125965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A206B-959B-41B2-82A4-75A57B928CB2}"/>
              </a:ext>
            </a:extLst>
          </p:cNvPr>
          <p:cNvSpPr txBox="1"/>
          <p:nvPr/>
        </p:nvSpPr>
        <p:spPr>
          <a:xfrm>
            <a:off x="4121807" y="-59228"/>
            <a:ext cx="4177241" cy="707886"/>
          </a:xfrm>
          <a:prstGeom prst="rect">
            <a:avLst/>
          </a:prstGeom>
          <a:noFill/>
        </p:spPr>
        <p:txBody>
          <a:bodyPr wrap="square">
            <a:spAutoFit/>
          </a:bodyPr>
          <a:lstStyle/>
          <a:p>
            <a:r>
              <a:rPr lang="en-US" sz="4000" dirty="0">
                <a:solidFill>
                  <a:srgbClr val="000000"/>
                </a:solidFill>
              </a:rPr>
              <a:t>Unifying Anatolia</a:t>
            </a:r>
          </a:p>
        </p:txBody>
      </p:sp>
      <p:sp>
        <p:nvSpPr>
          <p:cNvPr id="6" name="TextBox 5">
            <a:extLst>
              <a:ext uri="{FF2B5EF4-FFF2-40B4-BE49-F238E27FC236}">
                <a16:creationId xmlns:a16="http://schemas.microsoft.com/office/drawing/2014/main" id="{CB83A321-AB18-4D93-87E4-467F00911FC4}"/>
              </a:ext>
            </a:extLst>
          </p:cNvPr>
          <p:cNvSpPr txBox="1"/>
          <p:nvPr/>
        </p:nvSpPr>
        <p:spPr>
          <a:xfrm>
            <a:off x="618380" y="1921873"/>
            <a:ext cx="4696173" cy="584775"/>
          </a:xfrm>
          <a:prstGeom prst="rect">
            <a:avLst/>
          </a:prstGeom>
          <a:noFill/>
        </p:spPr>
        <p:txBody>
          <a:bodyPr wrap="square">
            <a:spAutoFit/>
          </a:bodyPr>
          <a:lstStyle/>
          <a:p>
            <a:pPr algn="ctr"/>
            <a:r>
              <a:rPr lang="en-US" sz="3200" dirty="0">
                <a:solidFill>
                  <a:srgbClr val="000000"/>
                </a:solidFill>
              </a:rPr>
              <a:t>1300</a:t>
            </a:r>
          </a:p>
        </p:txBody>
      </p:sp>
      <p:sp>
        <p:nvSpPr>
          <p:cNvPr id="7" name="TextBox 6">
            <a:extLst>
              <a:ext uri="{FF2B5EF4-FFF2-40B4-BE49-F238E27FC236}">
                <a16:creationId xmlns:a16="http://schemas.microsoft.com/office/drawing/2014/main" id="{6C414E7F-AC88-4C71-BA76-E32CC1C7F32C}"/>
              </a:ext>
            </a:extLst>
          </p:cNvPr>
          <p:cNvSpPr txBox="1"/>
          <p:nvPr/>
        </p:nvSpPr>
        <p:spPr>
          <a:xfrm>
            <a:off x="2748121" y="5001067"/>
            <a:ext cx="4696173" cy="584775"/>
          </a:xfrm>
          <a:prstGeom prst="rect">
            <a:avLst/>
          </a:prstGeom>
          <a:noFill/>
        </p:spPr>
        <p:txBody>
          <a:bodyPr wrap="square">
            <a:spAutoFit/>
          </a:bodyPr>
          <a:lstStyle/>
          <a:p>
            <a:pPr algn="ctr"/>
            <a:r>
              <a:rPr lang="en-US" sz="3200" dirty="0">
                <a:solidFill>
                  <a:srgbClr val="000000"/>
                </a:solidFill>
              </a:rPr>
              <a:t>1400</a:t>
            </a:r>
          </a:p>
        </p:txBody>
      </p:sp>
      <p:pic>
        <p:nvPicPr>
          <p:cNvPr id="3080" name="Picture 8" descr="undefined">
            <a:extLst>
              <a:ext uri="{FF2B5EF4-FFF2-40B4-BE49-F238E27FC236}">
                <a16:creationId xmlns:a16="http://schemas.microsoft.com/office/drawing/2014/main" id="{4090757D-CAE0-4E3E-9E99-9E94C38D9B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9" y="0"/>
            <a:ext cx="20510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CC612BCC-7FEA-4CFC-9B83-FAFA68C441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189" t="27872" r="21901" b="41390"/>
          <a:stretch/>
        </p:blipFill>
        <p:spPr bwMode="auto">
          <a:xfrm>
            <a:off x="5818275" y="3779863"/>
            <a:ext cx="6126480" cy="30734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5494155-3D6C-40B3-8D52-2132117D62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1390" y="691096"/>
            <a:ext cx="6126480" cy="3088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02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64720" y="158850"/>
            <a:ext cx="11044988" cy="707886"/>
          </a:xfrm>
          <a:prstGeom prst="rect">
            <a:avLst/>
          </a:prstGeom>
          <a:noFill/>
        </p:spPr>
        <p:txBody>
          <a:bodyPr wrap="square">
            <a:spAutoFit/>
          </a:bodyPr>
          <a:lstStyle/>
          <a:p>
            <a:r>
              <a:rPr lang="en-US" sz="4000" dirty="0">
                <a:solidFill>
                  <a:srgbClr val="000000"/>
                </a:solidFill>
              </a:rPr>
              <a:t>Further into Europe</a:t>
            </a:r>
          </a:p>
        </p:txBody>
      </p:sp>
      <p:sp>
        <p:nvSpPr>
          <p:cNvPr id="5" name="TextBox 4">
            <a:extLst>
              <a:ext uri="{FF2B5EF4-FFF2-40B4-BE49-F238E27FC236}">
                <a16:creationId xmlns:a16="http://schemas.microsoft.com/office/drawing/2014/main" id="{B0106225-1392-D13A-83E5-7E326EBEE678}"/>
              </a:ext>
            </a:extLst>
          </p:cNvPr>
          <p:cNvSpPr txBox="1"/>
          <p:nvPr/>
        </p:nvSpPr>
        <p:spPr>
          <a:xfrm>
            <a:off x="182444" y="866736"/>
            <a:ext cx="7386638"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While Bayezid was in Anatolia, his representatives in Rumelia conquered </a:t>
            </a:r>
            <a:r>
              <a:rPr lang="en-US" sz="2000" b="1" dirty="0"/>
              <a:t>Skopje (</a:t>
            </a:r>
            <a:r>
              <a:rPr lang="en-US" sz="2000" b="1" dirty="0" err="1"/>
              <a:t>Uskup</a:t>
            </a:r>
            <a:r>
              <a:rPr lang="en-US" sz="2000" b="1" dirty="0"/>
              <a:t>) in 1391 and entered Wallachia</a:t>
            </a:r>
          </a:p>
          <a:p>
            <a:pPr marL="285750" indent="-285750">
              <a:lnSpc>
                <a:spcPct val="110000"/>
              </a:lnSpc>
              <a:buFont typeface="Arial" panose="020B0604020202020204" pitchFamily="34" charset="0"/>
              <a:buChar char="•"/>
            </a:pPr>
            <a:r>
              <a:rPr lang="en-US" sz="2000" dirty="0"/>
              <a:t>Bayezid was the </a:t>
            </a:r>
            <a:r>
              <a:rPr lang="en-US" sz="2000" b="1" dirty="0"/>
              <a:t>first Ottoman Sultan to besiege Constantinople in 1391, </a:t>
            </a:r>
            <a:r>
              <a:rPr lang="en-US" sz="2000" dirty="0"/>
              <a:t>when </a:t>
            </a:r>
            <a:r>
              <a:rPr lang="en-US" sz="2000" dirty="0" err="1"/>
              <a:t>Manouel</a:t>
            </a:r>
            <a:r>
              <a:rPr lang="en-US" sz="2000" dirty="0"/>
              <a:t> II </a:t>
            </a:r>
            <a:r>
              <a:rPr lang="en-US" sz="2000" dirty="0" err="1"/>
              <a:t>Palaiglogos</a:t>
            </a:r>
            <a:r>
              <a:rPr lang="en-US" sz="2000" dirty="0"/>
              <a:t> refused Bayezid’s conditions.</a:t>
            </a:r>
          </a:p>
          <a:p>
            <a:pPr marL="285750" indent="-285750">
              <a:lnSpc>
                <a:spcPct val="110000"/>
              </a:lnSpc>
              <a:buFont typeface="Arial" panose="020B0604020202020204" pitchFamily="34" charset="0"/>
              <a:buChar char="•"/>
            </a:pPr>
            <a:r>
              <a:rPr lang="en-US" sz="2000" dirty="0"/>
              <a:t>A long </a:t>
            </a:r>
            <a:r>
              <a:rPr lang="en-US" sz="2000" dirty="0" err="1"/>
              <a:t>bloackade</a:t>
            </a:r>
            <a:r>
              <a:rPr lang="en-US" sz="2000" dirty="0"/>
              <a:t> was planned, but the city failed to fall, though he tried four times</a:t>
            </a:r>
          </a:p>
          <a:p>
            <a:pPr marL="285750" indent="-285750">
              <a:lnSpc>
                <a:spcPct val="110000"/>
              </a:lnSpc>
              <a:buFont typeface="Arial" panose="020B0604020202020204" pitchFamily="34" charset="0"/>
              <a:buChar char="•"/>
            </a:pPr>
            <a:r>
              <a:rPr lang="en-US" sz="2000" b="1" dirty="0"/>
              <a:t>Constant attacks by Hungarians in 1393 </a:t>
            </a:r>
            <a:r>
              <a:rPr lang="en-US" sz="2000" dirty="0"/>
              <a:t>forced Bayezid to lift the siege and return to Rumelia</a:t>
            </a:r>
          </a:p>
          <a:p>
            <a:pPr marL="285750" indent="-285750">
              <a:lnSpc>
                <a:spcPct val="110000"/>
              </a:lnSpc>
              <a:buFont typeface="Arial" panose="020B0604020202020204" pitchFamily="34" charset="0"/>
              <a:buChar char="•"/>
            </a:pPr>
            <a:r>
              <a:rPr lang="en-US" sz="2000" dirty="0"/>
              <a:t>After defeating the Hungarians, he continued to advance into </a:t>
            </a:r>
            <a:r>
              <a:rPr lang="en-US" sz="2000" b="1" dirty="0"/>
              <a:t>Greece and Albania and retook Salonika </a:t>
            </a:r>
          </a:p>
          <a:p>
            <a:pPr marL="285750" indent="-285750">
              <a:lnSpc>
                <a:spcPct val="110000"/>
              </a:lnSpc>
              <a:buFont typeface="Arial" panose="020B0604020202020204" pitchFamily="34" charset="0"/>
              <a:buChar char="•"/>
            </a:pPr>
            <a:r>
              <a:rPr lang="en-US" sz="2000" dirty="0"/>
              <a:t>Soon </a:t>
            </a:r>
            <a:r>
              <a:rPr lang="en-US" sz="2000" dirty="0" err="1"/>
              <a:t>Kruje</a:t>
            </a:r>
            <a:r>
              <a:rPr lang="en-US" sz="2000" dirty="0"/>
              <a:t> (</a:t>
            </a:r>
            <a:r>
              <a:rPr lang="en-US" sz="2000" dirty="0" err="1"/>
              <a:t>Akcasehir</a:t>
            </a:r>
            <a:r>
              <a:rPr lang="en-US" sz="2000" dirty="0"/>
              <a:t>) and </a:t>
            </a:r>
            <a:r>
              <a:rPr lang="en-US" sz="2000" dirty="0" err="1"/>
              <a:t>Scutary</a:t>
            </a:r>
            <a:r>
              <a:rPr lang="en-US" sz="2000" dirty="0"/>
              <a:t> (</a:t>
            </a:r>
            <a:r>
              <a:rPr lang="en-US" sz="2000" dirty="0" err="1"/>
              <a:t>Iskenderiye</a:t>
            </a:r>
            <a:r>
              <a:rPr lang="en-US" sz="2000" dirty="0"/>
              <a:t>) in Albania also fell to the Ottomans, followed by </a:t>
            </a:r>
            <a:r>
              <a:rPr lang="en-US" sz="2000" dirty="0" err="1"/>
              <a:t>Tarnova</a:t>
            </a:r>
            <a:r>
              <a:rPr lang="en-US" sz="2000" dirty="0"/>
              <a:t> in 1393</a:t>
            </a:r>
          </a:p>
          <a:p>
            <a:pPr marL="285750" indent="-285750">
              <a:lnSpc>
                <a:spcPct val="110000"/>
              </a:lnSpc>
              <a:buFont typeface="Arial" panose="020B0604020202020204" pitchFamily="34" charset="0"/>
              <a:buChar char="•"/>
            </a:pPr>
            <a:r>
              <a:rPr lang="en-US" sz="2000" dirty="0"/>
              <a:t>In </a:t>
            </a:r>
            <a:r>
              <a:rPr lang="en-US" sz="2000" b="1" dirty="0"/>
              <a:t>1395 he defeated the ruler of Walachia Mircea the Elder and installed Vlad I</a:t>
            </a:r>
          </a:p>
          <a:p>
            <a:pPr marL="285750" indent="-285750">
              <a:lnSpc>
                <a:spcPct val="110000"/>
              </a:lnSpc>
              <a:buFont typeface="Arial" panose="020B0604020202020204" pitchFamily="34" charset="0"/>
              <a:buChar char="•"/>
            </a:pPr>
            <a:r>
              <a:rPr lang="en-US" sz="2000" dirty="0"/>
              <a:t>He then entered </a:t>
            </a:r>
            <a:r>
              <a:rPr lang="en-US" sz="2000" b="1" dirty="0" err="1"/>
              <a:t>Nicopolis</a:t>
            </a:r>
            <a:r>
              <a:rPr lang="en-US" sz="2000" dirty="0"/>
              <a:t>, where he had the Bulgarian </a:t>
            </a:r>
            <a:r>
              <a:rPr lang="en-US" sz="2000" dirty="0" err="1"/>
              <a:t>TsarIvan</a:t>
            </a:r>
            <a:r>
              <a:rPr lang="en-US" sz="2000" dirty="0"/>
              <a:t> </a:t>
            </a:r>
            <a:r>
              <a:rPr lang="en-US" sz="2000" dirty="0" err="1"/>
              <a:t>Shishman</a:t>
            </a:r>
            <a:r>
              <a:rPr lang="en-US" sz="2000" dirty="0"/>
              <a:t> executed</a:t>
            </a:r>
          </a:p>
        </p:txBody>
      </p:sp>
      <p:pic>
        <p:nvPicPr>
          <p:cNvPr id="4098" name="Picture 2">
            <a:extLst>
              <a:ext uri="{FF2B5EF4-FFF2-40B4-BE49-F238E27FC236}">
                <a16:creationId xmlns:a16="http://schemas.microsoft.com/office/drawing/2014/main" id="{34557E4E-94F2-4A13-BEA3-84E82858EA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009981"/>
            <a:ext cx="3505200" cy="38746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undefined">
            <a:extLst>
              <a:ext uri="{FF2B5EF4-FFF2-40B4-BE49-F238E27FC236}">
                <a16:creationId xmlns:a16="http://schemas.microsoft.com/office/drawing/2014/main" id="{DC0D781B-E04A-48FC-A5C3-E3FC19B225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076" t="51014"/>
          <a:stretch/>
        </p:blipFill>
        <p:spPr bwMode="auto">
          <a:xfrm>
            <a:off x="7486805" y="0"/>
            <a:ext cx="4705195" cy="3090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78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0" y="0"/>
            <a:ext cx="11044988" cy="709425"/>
          </a:xfrm>
          <a:prstGeom prst="rect">
            <a:avLst/>
          </a:prstGeom>
          <a:noFill/>
        </p:spPr>
        <p:txBody>
          <a:bodyPr wrap="square">
            <a:spAutoFit/>
          </a:bodyPr>
          <a:lstStyle/>
          <a:p>
            <a:pPr>
              <a:lnSpc>
                <a:spcPct val="110000"/>
              </a:lnSpc>
            </a:pPr>
            <a:r>
              <a:rPr lang="en-US" sz="4000" dirty="0"/>
              <a:t>1396 Battle of </a:t>
            </a:r>
            <a:r>
              <a:rPr lang="en-US" sz="4000" dirty="0" err="1"/>
              <a:t>Nicopolis</a:t>
            </a:r>
            <a:r>
              <a:rPr lang="en-US" sz="4000" dirty="0"/>
              <a:t> (Third Crusade)</a:t>
            </a:r>
          </a:p>
        </p:txBody>
      </p:sp>
      <p:sp>
        <p:nvSpPr>
          <p:cNvPr id="5" name="TextBox 4">
            <a:extLst>
              <a:ext uri="{FF2B5EF4-FFF2-40B4-BE49-F238E27FC236}">
                <a16:creationId xmlns:a16="http://schemas.microsoft.com/office/drawing/2014/main" id="{B0106225-1392-D13A-83E5-7E326EBEE678}"/>
              </a:ext>
            </a:extLst>
          </p:cNvPr>
          <p:cNvSpPr txBox="1"/>
          <p:nvPr/>
        </p:nvSpPr>
        <p:spPr>
          <a:xfrm>
            <a:off x="107481" y="707886"/>
            <a:ext cx="12084519"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b="1" dirty="0"/>
              <a:t>Pope Boniface IX called for a new crusade</a:t>
            </a:r>
            <a:r>
              <a:rPr lang="en-US" sz="2000" dirty="0"/>
              <a:t>, against Ottomans to stop the advance into Europe</a:t>
            </a:r>
          </a:p>
          <a:p>
            <a:pPr marL="285750" indent="-285750">
              <a:lnSpc>
                <a:spcPct val="110000"/>
              </a:lnSpc>
              <a:buFont typeface="Arial" panose="020B0604020202020204" pitchFamily="34" charset="0"/>
              <a:buChar char="•"/>
            </a:pPr>
            <a:r>
              <a:rPr lang="en-US" sz="2000" b="1" dirty="0"/>
              <a:t>European propaganda </a:t>
            </a:r>
            <a:r>
              <a:rPr lang="en-US" sz="2000" dirty="0"/>
              <a:t>machine: Terrible </a:t>
            </a:r>
            <a:r>
              <a:rPr lang="en-US" sz="2000" dirty="0" err="1"/>
              <a:t>turks</a:t>
            </a:r>
            <a:r>
              <a:rPr lang="en-US" sz="2000" dirty="0"/>
              <a:t>, infidels, heathens, demon worshippers</a:t>
            </a:r>
          </a:p>
          <a:p>
            <a:pPr marL="285750" indent="-285750">
              <a:lnSpc>
                <a:spcPct val="110000"/>
              </a:lnSpc>
              <a:buFont typeface="Arial" panose="020B0604020202020204" pitchFamily="34" charset="0"/>
              <a:buChar char="•"/>
            </a:pPr>
            <a:r>
              <a:rPr lang="en-US" sz="2000" b="1" dirty="0"/>
              <a:t>Crusader army </a:t>
            </a:r>
            <a:r>
              <a:rPr lang="en-US" sz="2000" dirty="0"/>
              <a:t>started marching along the Danube towards Ottoman held territories</a:t>
            </a:r>
          </a:p>
          <a:p>
            <a:pPr marL="285750" indent="-285750">
              <a:lnSpc>
                <a:spcPct val="110000"/>
              </a:lnSpc>
              <a:buFont typeface="Arial" panose="020B0604020202020204" pitchFamily="34" charset="0"/>
              <a:buChar char="•"/>
            </a:pPr>
            <a:r>
              <a:rPr lang="en-US" sz="2000" dirty="0"/>
              <a:t>The army was composed of </a:t>
            </a:r>
            <a:r>
              <a:rPr lang="en-US" sz="2000" b="1" dirty="0"/>
              <a:t>Hungarians, Croatians, Byzantines, French, Germans, Burgundians, Wallachians, Bohemians, Genoese and Swiss troops; </a:t>
            </a:r>
            <a:r>
              <a:rPr lang="en-US" sz="2000" dirty="0"/>
              <a:t>They pillaged and destroyed every settlement</a:t>
            </a:r>
          </a:p>
          <a:p>
            <a:pPr marL="285750" indent="-285750">
              <a:lnSpc>
                <a:spcPct val="110000"/>
              </a:lnSpc>
              <a:buFont typeface="Arial" panose="020B0604020202020204" pitchFamily="34" charset="0"/>
              <a:buChar char="•"/>
            </a:pPr>
            <a:r>
              <a:rPr lang="en-US" sz="2000" dirty="0"/>
              <a:t>The </a:t>
            </a:r>
            <a:r>
              <a:rPr lang="en-US" sz="2000" b="1" dirty="0"/>
              <a:t>Hungarian king Sigismund blockaded </a:t>
            </a:r>
            <a:r>
              <a:rPr lang="en-US" sz="2000" b="1" dirty="0" err="1"/>
              <a:t>Nicopolis</a:t>
            </a:r>
            <a:r>
              <a:rPr lang="en-US" sz="2000" dirty="0"/>
              <a:t>, but the crusader army faced </a:t>
            </a:r>
            <a:r>
              <a:rPr lang="en-US" sz="2000" b="1" dirty="0"/>
              <a:t>poor planning, infighting, jealousy, disobedience, over-confidence, arrogance</a:t>
            </a:r>
          </a:p>
          <a:p>
            <a:pPr marL="285750" indent="-285750">
              <a:lnSpc>
                <a:spcPct val="110000"/>
              </a:lnSpc>
              <a:buFont typeface="Arial" panose="020B0604020202020204" pitchFamily="34" charset="0"/>
              <a:buChar char="•"/>
            </a:pPr>
            <a:r>
              <a:rPr lang="en-US" sz="2000" dirty="0"/>
              <a:t>They made </a:t>
            </a:r>
            <a:r>
              <a:rPr lang="en-US" sz="2000" b="1" dirty="0"/>
              <a:t>ladders</a:t>
            </a:r>
            <a:r>
              <a:rPr lang="en-US" sz="2000" dirty="0"/>
              <a:t> not catapults, trebuchet and battering rams; They </a:t>
            </a:r>
            <a:r>
              <a:rPr lang="en-US" sz="2000" b="1" dirty="0"/>
              <a:t>did not protect their rear</a:t>
            </a:r>
          </a:p>
          <a:p>
            <a:pPr marL="285750" indent="-285750">
              <a:lnSpc>
                <a:spcPct val="110000"/>
              </a:lnSpc>
              <a:buFont typeface="Arial" panose="020B0604020202020204" pitchFamily="34" charset="0"/>
              <a:buChar char="•"/>
            </a:pPr>
            <a:r>
              <a:rPr lang="en-US" sz="2000" dirty="0"/>
              <a:t>Bayezid had gathered his forces – elite Janissaries, provincial troops, Turkmen horsemen, 1500 heavy cavalry (knights from Serbia), their </a:t>
            </a:r>
            <a:r>
              <a:rPr lang="en-US" sz="2000" b="1" dirty="0"/>
              <a:t>strength was half of the crusader army</a:t>
            </a:r>
          </a:p>
          <a:p>
            <a:pPr marL="285750" indent="-285750">
              <a:lnSpc>
                <a:spcPct val="110000"/>
              </a:lnSpc>
              <a:buFont typeface="Arial" panose="020B0604020202020204" pitchFamily="34" charset="0"/>
              <a:buChar char="•"/>
            </a:pPr>
            <a:r>
              <a:rPr lang="en-US" sz="2000" dirty="0"/>
              <a:t>He </a:t>
            </a:r>
            <a:r>
              <a:rPr lang="en-US" sz="2000" b="1" dirty="0"/>
              <a:t>rushed back from Istanbul, met the Crusaders outside </a:t>
            </a:r>
            <a:r>
              <a:rPr lang="en-US" sz="2000" b="1" dirty="0" err="1"/>
              <a:t>Nicopolis</a:t>
            </a:r>
            <a:r>
              <a:rPr lang="en-US" sz="2000" b="1" dirty="0"/>
              <a:t> </a:t>
            </a:r>
            <a:r>
              <a:rPr lang="en-US" sz="2000" dirty="0"/>
              <a:t>and sealed them in</a:t>
            </a:r>
          </a:p>
          <a:p>
            <a:pPr marL="285750" indent="-285750">
              <a:lnSpc>
                <a:spcPct val="110000"/>
              </a:lnSpc>
              <a:buFont typeface="Arial" panose="020B0604020202020204" pitchFamily="34" charset="0"/>
              <a:buChar char="•"/>
            </a:pPr>
            <a:r>
              <a:rPr lang="en-US" sz="2000" dirty="0"/>
              <a:t>The Crusader army were very heavily armored, while the Ottoman army wasn’t. They were also twice the size of the Ottoman army</a:t>
            </a:r>
          </a:p>
          <a:p>
            <a:pPr marL="285750" indent="-285750">
              <a:lnSpc>
                <a:spcPct val="110000"/>
              </a:lnSpc>
              <a:buFont typeface="Arial" panose="020B0604020202020204" pitchFamily="34" charset="0"/>
              <a:buChar char="•"/>
            </a:pPr>
            <a:r>
              <a:rPr lang="en-US" sz="2000" dirty="0"/>
              <a:t>The Crusader army was over confident and a French commander led the vanguard of French knights in the first charge, they just went ahead</a:t>
            </a:r>
            <a:r>
              <a:rPr lang="en-US" sz="2000" b="1" dirty="0"/>
              <a:t> </a:t>
            </a:r>
            <a:r>
              <a:rPr lang="en-US" sz="2000" dirty="0"/>
              <a:t>ahead without a plan</a:t>
            </a:r>
          </a:p>
          <a:p>
            <a:pPr marL="285750" indent="-285750">
              <a:lnSpc>
                <a:spcPct val="110000"/>
              </a:lnSpc>
              <a:buFont typeface="Arial" panose="020B0604020202020204" pitchFamily="34" charset="0"/>
              <a:buChar char="•"/>
            </a:pPr>
            <a:r>
              <a:rPr lang="en-US" sz="2000" dirty="0"/>
              <a:t>The </a:t>
            </a:r>
            <a:r>
              <a:rPr lang="en-US" sz="2000" b="1" dirty="0"/>
              <a:t>Ottomans were disciplined</a:t>
            </a:r>
            <a:r>
              <a:rPr lang="en-US" sz="2000" dirty="0"/>
              <a:t>, Janissaries in the front, light cavalry on the flanks; the crusader army were quickly surrounded and overwhelmed; Many jumped into the Danube to escape, but drowned due to the heavy </a:t>
            </a:r>
            <a:r>
              <a:rPr lang="en-US" sz="2000" dirty="0" err="1"/>
              <a:t>armour</a:t>
            </a:r>
            <a:r>
              <a:rPr lang="en-US" sz="2000" dirty="0"/>
              <a:t>; Other knights were held for ransom</a:t>
            </a:r>
          </a:p>
        </p:txBody>
      </p:sp>
    </p:spTree>
    <p:extLst>
      <p:ext uri="{BB962C8B-B14F-4D97-AF65-F5344CB8AC3E}">
        <p14:creationId xmlns:p14="http://schemas.microsoft.com/office/powerpoint/2010/main" val="3892975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G]">
            <a:extLst>
              <a:ext uri="{FF2B5EF4-FFF2-40B4-BE49-F238E27FC236}">
                <a16:creationId xmlns:a16="http://schemas.microsoft.com/office/drawing/2014/main" id="{FD600C0E-266C-4BDF-A8CD-5106A7863B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874" y="0"/>
            <a:ext cx="1161513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981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C39468-ADCD-443D-BFEA-92E3584D158A}"/>
              </a:ext>
            </a:extLst>
          </p:cNvPr>
          <p:cNvPicPr>
            <a:picLocks noChangeAspect="1"/>
          </p:cNvPicPr>
          <p:nvPr/>
        </p:nvPicPr>
        <p:blipFill>
          <a:blip r:embed="rId2"/>
          <a:stretch>
            <a:fillRect/>
          </a:stretch>
        </p:blipFill>
        <p:spPr>
          <a:xfrm>
            <a:off x="0" y="0"/>
            <a:ext cx="7629858" cy="6858000"/>
          </a:xfrm>
          <a:prstGeom prst="rect">
            <a:avLst/>
          </a:prstGeom>
        </p:spPr>
      </p:pic>
      <p:pic>
        <p:nvPicPr>
          <p:cNvPr id="8194" name="Picture 2">
            <a:extLst>
              <a:ext uri="{FF2B5EF4-FFF2-40B4-BE49-F238E27FC236}">
                <a16:creationId xmlns:a16="http://schemas.microsoft.com/office/drawing/2014/main" id="{18A95443-E044-4DE5-BCAE-6F79EA2AC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9858" y="1674231"/>
            <a:ext cx="4562142" cy="308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183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6B14E5B-4FC2-245D-6DBD-564966F02B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2" t="1422" r="3151" b="3293"/>
          <a:stretch/>
        </p:blipFill>
        <p:spPr bwMode="auto">
          <a:xfrm>
            <a:off x="1961768" y="707886"/>
            <a:ext cx="8268463" cy="58024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E1847E4-E748-5523-1303-6C020D9BCFF6}"/>
              </a:ext>
            </a:extLst>
          </p:cNvPr>
          <p:cNvSpPr txBox="1"/>
          <p:nvPr/>
        </p:nvSpPr>
        <p:spPr>
          <a:xfrm>
            <a:off x="198921" y="0"/>
            <a:ext cx="11044988" cy="707886"/>
          </a:xfrm>
          <a:prstGeom prst="rect">
            <a:avLst/>
          </a:prstGeom>
          <a:noFill/>
        </p:spPr>
        <p:txBody>
          <a:bodyPr wrap="square">
            <a:spAutoFit/>
          </a:bodyPr>
          <a:lstStyle/>
          <a:p>
            <a:pPr>
              <a:lnSpc>
                <a:spcPct val="110000"/>
              </a:lnSpc>
            </a:pPr>
            <a:r>
              <a:rPr lang="en-US" sz="4000" dirty="0"/>
              <a:t>Danube River</a:t>
            </a:r>
          </a:p>
        </p:txBody>
      </p:sp>
    </p:spTree>
    <p:extLst>
      <p:ext uri="{BB962C8B-B14F-4D97-AF65-F5344CB8AC3E}">
        <p14:creationId xmlns:p14="http://schemas.microsoft.com/office/powerpoint/2010/main" val="243455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defined">
            <a:extLst>
              <a:ext uri="{FF2B5EF4-FFF2-40B4-BE49-F238E27FC236}">
                <a16:creationId xmlns:a16="http://schemas.microsoft.com/office/drawing/2014/main" id="{0D6A0843-28F3-DB0F-9769-D0664305A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173" y="286274"/>
            <a:ext cx="9931695" cy="638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261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5A061738-D1F3-44DB-89D5-F4FEA4B48A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993393"/>
            <a:ext cx="6096000" cy="48646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C87CDEA-94B8-4AC9-A7ED-DFDCDFCB6A50}"/>
              </a:ext>
            </a:extLst>
          </p:cNvPr>
          <p:cNvPicPr>
            <a:picLocks noChangeAspect="1"/>
          </p:cNvPicPr>
          <p:nvPr/>
        </p:nvPicPr>
        <p:blipFill>
          <a:blip r:embed="rId3"/>
          <a:stretch>
            <a:fillRect/>
          </a:stretch>
        </p:blipFill>
        <p:spPr>
          <a:xfrm>
            <a:off x="0" y="0"/>
            <a:ext cx="6096000" cy="5052744"/>
          </a:xfrm>
          <a:prstGeom prst="rect">
            <a:avLst/>
          </a:prstGeom>
        </p:spPr>
      </p:pic>
    </p:spTree>
    <p:extLst>
      <p:ext uri="{BB962C8B-B14F-4D97-AF65-F5344CB8AC3E}">
        <p14:creationId xmlns:p14="http://schemas.microsoft.com/office/powerpoint/2010/main" val="1554804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AF4E651-A253-47D0-B2A4-2ACD6507F56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750" y="0"/>
            <a:ext cx="10096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978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walled city of Nicopolis, on the Danube River, also had the advantage of being situated on a plateau. The crusaders were trapped between the city’s defenders and Bayezid’s swiftly approaching army to the south.">
            <a:extLst>
              <a:ext uri="{FF2B5EF4-FFF2-40B4-BE49-F238E27FC236}">
                <a16:creationId xmlns:a16="http://schemas.microsoft.com/office/drawing/2014/main" id="{3BE330E8-3A8C-4AA3-816C-1F5E821C2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152400"/>
            <a:ext cx="7239000"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935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4A65902-AFB9-677A-9927-779AD0414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0354"/>
            <a:ext cx="8382000" cy="6827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445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41771" y="102870"/>
            <a:ext cx="11044988" cy="707886"/>
          </a:xfrm>
          <a:prstGeom prst="rect">
            <a:avLst/>
          </a:prstGeom>
          <a:noFill/>
        </p:spPr>
        <p:txBody>
          <a:bodyPr wrap="square">
            <a:spAutoFit/>
          </a:bodyPr>
          <a:lstStyle/>
          <a:p>
            <a:pPr>
              <a:lnSpc>
                <a:spcPct val="110000"/>
              </a:lnSpc>
            </a:pPr>
            <a:r>
              <a:rPr lang="en-US" sz="4000" dirty="0"/>
              <a:t>After the Battle of </a:t>
            </a:r>
            <a:r>
              <a:rPr lang="en-US" sz="4000" dirty="0" err="1"/>
              <a:t>Nicopolis</a:t>
            </a:r>
            <a:endParaRPr lang="en-US" sz="4000" dirty="0"/>
          </a:p>
        </p:txBody>
      </p:sp>
      <p:sp>
        <p:nvSpPr>
          <p:cNvPr id="5" name="TextBox 4">
            <a:extLst>
              <a:ext uri="{FF2B5EF4-FFF2-40B4-BE49-F238E27FC236}">
                <a16:creationId xmlns:a16="http://schemas.microsoft.com/office/drawing/2014/main" id="{B0106225-1392-D13A-83E5-7E326EBEE678}"/>
              </a:ext>
            </a:extLst>
          </p:cNvPr>
          <p:cNvSpPr txBox="1"/>
          <p:nvPr/>
        </p:nvSpPr>
        <p:spPr>
          <a:xfrm>
            <a:off x="445771" y="1016496"/>
            <a:ext cx="11178540" cy="5957400"/>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400" dirty="0"/>
              <a:t>The European unity was completely crushed, they were not keen to send troops again.</a:t>
            </a:r>
          </a:p>
          <a:p>
            <a:pPr marL="285750" indent="-285750">
              <a:lnSpc>
                <a:spcPct val="110000"/>
              </a:lnSpc>
              <a:buFont typeface="Arial" panose="020B0604020202020204" pitchFamily="34" charset="0"/>
              <a:buChar char="•"/>
            </a:pPr>
            <a:r>
              <a:rPr lang="en-US" sz="2400" dirty="0"/>
              <a:t>Bayezid’s conditions were accepted by Byzantine Emperor Manuel</a:t>
            </a:r>
          </a:p>
          <a:p>
            <a:pPr marL="742950" lvl="1" indent="-285750">
              <a:lnSpc>
                <a:spcPct val="110000"/>
              </a:lnSpc>
              <a:buFont typeface="Arial" panose="020B0604020202020204" pitchFamily="34" charset="0"/>
              <a:buChar char="•"/>
            </a:pPr>
            <a:r>
              <a:rPr lang="en-US" sz="2000" dirty="0"/>
              <a:t>Establishment of a Turkish quarter in Constantinople</a:t>
            </a:r>
          </a:p>
          <a:p>
            <a:pPr marL="742950" lvl="1" indent="-285750">
              <a:lnSpc>
                <a:spcPct val="110000"/>
              </a:lnSpc>
              <a:buFont typeface="Arial" panose="020B0604020202020204" pitchFamily="34" charset="0"/>
              <a:buChar char="•"/>
            </a:pPr>
            <a:r>
              <a:rPr lang="en-US" sz="2000" dirty="0"/>
              <a:t>Construction of a mosque</a:t>
            </a:r>
          </a:p>
          <a:p>
            <a:pPr marL="742950" lvl="1" indent="-285750">
              <a:lnSpc>
                <a:spcPct val="110000"/>
              </a:lnSpc>
              <a:buFont typeface="Arial" panose="020B0604020202020204" pitchFamily="34" charset="0"/>
              <a:buChar char="•"/>
            </a:pPr>
            <a:r>
              <a:rPr lang="en-US" sz="2000" dirty="0"/>
              <a:t>Assignment of a Muslim judge in Constantinople</a:t>
            </a:r>
          </a:p>
          <a:p>
            <a:pPr marL="285750" indent="-285750">
              <a:lnSpc>
                <a:spcPct val="110000"/>
              </a:lnSpc>
              <a:buFont typeface="Arial" panose="020B0604020202020204" pitchFamily="34" charset="0"/>
              <a:buChar char="•"/>
            </a:pPr>
            <a:r>
              <a:rPr lang="en-US" sz="2400" dirty="0"/>
              <a:t>He took Vidin on the southern bank of the Danube, Athens was added to Ottoman lands</a:t>
            </a:r>
          </a:p>
          <a:p>
            <a:pPr marL="285750" indent="-285750">
              <a:lnSpc>
                <a:spcPct val="110000"/>
              </a:lnSpc>
              <a:buFont typeface="Arial" panose="020B0604020202020204" pitchFamily="34" charset="0"/>
              <a:buChar char="•"/>
            </a:pPr>
            <a:r>
              <a:rPr lang="en-US" sz="2400" dirty="0"/>
              <a:t>Bayezid tried to besiege Constantinople again… </a:t>
            </a:r>
          </a:p>
          <a:p>
            <a:pPr marL="285750" indent="-285750">
              <a:lnSpc>
                <a:spcPct val="110000"/>
              </a:lnSpc>
              <a:buFont typeface="Arial" panose="020B0604020202020204" pitchFamily="34" charset="0"/>
              <a:buChar char="•"/>
            </a:pPr>
            <a:r>
              <a:rPr lang="en-US" sz="2400" dirty="0"/>
              <a:t>But a new threat emerged in Anatolia…</a:t>
            </a:r>
          </a:p>
          <a:p>
            <a:pPr algn="ctr">
              <a:lnSpc>
                <a:spcPct val="110000"/>
              </a:lnSpc>
            </a:pPr>
            <a:r>
              <a:rPr lang="en-US" sz="13000" b="1" dirty="0">
                <a:solidFill>
                  <a:srgbClr val="FF0000"/>
                </a:solidFill>
              </a:rPr>
              <a:t>?</a:t>
            </a:r>
          </a:p>
        </p:txBody>
      </p:sp>
    </p:spTree>
    <p:extLst>
      <p:ext uri="{BB962C8B-B14F-4D97-AF65-F5344CB8AC3E}">
        <p14:creationId xmlns:p14="http://schemas.microsoft.com/office/powerpoint/2010/main" val="1491371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4F3C735-66F8-EF70-9DC0-46A82A245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75" y="-18526"/>
            <a:ext cx="10915650" cy="689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258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98E877E-4911-E101-A281-BAB28A6E4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138" y="0"/>
            <a:ext cx="95757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78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60571" y="247344"/>
            <a:ext cx="11044988" cy="707886"/>
          </a:xfrm>
          <a:prstGeom prst="rect">
            <a:avLst/>
          </a:prstGeom>
          <a:noFill/>
        </p:spPr>
        <p:txBody>
          <a:bodyPr wrap="square">
            <a:spAutoFit/>
          </a:bodyPr>
          <a:lstStyle/>
          <a:p>
            <a:r>
              <a:rPr lang="en-US" sz="4000" dirty="0">
                <a:solidFill>
                  <a:srgbClr val="000000"/>
                </a:solidFill>
              </a:rPr>
              <a:t>Why did Tamerlane attack the Ottomans?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60571" y="2413189"/>
            <a:ext cx="3552305" cy="266617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Desire for Power and Territory</a:t>
            </a:r>
          </a:p>
          <a:p>
            <a:pPr marL="285750" indent="-285750">
              <a:lnSpc>
                <a:spcPct val="110000"/>
              </a:lnSpc>
              <a:buFont typeface="Arial" panose="020B0604020202020204" pitchFamily="34" charset="0"/>
              <a:buChar char="•"/>
            </a:pPr>
            <a:r>
              <a:rPr lang="en-US" sz="2200" dirty="0"/>
              <a:t>Rivalry and Competition</a:t>
            </a:r>
          </a:p>
          <a:p>
            <a:pPr marL="285750" indent="-285750">
              <a:lnSpc>
                <a:spcPct val="110000"/>
              </a:lnSpc>
              <a:buFont typeface="Arial" panose="020B0604020202020204" pitchFamily="34" charset="0"/>
              <a:buChar char="•"/>
            </a:pPr>
            <a:r>
              <a:rPr lang="en-US" sz="2200" dirty="0"/>
              <a:t>Prestige and Reputation</a:t>
            </a:r>
          </a:p>
          <a:p>
            <a:pPr marL="285750" indent="-285750">
              <a:lnSpc>
                <a:spcPct val="110000"/>
              </a:lnSpc>
              <a:buFont typeface="Arial" panose="020B0604020202020204" pitchFamily="34" charset="0"/>
              <a:buChar char="•"/>
            </a:pPr>
            <a:r>
              <a:rPr lang="en-US" sz="2200" dirty="0"/>
              <a:t>Defiance and Disrespect</a:t>
            </a:r>
          </a:p>
          <a:p>
            <a:pPr marL="285750" indent="-285750">
              <a:lnSpc>
                <a:spcPct val="110000"/>
              </a:lnSpc>
              <a:buFont typeface="Arial" panose="020B0604020202020204" pitchFamily="34" charset="0"/>
              <a:buChar char="•"/>
            </a:pPr>
            <a:r>
              <a:rPr lang="en-US" sz="2200" dirty="0"/>
              <a:t>Religious Justification</a:t>
            </a:r>
          </a:p>
          <a:p>
            <a:pPr marL="285750" indent="-285750">
              <a:lnSpc>
                <a:spcPct val="110000"/>
              </a:lnSpc>
              <a:buFont typeface="Arial" panose="020B0604020202020204" pitchFamily="34" charset="0"/>
              <a:buChar char="•"/>
            </a:pPr>
            <a:r>
              <a:rPr lang="en-US" sz="2200" dirty="0"/>
              <a:t>Opportunistic Timing</a:t>
            </a:r>
          </a:p>
        </p:txBody>
      </p:sp>
      <p:pic>
        <p:nvPicPr>
          <p:cNvPr id="17410" name="Picture 2">
            <a:extLst>
              <a:ext uri="{FF2B5EF4-FFF2-40B4-BE49-F238E27FC236}">
                <a16:creationId xmlns:a16="http://schemas.microsoft.com/office/drawing/2014/main" id="{3B668085-EB25-587D-363C-21D707EE3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5623" y="982295"/>
            <a:ext cx="8396377" cy="5416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D0EEE4-BED8-2DC2-C557-1E6F017C7B78}"/>
              </a:ext>
            </a:extLst>
          </p:cNvPr>
          <p:cNvSpPr txBox="1"/>
          <p:nvPr/>
        </p:nvSpPr>
        <p:spPr>
          <a:xfrm>
            <a:off x="7155613" y="6425990"/>
            <a:ext cx="2229927" cy="369332"/>
          </a:xfrm>
          <a:prstGeom prst="rect">
            <a:avLst/>
          </a:prstGeom>
          <a:noFill/>
        </p:spPr>
        <p:txBody>
          <a:bodyPr wrap="square">
            <a:spAutoFit/>
          </a:bodyPr>
          <a:lstStyle/>
          <a:p>
            <a:r>
              <a:rPr lang="en-US" sz="1800" dirty="0">
                <a:solidFill>
                  <a:srgbClr val="000000"/>
                </a:solidFill>
              </a:rPr>
              <a:t>Battle of Ankara</a:t>
            </a:r>
            <a:endParaRPr lang="en-US" dirty="0"/>
          </a:p>
        </p:txBody>
      </p:sp>
    </p:spTree>
    <p:extLst>
      <p:ext uri="{BB962C8B-B14F-4D97-AF65-F5344CB8AC3E}">
        <p14:creationId xmlns:p14="http://schemas.microsoft.com/office/powerpoint/2010/main" val="330461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27001" y="94112"/>
            <a:ext cx="11044988" cy="707886"/>
          </a:xfrm>
          <a:prstGeom prst="rect">
            <a:avLst/>
          </a:prstGeom>
          <a:noFill/>
        </p:spPr>
        <p:txBody>
          <a:bodyPr wrap="square">
            <a:spAutoFit/>
          </a:bodyPr>
          <a:lstStyle/>
          <a:p>
            <a:r>
              <a:rPr lang="en-US" sz="4000" dirty="0">
                <a:solidFill>
                  <a:srgbClr val="000000"/>
                </a:solidFill>
              </a:rPr>
              <a:t>Bayezid and Tamerlane</a:t>
            </a:r>
          </a:p>
        </p:txBody>
      </p:sp>
      <p:sp>
        <p:nvSpPr>
          <p:cNvPr id="5" name="TextBox 4">
            <a:extLst>
              <a:ext uri="{FF2B5EF4-FFF2-40B4-BE49-F238E27FC236}">
                <a16:creationId xmlns:a16="http://schemas.microsoft.com/office/drawing/2014/main" id="{B0106225-1392-D13A-83E5-7E326EBEE678}"/>
              </a:ext>
            </a:extLst>
          </p:cNvPr>
          <p:cNvSpPr txBox="1"/>
          <p:nvPr/>
        </p:nvSpPr>
        <p:spPr>
          <a:xfrm>
            <a:off x="127001" y="705675"/>
            <a:ext cx="12191999" cy="6152325"/>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Bayezid came to the attention of </a:t>
            </a:r>
            <a:r>
              <a:rPr lang="en-US" sz="2200" b="1" dirty="0"/>
              <a:t>Timur, the founder and leader of the Chagatai </a:t>
            </a:r>
            <a:r>
              <a:rPr lang="en-US" sz="2200" dirty="0"/>
              <a:t>Timurids</a:t>
            </a:r>
          </a:p>
          <a:p>
            <a:pPr marL="285750" indent="-285750">
              <a:lnSpc>
                <a:spcPct val="110000"/>
              </a:lnSpc>
              <a:buFont typeface="Arial" panose="020B0604020202020204" pitchFamily="34" charset="0"/>
              <a:buChar char="•"/>
            </a:pPr>
            <a:r>
              <a:rPr lang="en-US" sz="2200" dirty="0"/>
              <a:t>Tamerlane regarded himself as the heir of the Seljuks and </a:t>
            </a:r>
            <a:r>
              <a:rPr lang="en-US" sz="2200" dirty="0" err="1"/>
              <a:t>Ilkhanids</a:t>
            </a:r>
            <a:r>
              <a:rPr lang="en-US" sz="2200" dirty="0"/>
              <a:t>, wanted to occupy the whole of Anatolia, but he hesitated to fight Bayezid who fought in the name of Allah</a:t>
            </a:r>
          </a:p>
          <a:p>
            <a:pPr marL="285750" indent="-285750">
              <a:lnSpc>
                <a:spcPct val="110000"/>
              </a:lnSpc>
              <a:buFont typeface="Arial" panose="020B0604020202020204" pitchFamily="34" charset="0"/>
              <a:buChar char="•"/>
            </a:pPr>
            <a:r>
              <a:rPr lang="en-US" sz="2200" dirty="0"/>
              <a:t>One of the towns  in Anatolia that Bayezid took over was governed by Timur’s officers; Bayezid asked for tribute, and Timur responded by invading Anatolia with his armies</a:t>
            </a:r>
          </a:p>
          <a:p>
            <a:pPr marL="285750" indent="-285750">
              <a:lnSpc>
                <a:spcPct val="110000"/>
              </a:lnSpc>
              <a:buFont typeface="Arial" panose="020B0604020202020204" pitchFamily="34" charset="0"/>
              <a:buChar char="•"/>
            </a:pPr>
            <a:r>
              <a:rPr lang="en-US" sz="2200" dirty="0"/>
              <a:t>Also, some notables* who had challenged Bayezid took refuse with Tamerlane and some who had opposed Tamerlane asked for Bayezid’s protection</a:t>
            </a:r>
          </a:p>
          <a:p>
            <a:pPr marL="285750" indent="-285750">
              <a:lnSpc>
                <a:spcPct val="110000"/>
              </a:lnSpc>
              <a:buFont typeface="Arial" panose="020B0604020202020204" pitchFamily="34" charset="0"/>
              <a:buChar char="•"/>
            </a:pPr>
            <a:r>
              <a:rPr lang="en-US" sz="2200" dirty="0"/>
              <a:t>It is reported that Bayezid did send a delegation to apologize and make peace, but this did not make a difference to Timur; he had already been fighting against Muslims – Uzbeks, Mamluks</a:t>
            </a:r>
          </a:p>
          <a:p>
            <a:pPr marL="285750" indent="-285750">
              <a:lnSpc>
                <a:spcPct val="110000"/>
              </a:lnSpc>
              <a:buFont typeface="Arial" panose="020B0604020202020204" pitchFamily="34" charset="0"/>
              <a:buChar char="•"/>
            </a:pPr>
            <a:r>
              <a:rPr lang="en-US" sz="2200" dirty="0"/>
              <a:t>The invasion and plundering of Sivas by Tamerlane in 1400, capturing of </a:t>
            </a:r>
            <a:r>
              <a:rPr lang="en-US" sz="2200" dirty="0" err="1"/>
              <a:t>Malayta</a:t>
            </a:r>
            <a:r>
              <a:rPr lang="en-US" sz="2200" dirty="0"/>
              <a:t>, and the exchange of harsh letters between the two rulers eventually brought the two states face to face against each other </a:t>
            </a:r>
          </a:p>
          <a:p>
            <a:pPr marL="285750" indent="-285750">
              <a:lnSpc>
                <a:spcPct val="110000"/>
              </a:lnSpc>
              <a:buFont typeface="Arial" panose="020B0604020202020204" pitchFamily="34" charset="0"/>
              <a:buChar char="•"/>
            </a:pPr>
            <a:endParaRPr lang="en-US" sz="1050" dirty="0"/>
          </a:p>
          <a:p>
            <a:pPr>
              <a:lnSpc>
                <a:spcPct val="110000"/>
              </a:lnSpc>
            </a:pPr>
            <a:r>
              <a:rPr lang="en-US" sz="1700" i="1" dirty="0"/>
              <a:t>*</a:t>
            </a:r>
            <a:r>
              <a:rPr lang="en-US" sz="1700" i="1" dirty="0" err="1"/>
              <a:t>Jalayir</a:t>
            </a:r>
            <a:r>
              <a:rPr lang="en-US" sz="1700" i="1" dirty="0"/>
              <a:t> Sultan Ahmad and </a:t>
            </a:r>
            <a:r>
              <a:rPr lang="en-US" sz="1700" i="1" dirty="0" err="1"/>
              <a:t>Qara</a:t>
            </a:r>
            <a:r>
              <a:rPr lang="en-US" sz="1700" i="1" dirty="0"/>
              <a:t> </a:t>
            </a:r>
            <a:r>
              <a:rPr lang="en-US" sz="1700" i="1" dirty="0" err="1"/>
              <a:t>Qoyunlu</a:t>
            </a:r>
            <a:r>
              <a:rPr lang="en-US" sz="1700" i="1" dirty="0"/>
              <a:t> lord, </a:t>
            </a:r>
            <a:r>
              <a:rPr lang="en-US" sz="1700" i="1" dirty="0" err="1"/>
              <a:t>Qara</a:t>
            </a:r>
            <a:r>
              <a:rPr lang="en-US" sz="1700" i="1" dirty="0"/>
              <a:t> Yusuf sought refuge with the Ottomans when Timur seized Baghdad and continued west</a:t>
            </a:r>
          </a:p>
          <a:p>
            <a:pPr>
              <a:lnSpc>
                <a:spcPct val="110000"/>
              </a:lnSpc>
            </a:pPr>
            <a:r>
              <a:rPr lang="en-US" sz="1700" i="1" dirty="0"/>
              <a:t>*Lords of the </a:t>
            </a:r>
            <a:r>
              <a:rPr lang="en-US" sz="1700" i="1" dirty="0" err="1"/>
              <a:t>beyliks</a:t>
            </a:r>
            <a:r>
              <a:rPr lang="en-US" sz="1700" i="1" dirty="0"/>
              <a:t> that Ottomans had conquered took refuge with Timur</a:t>
            </a:r>
          </a:p>
          <a:p>
            <a:pPr>
              <a:lnSpc>
                <a:spcPct val="110000"/>
              </a:lnSpc>
            </a:pPr>
            <a:r>
              <a:rPr lang="en-US" sz="1700" i="1" dirty="0"/>
              <a:t>*Lord of the Erzincan beylic, </a:t>
            </a:r>
            <a:r>
              <a:rPr lang="en-US" sz="1700" i="1" dirty="0" err="1"/>
              <a:t>Mutahhareten</a:t>
            </a:r>
            <a:r>
              <a:rPr lang="en-US" sz="1700" i="1" dirty="0"/>
              <a:t>, who paid the Ottoman’s tribute, came under Timur’s protection and caused further trouble between Ottomans and Timur</a:t>
            </a:r>
            <a:endParaRPr lang="en-US" sz="1700" dirty="0"/>
          </a:p>
        </p:txBody>
      </p:sp>
    </p:spTree>
    <p:extLst>
      <p:ext uri="{BB962C8B-B14F-4D97-AF65-F5344CB8AC3E}">
        <p14:creationId xmlns:p14="http://schemas.microsoft.com/office/powerpoint/2010/main" val="122064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C45349-425C-73B6-7DDB-B0E872D524A0}"/>
              </a:ext>
            </a:extLst>
          </p:cNvPr>
          <p:cNvPicPr>
            <a:picLocks noChangeAspect="1"/>
          </p:cNvPicPr>
          <p:nvPr/>
        </p:nvPicPr>
        <p:blipFill>
          <a:blip r:embed="rId3"/>
          <a:stretch>
            <a:fillRect/>
          </a:stretch>
        </p:blipFill>
        <p:spPr>
          <a:xfrm>
            <a:off x="0" y="1323970"/>
            <a:ext cx="6549390" cy="4732217"/>
          </a:xfrm>
          <a:prstGeom prst="rect">
            <a:avLst/>
          </a:prstGeom>
        </p:spPr>
      </p:pic>
      <p:sp>
        <p:nvSpPr>
          <p:cNvPr id="4" name="TextBox 3">
            <a:extLst>
              <a:ext uri="{FF2B5EF4-FFF2-40B4-BE49-F238E27FC236}">
                <a16:creationId xmlns:a16="http://schemas.microsoft.com/office/drawing/2014/main" id="{000E30C8-01B9-4364-948F-95C0D84D6C14}"/>
              </a:ext>
            </a:extLst>
          </p:cNvPr>
          <p:cNvSpPr txBox="1"/>
          <p:nvPr/>
        </p:nvSpPr>
        <p:spPr>
          <a:xfrm>
            <a:off x="6657024" y="66494"/>
            <a:ext cx="5534976" cy="683340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On 20th July 1402, the two armies faced each other on the plains outside Ankara</a:t>
            </a:r>
          </a:p>
          <a:p>
            <a:pPr marL="285750" indent="-285750">
              <a:lnSpc>
                <a:spcPct val="110000"/>
              </a:lnSpc>
              <a:buFont typeface="Arial" panose="020B0604020202020204" pitchFamily="34" charset="0"/>
              <a:buChar char="•"/>
            </a:pPr>
            <a:r>
              <a:rPr lang="en-US" sz="2000" dirty="0"/>
              <a:t>Timur’s army arrived first and was able to rest and take control of the water resources</a:t>
            </a:r>
          </a:p>
          <a:p>
            <a:pPr marL="285750" indent="-285750">
              <a:lnSpc>
                <a:spcPct val="110000"/>
              </a:lnSpc>
              <a:buFont typeface="Arial" panose="020B0604020202020204" pitchFamily="34" charset="0"/>
              <a:buChar char="•"/>
            </a:pPr>
            <a:r>
              <a:rPr lang="en-US" sz="2000" dirty="0"/>
              <a:t>The Timurid army was </a:t>
            </a:r>
            <a:r>
              <a:rPr lang="en-US" sz="2000" b="1" dirty="0"/>
              <a:t>120,000 strong</a:t>
            </a:r>
            <a:r>
              <a:rPr lang="en-US" sz="2000" dirty="0"/>
              <a:t>, composed of cavalry (war horses) and 32 war elephants</a:t>
            </a:r>
          </a:p>
          <a:p>
            <a:pPr marL="285750" indent="-285750">
              <a:lnSpc>
                <a:spcPct val="110000"/>
              </a:lnSpc>
              <a:buFont typeface="Arial" panose="020B0604020202020204" pitchFamily="34" charset="0"/>
              <a:buChar char="•"/>
            </a:pPr>
            <a:r>
              <a:rPr lang="en-US" sz="2000" dirty="0"/>
              <a:t>The Ottoman army was </a:t>
            </a:r>
            <a:r>
              <a:rPr lang="en-US" sz="2000" b="1" dirty="0"/>
              <a:t>85,000 strong </a:t>
            </a:r>
            <a:r>
              <a:rPr lang="en-US" sz="2000" dirty="0"/>
              <a:t>which included Janissaries and vassal troops </a:t>
            </a:r>
          </a:p>
          <a:p>
            <a:pPr marL="285750" indent="-285750">
              <a:lnSpc>
                <a:spcPct val="110000"/>
              </a:lnSpc>
              <a:buFont typeface="Arial" panose="020B0604020202020204" pitchFamily="34" charset="0"/>
              <a:buChar char="•"/>
            </a:pPr>
            <a:r>
              <a:rPr lang="en-US" sz="2000" dirty="0"/>
              <a:t>There was a rain of arrows from the Timurid horse archers; the Ottomans were not heavily </a:t>
            </a:r>
            <a:r>
              <a:rPr lang="en-US" sz="2000" dirty="0" err="1"/>
              <a:t>armoured</a:t>
            </a:r>
            <a:r>
              <a:rPr lang="en-US" sz="2000" dirty="0"/>
              <a:t>; only the Serbian knights with heavy </a:t>
            </a:r>
            <a:r>
              <a:rPr lang="en-US" sz="2000" dirty="0" err="1"/>
              <a:t>armour</a:t>
            </a:r>
            <a:r>
              <a:rPr lang="en-US" sz="2000" dirty="0"/>
              <a:t> were able to escape</a:t>
            </a:r>
          </a:p>
          <a:p>
            <a:pPr marL="285750" indent="-285750">
              <a:lnSpc>
                <a:spcPct val="110000"/>
              </a:lnSpc>
              <a:buFont typeface="Arial" panose="020B0604020202020204" pitchFamily="34" charset="0"/>
              <a:buChar char="•"/>
            </a:pPr>
            <a:r>
              <a:rPr lang="en-US" sz="2000" dirty="0"/>
              <a:t>Some of the </a:t>
            </a:r>
            <a:r>
              <a:rPr lang="en-US" sz="2000" dirty="0" err="1"/>
              <a:t>Qarai</a:t>
            </a:r>
            <a:r>
              <a:rPr lang="en-US" sz="2000" dirty="0"/>
              <a:t> Tatars in the army defected to Timur’s side and some of Bayezid’s forces including some of his sons retreated</a:t>
            </a:r>
          </a:p>
          <a:p>
            <a:pPr marL="285750" indent="-285750">
              <a:lnSpc>
                <a:spcPct val="110000"/>
              </a:lnSpc>
              <a:buFont typeface="Arial" panose="020B0604020202020204" pitchFamily="34" charset="0"/>
              <a:buChar char="•"/>
            </a:pPr>
            <a:r>
              <a:rPr lang="en-US" sz="2000" dirty="0"/>
              <a:t>Bayezid refused to withdraw, was captured, imprisoned and would later die in captivity (1403) at the age of 49</a:t>
            </a:r>
          </a:p>
        </p:txBody>
      </p:sp>
      <p:sp>
        <p:nvSpPr>
          <p:cNvPr id="5" name="TextBox 4">
            <a:extLst>
              <a:ext uri="{FF2B5EF4-FFF2-40B4-BE49-F238E27FC236}">
                <a16:creationId xmlns:a16="http://schemas.microsoft.com/office/drawing/2014/main" id="{018E669B-19B6-44E4-B6B9-F0E6A223F0AA}"/>
              </a:ext>
            </a:extLst>
          </p:cNvPr>
          <p:cNvSpPr txBox="1"/>
          <p:nvPr/>
        </p:nvSpPr>
        <p:spPr>
          <a:xfrm>
            <a:off x="281238" y="66494"/>
            <a:ext cx="11044988" cy="707886"/>
          </a:xfrm>
          <a:prstGeom prst="rect">
            <a:avLst/>
          </a:prstGeom>
          <a:noFill/>
        </p:spPr>
        <p:txBody>
          <a:bodyPr wrap="square">
            <a:spAutoFit/>
          </a:bodyPr>
          <a:lstStyle/>
          <a:p>
            <a:r>
              <a:rPr lang="en-US" sz="4000" dirty="0">
                <a:solidFill>
                  <a:srgbClr val="000000"/>
                </a:solidFill>
              </a:rPr>
              <a:t>1402: Battle of Ankara</a:t>
            </a:r>
          </a:p>
        </p:txBody>
      </p:sp>
    </p:spTree>
    <p:extLst>
      <p:ext uri="{BB962C8B-B14F-4D97-AF65-F5344CB8AC3E}">
        <p14:creationId xmlns:p14="http://schemas.microsoft.com/office/powerpoint/2010/main" val="1678694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8627EA-3811-7545-6477-E5B9DCD70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963" y="0"/>
            <a:ext cx="5206073" cy="6858000"/>
          </a:xfrm>
          <a:prstGeom prst="rect">
            <a:avLst/>
          </a:prstGeom>
        </p:spPr>
      </p:pic>
    </p:spTree>
    <p:extLst>
      <p:ext uri="{BB962C8B-B14F-4D97-AF65-F5344CB8AC3E}">
        <p14:creationId xmlns:p14="http://schemas.microsoft.com/office/powerpoint/2010/main" val="41811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14301" y="91894"/>
            <a:ext cx="11044988" cy="707886"/>
          </a:xfrm>
          <a:prstGeom prst="rect">
            <a:avLst/>
          </a:prstGeom>
          <a:noFill/>
        </p:spPr>
        <p:txBody>
          <a:bodyPr wrap="square">
            <a:spAutoFit/>
          </a:bodyPr>
          <a:lstStyle/>
          <a:p>
            <a:r>
              <a:rPr lang="en-US" sz="4000" dirty="0">
                <a:solidFill>
                  <a:srgbClr val="000000"/>
                </a:solidFill>
              </a:rPr>
              <a:t>The Impact of the Battle of Ankara</a:t>
            </a:r>
          </a:p>
        </p:txBody>
      </p:sp>
      <p:sp>
        <p:nvSpPr>
          <p:cNvPr id="5" name="TextBox 4">
            <a:extLst>
              <a:ext uri="{FF2B5EF4-FFF2-40B4-BE49-F238E27FC236}">
                <a16:creationId xmlns:a16="http://schemas.microsoft.com/office/drawing/2014/main" id="{B0106225-1392-D13A-83E5-7E326EBEE678}"/>
              </a:ext>
            </a:extLst>
          </p:cNvPr>
          <p:cNvSpPr txBox="1"/>
          <p:nvPr/>
        </p:nvSpPr>
        <p:spPr>
          <a:xfrm>
            <a:off x="114301" y="799780"/>
            <a:ext cx="12077700"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Sultan Bayezid was captured, and this led to </a:t>
            </a:r>
            <a:r>
              <a:rPr lang="en-US" sz="2200" b="1" dirty="0"/>
              <a:t>internal strife and confusion </a:t>
            </a:r>
            <a:r>
              <a:rPr lang="en-US" sz="2200" dirty="0"/>
              <a:t>regarding the succession to the throne</a:t>
            </a:r>
          </a:p>
          <a:p>
            <a:pPr marL="285750" indent="-285750">
              <a:lnSpc>
                <a:spcPct val="110000"/>
              </a:lnSpc>
              <a:buFont typeface="Arial" panose="020B0604020202020204" pitchFamily="34" charset="0"/>
              <a:buChar char="•"/>
            </a:pPr>
            <a:r>
              <a:rPr lang="en-US" sz="2200" dirty="0"/>
              <a:t>This weakened the unity of the Ottoman state and contributed to a fragmentation of power, this period is known as the </a:t>
            </a:r>
            <a:r>
              <a:rPr lang="en-US" sz="2200" b="1" dirty="0"/>
              <a:t>Interregnum Era (10 years)</a:t>
            </a:r>
          </a:p>
          <a:p>
            <a:pPr marL="285750" indent="-285750">
              <a:lnSpc>
                <a:spcPct val="110000"/>
              </a:lnSpc>
              <a:buFont typeface="Arial" panose="020B0604020202020204" pitchFamily="34" charset="0"/>
              <a:buChar char="•"/>
            </a:pPr>
            <a:r>
              <a:rPr lang="en-US" sz="2200" dirty="0"/>
              <a:t>A power vacuum was created in the region, allowing </a:t>
            </a:r>
            <a:r>
              <a:rPr lang="en-US" sz="2200" b="1" dirty="0"/>
              <a:t>other neighboring states </a:t>
            </a:r>
            <a:r>
              <a:rPr lang="en-US" sz="2200" dirty="0"/>
              <a:t>and factions to challenge Ottoman dominance and expand their own influence</a:t>
            </a:r>
          </a:p>
          <a:p>
            <a:pPr marL="285750" indent="-285750">
              <a:lnSpc>
                <a:spcPct val="110000"/>
              </a:lnSpc>
              <a:buFont typeface="Arial" panose="020B0604020202020204" pitchFamily="34" charset="0"/>
              <a:buChar char="•"/>
            </a:pPr>
            <a:r>
              <a:rPr lang="en-US" sz="2200" dirty="0"/>
              <a:t>The Ottoman </a:t>
            </a:r>
            <a:r>
              <a:rPr lang="en-US" sz="2200" b="1" dirty="0"/>
              <a:t>trajectory of territorial expansion </a:t>
            </a:r>
            <a:r>
              <a:rPr lang="en-US" sz="2200" dirty="0"/>
              <a:t>in Europe and Asia Minor, was temporarily halted and retreated all the way back to the </a:t>
            </a:r>
            <a:r>
              <a:rPr lang="en-US" sz="2200" b="1" dirty="0"/>
              <a:t>borders drawn by Murad I</a:t>
            </a:r>
          </a:p>
          <a:p>
            <a:pPr marL="285750" indent="-285750">
              <a:lnSpc>
                <a:spcPct val="110000"/>
              </a:lnSpc>
              <a:buFont typeface="Arial" panose="020B0604020202020204" pitchFamily="34" charset="0"/>
              <a:buChar char="•"/>
            </a:pPr>
            <a:r>
              <a:rPr lang="en-US" sz="2200" dirty="0"/>
              <a:t>The reputation of Timur (d. 1406) as a fearsome conqueror and military strategist was boosted, they </a:t>
            </a:r>
            <a:r>
              <a:rPr lang="en-US" sz="2200" b="1" dirty="0"/>
              <a:t>took Bursa, sacked Anatolia </a:t>
            </a:r>
            <a:r>
              <a:rPr lang="en-US" sz="2200" dirty="0"/>
              <a:t>but didn’t expand into other Ottoman lands</a:t>
            </a:r>
          </a:p>
          <a:p>
            <a:pPr marL="285750" indent="-285750">
              <a:lnSpc>
                <a:spcPct val="110000"/>
              </a:lnSpc>
              <a:buFont typeface="Arial" panose="020B0604020202020204" pitchFamily="34" charset="0"/>
              <a:buChar char="•"/>
            </a:pPr>
            <a:r>
              <a:rPr lang="en-US" sz="2200" dirty="0"/>
              <a:t>He had devastated the land and </a:t>
            </a:r>
            <a:r>
              <a:rPr lang="en-US" sz="2200" b="1" dirty="0"/>
              <a:t>ceded it back to the Anatolian </a:t>
            </a:r>
            <a:r>
              <a:rPr lang="en-US" sz="2200" b="1" dirty="0" err="1"/>
              <a:t>beyliks</a:t>
            </a:r>
            <a:r>
              <a:rPr lang="en-US" sz="2200" b="1" dirty="0"/>
              <a:t> </a:t>
            </a:r>
            <a:r>
              <a:rPr lang="en-US" sz="2200" dirty="0"/>
              <a:t>and </a:t>
            </a:r>
            <a:r>
              <a:rPr lang="en-US" sz="2200" b="1" dirty="0"/>
              <a:t>three of Bayezid’s sons </a:t>
            </a:r>
            <a:r>
              <a:rPr lang="en-US" sz="2200" dirty="0"/>
              <a:t>were given charge of the areas where they lived</a:t>
            </a:r>
          </a:p>
          <a:p>
            <a:pPr marL="285750" indent="-285750">
              <a:lnSpc>
                <a:spcPct val="110000"/>
              </a:lnSpc>
              <a:buFont typeface="Arial" panose="020B0604020202020204" pitchFamily="34" charset="0"/>
              <a:buChar char="•"/>
            </a:pPr>
            <a:r>
              <a:rPr lang="en-US" sz="2200" dirty="0"/>
              <a:t>Ottomans sought to </a:t>
            </a:r>
            <a:r>
              <a:rPr lang="en-US" sz="2200" b="1" dirty="0"/>
              <a:t>regroup and stabilize their empire</a:t>
            </a:r>
            <a:r>
              <a:rPr lang="en-US" sz="2200" dirty="0"/>
              <a:t>; period of </a:t>
            </a:r>
            <a:r>
              <a:rPr lang="en-US" sz="2200" b="1" dirty="0"/>
              <a:t>introspection led to reforms </a:t>
            </a:r>
            <a:r>
              <a:rPr lang="en-US" sz="2200" dirty="0"/>
              <a:t>and </a:t>
            </a:r>
            <a:r>
              <a:rPr lang="en-US" sz="2200" b="1" dirty="0"/>
              <a:t>changes in governance, and reevaluation of strategies </a:t>
            </a:r>
            <a:r>
              <a:rPr lang="en-US" sz="2200" dirty="0"/>
              <a:t>for dealing with external threats</a:t>
            </a:r>
          </a:p>
          <a:p>
            <a:pPr marL="285750" indent="-285750">
              <a:lnSpc>
                <a:spcPct val="110000"/>
              </a:lnSpc>
              <a:buFont typeface="Arial" panose="020B0604020202020204" pitchFamily="34" charset="0"/>
              <a:buChar char="•"/>
            </a:pPr>
            <a:r>
              <a:rPr lang="en-US" sz="2200" dirty="0"/>
              <a:t>While the Ottomans faced significant challenges after the battle, they </a:t>
            </a:r>
            <a:r>
              <a:rPr lang="en-US" sz="2200" b="1" dirty="0"/>
              <a:t>eventually managed to overcome internal divisions and regain their strength</a:t>
            </a:r>
          </a:p>
        </p:txBody>
      </p:sp>
    </p:spTree>
    <p:extLst>
      <p:ext uri="{BB962C8B-B14F-4D97-AF65-F5344CB8AC3E}">
        <p14:creationId xmlns:p14="http://schemas.microsoft.com/office/powerpoint/2010/main" val="1872731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75393B-5625-4F83-9C3C-8ADB42CA9362}"/>
              </a:ext>
            </a:extLst>
          </p:cNvPr>
          <p:cNvPicPr>
            <a:picLocks noChangeAspect="1"/>
          </p:cNvPicPr>
          <p:nvPr/>
        </p:nvPicPr>
        <p:blipFill>
          <a:blip r:embed="rId2"/>
          <a:stretch>
            <a:fillRect/>
          </a:stretch>
        </p:blipFill>
        <p:spPr>
          <a:xfrm>
            <a:off x="0" y="691"/>
            <a:ext cx="12192000" cy="6856618"/>
          </a:xfrm>
          <a:prstGeom prst="rect">
            <a:avLst/>
          </a:prstGeom>
        </p:spPr>
      </p:pic>
    </p:spTree>
    <p:extLst>
      <p:ext uri="{BB962C8B-B14F-4D97-AF65-F5344CB8AC3E}">
        <p14:creationId xmlns:p14="http://schemas.microsoft.com/office/powerpoint/2010/main" val="1209462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A206B-959B-41B2-82A4-75A57B928CB2}"/>
              </a:ext>
            </a:extLst>
          </p:cNvPr>
          <p:cNvSpPr txBox="1"/>
          <p:nvPr/>
        </p:nvSpPr>
        <p:spPr>
          <a:xfrm>
            <a:off x="8503307" y="1309456"/>
            <a:ext cx="4177241" cy="707886"/>
          </a:xfrm>
          <a:prstGeom prst="rect">
            <a:avLst/>
          </a:prstGeom>
          <a:noFill/>
        </p:spPr>
        <p:txBody>
          <a:bodyPr wrap="square">
            <a:spAutoFit/>
          </a:bodyPr>
          <a:lstStyle/>
          <a:p>
            <a:r>
              <a:rPr lang="en-US" sz="4000" dirty="0">
                <a:solidFill>
                  <a:srgbClr val="000000"/>
                </a:solidFill>
              </a:rPr>
              <a:t>Bayezid’s Reign</a:t>
            </a:r>
          </a:p>
        </p:txBody>
      </p:sp>
      <p:sp>
        <p:nvSpPr>
          <p:cNvPr id="6" name="TextBox 5">
            <a:extLst>
              <a:ext uri="{FF2B5EF4-FFF2-40B4-BE49-F238E27FC236}">
                <a16:creationId xmlns:a16="http://schemas.microsoft.com/office/drawing/2014/main" id="{CB83A321-AB18-4D93-87E4-467F00911FC4}"/>
              </a:ext>
            </a:extLst>
          </p:cNvPr>
          <p:cNvSpPr txBox="1"/>
          <p:nvPr/>
        </p:nvSpPr>
        <p:spPr>
          <a:xfrm>
            <a:off x="-1593806" y="1840231"/>
            <a:ext cx="4696173" cy="584775"/>
          </a:xfrm>
          <a:prstGeom prst="rect">
            <a:avLst/>
          </a:prstGeom>
          <a:noFill/>
        </p:spPr>
        <p:txBody>
          <a:bodyPr wrap="square">
            <a:spAutoFit/>
          </a:bodyPr>
          <a:lstStyle/>
          <a:p>
            <a:pPr algn="ctr"/>
            <a:r>
              <a:rPr lang="en-US" sz="3200" dirty="0">
                <a:solidFill>
                  <a:srgbClr val="000000"/>
                </a:solidFill>
              </a:rPr>
              <a:t>1400</a:t>
            </a:r>
          </a:p>
        </p:txBody>
      </p:sp>
      <p:sp>
        <p:nvSpPr>
          <p:cNvPr id="7" name="TextBox 6">
            <a:extLst>
              <a:ext uri="{FF2B5EF4-FFF2-40B4-BE49-F238E27FC236}">
                <a16:creationId xmlns:a16="http://schemas.microsoft.com/office/drawing/2014/main" id="{6C414E7F-AC88-4C71-BA76-E32CC1C7F32C}"/>
              </a:ext>
            </a:extLst>
          </p:cNvPr>
          <p:cNvSpPr txBox="1"/>
          <p:nvPr/>
        </p:nvSpPr>
        <p:spPr>
          <a:xfrm>
            <a:off x="2220760" y="4822409"/>
            <a:ext cx="4696173" cy="584775"/>
          </a:xfrm>
          <a:prstGeom prst="rect">
            <a:avLst/>
          </a:prstGeom>
          <a:noFill/>
        </p:spPr>
        <p:txBody>
          <a:bodyPr wrap="square">
            <a:spAutoFit/>
          </a:bodyPr>
          <a:lstStyle/>
          <a:p>
            <a:pPr algn="ctr"/>
            <a:r>
              <a:rPr lang="en-US" sz="3200" dirty="0">
                <a:solidFill>
                  <a:srgbClr val="000000"/>
                </a:solidFill>
              </a:rPr>
              <a:t>1405</a:t>
            </a:r>
          </a:p>
        </p:txBody>
      </p:sp>
      <p:pic>
        <p:nvPicPr>
          <p:cNvPr id="8" name="Picture 7">
            <a:extLst>
              <a:ext uri="{FF2B5EF4-FFF2-40B4-BE49-F238E27FC236}">
                <a16:creationId xmlns:a16="http://schemas.microsoft.com/office/drawing/2014/main" id="{10AB037D-8BC0-44A8-AB0D-FBD33677EB13}"/>
              </a:ext>
            </a:extLst>
          </p:cNvPr>
          <p:cNvPicPr>
            <a:picLocks noChangeAspect="1"/>
          </p:cNvPicPr>
          <p:nvPr/>
        </p:nvPicPr>
        <p:blipFill rotWithShape="1">
          <a:blip r:embed="rId2"/>
          <a:srcRect t="28496" r="62875" b="38664"/>
          <a:stretch/>
        </p:blipFill>
        <p:spPr>
          <a:xfrm>
            <a:off x="5183798" y="3371595"/>
            <a:ext cx="7008202" cy="3486405"/>
          </a:xfrm>
          <a:prstGeom prst="rect">
            <a:avLst/>
          </a:prstGeom>
        </p:spPr>
      </p:pic>
      <p:pic>
        <p:nvPicPr>
          <p:cNvPr id="9" name="Picture 2">
            <a:extLst>
              <a:ext uri="{FF2B5EF4-FFF2-40B4-BE49-F238E27FC236}">
                <a16:creationId xmlns:a16="http://schemas.microsoft.com/office/drawing/2014/main" id="{AEFEC5B1-E49E-4C8E-8CCF-732ADFD672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10" t="15961" r="17771" b="38002"/>
          <a:stretch/>
        </p:blipFill>
        <p:spPr bwMode="auto">
          <a:xfrm>
            <a:off x="1394945" y="-3777"/>
            <a:ext cx="7008202" cy="3334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676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2285" y="104594"/>
            <a:ext cx="11044988" cy="707886"/>
          </a:xfrm>
          <a:prstGeom prst="rect">
            <a:avLst/>
          </a:prstGeom>
          <a:noFill/>
        </p:spPr>
        <p:txBody>
          <a:bodyPr wrap="square">
            <a:spAutoFit/>
          </a:bodyPr>
          <a:lstStyle/>
          <a:p>
            <a:r>
              <a:rPr lang="en-US" sz="4000" dirty="0">
                <a:solidFill>
                  <a:srgbClr val="000000"/>
                </a:solidFill>
              </a:rPr>
              <a:t>Bayezid’s Legacy</a:t>
            </a:r>
          </a:p>
        </p:txBody>
      </p:sp>
      <p:sp>
        <p:nvSpPr>
          <p:cNvPr id="5" name="TextBox 4">
            <a:extLst>
              <a:ext uri="{FF2B5EF4-FFF2-40B4-BE49-F238E27FC236}">
                <a16:creationId xmlns:a16="http://schemas.microsoft.com/office/drawing/2014/main" id="{B0106225-1392-D13A-83E5-7E326EBEE678}"/>
              </a:ext>
            </a:extLst>
          </p:cNvPr>
          <p:cNvSpPr txBox="1"/>
          <p:nvPr/>
        </p:nvSpPr>
        <p:spPr>
          <a:xfrm>
            <a:off x="324685" y="812480"/>
            <a:ext cx="11364829" cy="6088590"/>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Construction projects</a:t>
            </a:r>
          </a:p>
          <a:p>
            <a:pPr marL="742950" lvl="1" indent="-285750">
              <a:lnSpc>
                <a:spcPct val="110000"/>
              </a:lnSpc>
              <a:buFont typeface="Arial" panose="020B0604020202020204" pitchFamily="34" charset="0"/>
              <a:buChar char="•"/>
            </a:pPr>
            <a:r>
              <a:rPr lang="en-US" sz="2000" dirty="0"/>
              <a:t>He constructed numerous dervish lodges, medreses, almshouses, and travelers and medical hospices</a:t>
            </a:r>
          </a:p>
          <a:p>
            <a:pPr marL="742950" lvl="1" indent="-285750">
              <a:lnSpc>
                <a:spcPct val="110000"/>
              </a:lnSpc>
              <a:buFont typeface="Arial" panose="020B0604020202020204" pitchFamily="34" charset="0"/>
              <a:buChar char="•"/>
            </a:pPr>
            <a:r>
              <a:rPr lang="en-US" sz="2000" dirty="0"/>
              <a:t>He built the Ulu </a:t>
            </a:r>
            <a:r>
              <a:rPr lang="en-US" sz="2000" dirty="0" err="1"/>
              <a:t>Camii</a:t>
            </a:r>
            <a:r>
              <a:rPr lang="en-US" sz="2000" dirty="0"/>
              <a:t> (the Grand Mosque) in Bursa in 1400, a prestigious exhibition of a distinct Ottoman calligraphy </a:t>
            </a:r>
          </a:p>
          <a:p>
            <a:pPr marL="742950" lvl="1" indent="-285750">
              <a:lnSpc>
                <a:spcPct val="110000"/>
              </a:lnSpc>
              <a:buFont typeface="Arial" panose="020B0604020202020204" pitchFamily="34" charset="0"/>
              <a:buChar char="•"/>
            </a:pPr>
            <a:r>
              <a:rPr lang="en-US" sz="2000" dirty="0" err="1"/>
              <a:t>Guzelhisar</a:t>
            </a:r>
            <a:r>
              <a:rPr lang="en-US" sz="2000" dirty="0"/>
              <a:t> – Anatolian Fortress</a:t>
            </a:r>
          </a:p>
          <a:p>
            <a:pPr marL="285750" indent="-285750">
              <a:lnSpc>
                <a:spcPct val="110000"/>
              </a:lnSpc>
              <a:buFont typeface="Arial" panose="020B0604020202020204" pitchFamily="34" charset="0"/>
              <a:buChar char="•"/>
            </a:pPr>
            <a:r>
              <a:rPr lang="en-US" sz="2200" dirty="0"/>
              <a:t>Bayezid wanted to create a centralized empire from the state that his father Murad had formed through vassalages in Anatolia and Rumelia</a:t>
            </a:r>
          </a:p>
          <a:p>
            <a:pPr marL="285750" indent="-285750">
              <a:lnSpc>
                <a:spcPct val="110000"/>
              </a:lnSpc>
              <a:buFont typeface="Arial" panose="020B0604020202020204" pitchFamily="34" charset="0"/>
              <a:buChar char="•"/>
            </a:pPr>
            <a:r>
              <a:rPr lang="en-US" sz="2200" dirty="0"/>
              <a:t>A central bureaucracy was designed and developed based on Islamic principles</a:t>
            </a:r>
          </a:p>
          <a:p>
            <a:pPr marL="285750" indent="-285750">
              <a:lnSpc>
                <a:spcPct val="110000"/>
              </a:lnSpc>
              <a:buFont typeface="Arial" panose="020B0604020202020204" pitchFamily="34" charset="0"/>
              <a:buChar char="•"/>
            </a:pPr>
            <a:r>
              <a:rPr lang="en-US" sz="2200" dirty="0"/>
              <a:t>Bayezid’s reign was also a remarkable period for the development of Ottoman seafaring</a:t>
            </a:r>
          </a:p>
          <a:p>
            <a:pPr marL="285750" indent="-285750">
              <a:lnSpc>
                <a:spcPct val="110000"/>
              </a:lnSpc>
              <a:buFont typeface="Arial" panose="020B0604020202020204" pitchFamily="34" charset="0"/>
              <a:buChar char="•"/>
            </a:pPr>
            <a:r>
              <a:rPr lang="en-US" sz="2200" dirty="0"/>
              <a:t>Tradition of the annual procession with the imperial gifts to meet the needs of the </a:t>
            </a:r>
            <a:r>
              <a:rPr lang="en-US" sz="2200" dirty="0" err="1"/>
              <a:t>Haramain</a:t>
            </a:r>
            <a:r>
              <a:rPr lang="en-US" sz="2200" dirty="0"/>
              <a:t> and to pay the salaries of the officials there</a:t>
            </a:r>
          </a:p>
          <a:p>
            <a:pPr marL="285750" indent="-285750">
              <a:lnSpc>
                <a:spcPct val="110000"/>
              </a:lnSpc>
              <a:buFont typeface="Arial" panose="020B0604020202020204" pitchFamily="34" charset="0"/>
              <a:buChar char="•"/>
            </a:pPr>
            <a:r>
              <a:rPr lang="en-US" sz="2200" dirty="0"/>
              <a:t>Clarification about the allegation that Bayezid consumed alcohol</a:t>
            </a:r>
          </a:p>
          <a:p>
            <a:pPr marL="742950" lvl="1" indent="-285750">
              <a:lnSpc>
                <a:spcPct val="110000"/>
              </a:lnSpc>
              <a:buFont typeface="Arial" panose="020B0604020202020204" pitchFamily="34" charset="0"/>
              <a:buChar char="•"/>
            </a:pPr>
            <a:r>
              <a:rPr lang="en-US" sz="2000" dirty="0"/>
              <a:t>After he got married to Maria Despina, daughter of King of Serbia, he consumed alcohol for some time, could be a plot to weaken him</a:t>
            </a:r>
          </a:p>
          <a:p>
            <a:pPr marL="742950" lvl="1" indent="-285750">
              <a:lnSpc>
                <a:spcPct val="110000"/>
              </a:lnSpc>
              <a:buFont typeface="Arial" panose="020B0604020202020204" pitchFamily="34" charset="0"/>
              <a:buChar char="•"/>
            </a:pPr>
            <a:r>
              <a:rPr lang="en-US" sz="2000" dirty="0"/>
              <a:t>He soon repented and built the Ulu Jami (Grand Mosque) in Bursa</a:t>
            </a:r>
          </a:p>
          <a:p>
            <a:pPr marL="742950" lvl="1" indent="-285750">
              <a:lnSpc>
                <a:spcPct val="110000"/>
              </a:lnSpc>
              <a:buFont typeface="Arial" panose="020B0604020202020204" pitchFamily="34" charset="0"/>
              <a:buChar char="•"/>
            </a:pPr>
            <a:r>
              <a:rPr lang="en-US" sz="2000" dirty="0"/>
              <a:t>People trying to find fault in his laxity in religious, political or financial affairs </a:t>
            </a:r>
          </a:p>
        </p:txBody>
      </p:sp>
    </p:spTree>
    <p:extLst>
      <p:ext uri="{BB962C8B-B14F-4D97-AF65-F5344CB8AC3E}">
        <p14:creationId xmlns:p14="http://schemas.microsoft.com/office/powerpoint/2010/main" val="3506339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2285" y="104594"/>
            <a:ext cx="11044988" cy="707886"/>
          </a:xfrm>
          <a:prstGeom prst="rect">
            <a:avLst/>
          </a:prstGeom>
          <a:noFill/>
        </p:spPr>
        <p:txBody>
          <a:bodyPr wrap="square">
            <a:spAutoFit/>
          </a:bodyPr>
          <a:lstStyle/>
          <a:p>
            <a:r>
              <a:rPr lang="en-US" sz="4000" dirty="0">
                <a:solidFill>
                  <a:srgbClr val="000000"/>
                </a:solidFill>
              </a:rPr>
              <a:t>Timeline of Bayezid’s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324685" y="812480"/>
            <a:ext cx="11364829" cy="5614614"/>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1360: Bayezid is born around 1360 and received training in Islamic and administrative education from a young age.</a:t>
            </a:r>
          </a:p>
          <a:p>
            <a:pPr marL="285750" indent="-285750">
              <a:lnSpc>
                <a:spcPct val="110000"/>
              </a:lnSpc>
              <a:buFont typeface="Arial" panose="020B0604020202020204" pitchFamily="34" charset="0"/>
              <a:buChar char="•"/>
            </a:pPr>
            <a:r>
              <a:rPr lang="en-US" sz="2200" dirty="0"/>
              <a:t>1389: Bayezid came to power after the Battle of Kosovo at the age of 35.</a:t>
            </a:r>
          </a:p>
          <a:p>
            <a:pPr marL="285750" indent="-285750">
              <a:lnSpc>
                <a:spcPct val="110000"/>
              </a:lnSpc>
              <a:buFont typeface="Arial" panose="020B0604020202020204" pitchFamily="34" charset="0"/>
              <a:buChar char="•"/>
            </a:pPr>
            <a:r>
              <a:rPr lang="en-US" sz="2200" dirty="0"/>
              <a:t>1389-1393: Bayezid takes Philadelphia from the Byzantines, overruns several </a:t>
            </a:r>
            <a:r>
              <a:rPr lang="en-US" sz="2200" dirty="0" err="1"/>
              <a:t>Beyliks</a:t>
            </a:r>
            <a:r>
              <a:rPr lang="en-US" sz="2200" dirty="0"/>
              <a:t> in Anatolia such as the </a:t>
            </a:r>
            <a:r>
              <a:rPr lang="en-US" sz="2200" dirty="0" err="1"/>
              <a:t>Karamanids</a:t>
            </a:r>
            <a:r>
              <a:rPr lang="en-US" sz="2200" dirty="0"/>
              <a:t> and </a:t>
            </a:r>
            <a:r>
              <a:rPr lang="en-US" sz="2200" dirty="0" err="1"/>
              <a:t>Candarids</a:t>
            </a:r>
            <a:endParaRPr lang="en-US" sz="2200" dirty="0"/>
          </a:p>
          <a:p>
            <a:pPr marL="285750" indent="-285750">
              <a:lnSpc>
                <a:spcPct val="110000"/>
              </a:lnSpc>
              <a:buFont typeface="Arial" panose="020B0604020202020204" pitchFamily="34" charset="0"/>
              <a:buChar char="•"/>
            </a:pPr>
            <a:r>
              <a:rPr lang="en-US" sz="2200" dirty="0"/>
              <a:t>1391: Bayezid's representatives in Rumelia conquer Skopje in 1391 and enter Wallachia. Bayezid becomes the first Ottoman Sultan to besiege Constantinople in 1391.</a:t>
            </a:r>
          </a:p>
          <a:p>
            <a:pPr marL="285750" indent="-285750">
              <a:lnSpc>
                <a:spcPct val="110000"/>
              </a:lnSpc>
              <a:buFont typeface="Arial" panose="020B0604020202020204" pitchFamily="34" charset="0"/>
              <a:buChar char="•"/>
            </a:pPr>
            <a:r>
              <a:rPr lang="en-US" sz="2200" dirty="0"/>
              <a:t>1393-1396: After defeating the Hungarians, Bayezid continued to advance into Greece and Albania, and took Salonika, </a:t>
            </a:r>
            <a:r>
              <a:rPr lang="en-US" sz="2200" dirty="0" err="1"/>
              <a:t>Kruje</a:t>
            </a:r>
            <a:r>
              <a:rPr lang="en-US" sz="2200" dirty="0"/>
              <a:t>, </a:t>
            </a:r>
            <a:r>
              <a:rPr lang="en-US" sz="2200" dirty="0" err="1"/>
              <a:t>Scutary</a:t>
            </a:r>
            <a:r>
              <a:rPr lang="en-US" sz="2200" dirty="0"/>
              <a:t>, and </a:t>
            </a:r>
            <a:r>
              <a:rPr lang="en-US" sz="2200" dirty="0" err="1"/>
              <a:t>Tarnova</a:t>
            </a:r>
            <a:r>
              <a:rPr lang="en-US" sz="2200" dirty="0"/>
              <a:t>.</a:t>
            </a:r>
          </a:p>
          <a:p>
            <a:pPr marL="285750" indent="-285750">
              <a:lnSpc>
                <a:spcPct val="110000"/>
              </a:lnSpc>
              <a:buFont typeface="Arial" panose="020B0604020202020204" pitchFamily="34" charset="0"/>
              <a:buChar char="•"/>
            </a:pPr>
            <a:r>
              <a:rPr lang="en-US" sz="2200" dirty="0"/>
              <a:t>In 1396, a crusader army consisting of various European nations is defeated by Bayezid at the Battle of </a:t>
            </a:r>
            <a:r>
              <a:rPr lang="en-US" sz="2200" dirty="0" err="1"/>
              <a:t>Nicopolis</a:t>
            </a:r>
            <a:r>
              <a:rPr lang="en-US" sz="2200" dirty="0"/>
              <a:t>.</a:t>
            </a:r>
          </a:p>
          <a:p>
            <a:pPr marL="285750" indent="-285750">
              <a:lnSpc>
                <a:spcPct val="110000"/>
              </a:lnSpc>
              <a:buFont typeface="Arial" panose="020B0604020202020204" pitchFamily="34" charset="0"/>
              <a:buChar char="•"/>
            </a:pPr>
            <a:r>
              <a:rPr lang="en-US" sz="2200" dirty="0"/>
              <a:t>1400: Bayezid initiated numerous construction projects, including dervish lodges, medreses, almshouses, and the Ulu </a:t>
            </a:r>
            <a:r>
              <a:rPr lang="en-US" sz="2200" dirty="0" err="1"/>
              <a:t>Camii</a:t>
            </a:r>
            <a:r>
              <a:rPr lang="en-US" sz="2200" dirty="0"/>
              <a:t> in Bursa.</a:t>
            </a:r>
          </a:p>
          <a:p>
            <a:pPr marL="285750" indent="-285750">
              <a:lnSpc>
                <a:spcPct val="110000"/>
              </a:lnSpc>
              <a:buFont typeface="Arial" panose="020B0604020202020204" pitchFamily="34" charset="0"/>
              <a:buChar char="•"/>
            </a:pPr>
            <a:r>
              <a:rPr lang="en-US" sz="2200" dirty="0"/>
              <a:t>1402: The Ottomans are defeated by Timur at the Battle of Ankara</a:t>
            </a:r>
          </a:p>
          <a:p>
            <a:pPr marL="285750" indent="-285750">
              <a:lnSpc>
                <a:spcPct val="11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3226962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844E3A-E5EC-5BF2-C907-B300A7235A2B}"/>
              </a:ext>
            </a:extLst>
          </p:cNvPr>
          <p:cNvSpPr txBox="1"/>
          <p:nvPr/>
        </p:nvSpPr>
        <p:spPr>
          <a:xfrm>
            <a:off x="569495" y="77746"/>
            <a:ext cx="11044988" cy="707886"/>
          </a:xfrm>
          <a:prstGeom prst="rect">
            <a:avLst/>
          </a:prstGeom>
          <a:noFill/>
        </p:spPr>
        <p:txBody>
          <a:bodyPr wrap="square">
            <a:spAutoFit/>
          </a:bodyPr>
          <a:lstStyle/>
          <a:p>
            <a:r>
              <a:rPr lang="en-US" sz="4000" dirty="0">
                <a:solidFill>
                  <a:srgbClr val="000000"/>
                </a:solidFill>
              </a:rPr>
              <a:t>Major Battles</a:t>
            </a:r>
          </a:p>
        </p:txBody>
      </p:sp>
      <p:graphicFrame>
        <p:nvGraphicFramePr>
          <p:cNvPr id="5" name="Table 4">
            <a:extLst>
              <a:ext uri="{FF2B5EF4-FFF2-40B4-BE49-F238E27FC236}">
                <a16:creationId xmlns:a16="http://schemas.microsoft.com/office/drawing/2014/main" id="{25026E51-E159-102A-775F-82E15A3D63AC}"/>
              </a:ext>
            </a:extLst>
          </p:cNvPr>
          <p:cNvGraphicFramePr>
            <a:graphicFrameLocks noGrp="1"/>
          </p:cNvGraphicFramePr>
          <p:nvPr>
            <p:extLst>
              <p:ext uri="{D42A27DB-BD31-4B8C-83A1-F6EECF244321}">
                <p14:modId xmlns:p14="http://schemas.microsoft.com/office/powerpoint/2010/main" val="3284349215"/>
              </p:ext>
            </p:extLst>
          </p:nvPr>
        </p:nvGraphicFramePr>
        <p:xfrm>
          <a:off x="569495" y="1172923"/>
          <a:ext cx="11170844" cy="3624893"/>
        </p:xfrm>
        <a:graphic>
          <a:graphicData uri="http://schemas.openxmlformats.org/drawingml/2006/table">
            <a:tbl>
              <a:tblPr>
                <a:tableStyleId>{E269D01E-BC32-4049-B463-5C60D7B0CCD2}</a:tableStyleId>
              </a:tblPr>
              <a:tblGrid>
                <a:gridCol w="689405">
                  <a:extLst>
                    <a:ext uri="{9D8B030D-6E8A-4147-A177-3AD203B41FA5}">
                      <a16:colId xmlns:a16="http://schemas.microsoft.com/office/drawing/2014/main" val="2706382985"/>
                    </a:ext>
                  </a:extLst>
                </a:gridCol>
                <a:gridCol w="1832436">
                  <a:extLst>
                    <a:ext uri="{9D8B030D-6E8A-4147-A177-3AD203B41FA5}">
                      <a16:colId xmlns:a16="http://schemas.microsoft.com/office/drawing/2014/main" val="4108185438"/>
                    </a:ext>
                  </a:extLst>
                </a:gridCol>
                <a:gridCol w="1319075">
                  <a:extLst>
                    <a:ext uri="{9D8B030D-6E8A-4147-A177-3AD203B41FA5}">
                      <a16:colId xmlns:a16="http://schemas.microsoft.com/office/drawing/2014/main" val="390672322"/>
                    </a:ext>
                  </a:extLst>
                </a:gridCol>
                <a:gridCol w="2467421">
                  <a:extLst>
                    <a:ext uri="{9D8B030D-6E8A-4147-A177-3AD203B41FA5}">
                      <a16:colId xmlns:a16="http://schemas.microsoft.com/office/drawing/2014/main" val="2853154725"/>
                    </a:ext>
                  </a:extLst>
                </a:gridCol>
                <a:gridCol w="4862507">
                  <a:extLst>
                    <a:ext uri="{9D8B030D-6E8A-4147-A177-3AD203B41FA5}">
                      <a16:colId xmlns:a16="http://schemas.microsoft.com/office/drawing/2014/main" val="2109244217"/>
                    </a:ext>
                  </a:extLst>
                </a:gridCol>
              </a:tblGrid>
              <a:tr h="515933">
                <a:tc>
                  <a:txBody>
                    <a:bodyPr/>
                    <a:lstStyle/>
                    <a:p>
                      <a:pPr algn="ctr" fontAlgn="t"/>
                      <a:r>
                        <a:rPr lang="en-US" sz="1800" b="1" u="none" strike="noStrike" dirty="0">
                          <a:effectLst/>
                        </a:rPr>
                        <a:t>Year</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Name of Battle</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Sultan</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Against</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Impact</a:t>
                      </a:r>
                      <a:endParaRPr lang="en-US" sz="1800" b="1" i="0" u="none" strike="noStrike" dirty="0">
                        <a:solidFill>
                          <a:srgbClr val="000000"/>
                        </a:solidFill>
                        <a:effectLst/>
                        <a:latin typeface="Calibri" panose="020F0502020204030204" pitchFamily="34" charset="0"/>
                      </a:endParaRPr>
                    </a:p>
                  </a:txBody>
                  <a:tcPr marL="45720" marR="45720"/>
                </a:tc>
                <a:extLst>
                  <a:ext uri="{0D108BD9-81ED-4DB2-BD59-A6C34878D82A}">
                    <a16:rowId xmlns:a16="http://schemas.microsoft.com/office/drawing/2014/main" val="3961479899"/>
                  </a:ext>
                </a:extLst>
              </a:tr>
              <a:tr h="877087">
                <a:tc>
                  <a:txBody>
                    <a:bodyPr/>
                    <a:lstStyle/>
                    <a:p>
                      <a:pPr algn="ctr" fontAlgn="t"/>
                      <a:r>
                        <a:rPr lang="en-US" sz="1600" b="0" i="0" u="none" strike="noStrike">
                          <a:solidFill>
                            <a:schemeClr val="accent1"/>
                          </a:solidFill>
                          <a:effectLst/>
                          <a:latin typeface="+mn-lt"/>
                        </a:rPr>
                        <a:t>1396</a:t>
                      </a:r>
                    </a:p>
                  </a:txBody>
                  <a:tcPr marL="45720" marR="45720">
                    <a:solidFill>
                      <a:schemeClr val="accent1">
                        <a:lumMod val="20000"/>
                        <a:lumOff val="80000"/>
                      </a:schemeClr>
                    </a:solidFill>
                  </a:tcPr>
                </a:tc>
                <a:tc>
                  <a:txBody>
                    <a:bodyPr/>
                    <a:lstStyle/>
                    <a:p>
                      <a:pPr algn="ctr" fontAlgn="t"/>
                      <a:r>
                        <a:rPr lang="en-US" sz="1600" b="1" i="0" u="none" strike="noStrike">
                          <a:solidFill>
                            <a:schemeClr val="accent1"/>
                          </a:solidFill>
                          <a:effectLst/>
                          <a:latin typeface="+mn-lt"/>
                        </a:rPr>
                        <a:t>Battle of Nicopolis </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Bayezid I</a:t>
                      </a: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A coalition of European Christian states, known as the Crusader army.</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The Ottoman victory at the Battle of </a:t>
                      </a:r>
                      <a:r>
                        <a:rPr lang="en-US" sz="1600" b="0" i="0" u="none" strike="noStrike" dirty="0" err="1">
                          <a:solidFill>
                            <a:schemeClr val="accent1"/>
                          </a:solidFill>
                          <a:effectLst/>
                          <a:latin typeface="+mn-lt"/>
                        </a:rPr>
                        <a:t>Nicopolis</a:t>
                      </a:r>
                      <a:r>
                        <a:rPr lang="en-US" sz="1600" b="0" i="0" u="none" strike="noStrike" dirty="0">
                          <a:solidFill>
                            <a:schemeClr val="accent1"/>
                          </a:solidFill>
                          <a:effectLst/>
                          <a:latin typeface="+mn-lt"/>
                        </a:rPr>
                        <a:t> solidified their dominance in the Balkans and southeastern Europe. Bayezid's success reinforced the Ottoman reputation as a formidable power in the region.</a:t>
                      </a:r>
                    </a:p>
                  </a:txBody>
                  <a:tcPr marL="45720" marR="45720">
                    <a:solidFill>
                      <a:schemeClr val="accent1">
                        <a:lumMod val="20000"/>
                        <a:lumOff val="80000"/>
                      </a:schemeClr>
                    </a:solidFill>
                  </a:tcPr>
                </a:tc>
                <a:extLst>
                  <a:ext uri="{0D108BD9-81ED-4DB2-BD59-A6C34878D82A}">
                    <a16:rowId xmlns:a16="http://schemas.microsoft.com/office/drawing/2014/main" val="1821063063"/>
                  </a:ext>
                </a:extLst>
              </a:tr>
              <a:tr h="877087">
                <a:tc>
                  <a:txBody>
                    <a:bodyPr/>
                    <a:lstStyle/>
                    <a:p>
                      <a:pPr algn="ctr" fontAlgn="t"/>
                      <a:r>
                        <a:rPr lang="en-US" sz="1600" b="0" i="0" u="none" strike="noStrike">
                          <a:solidFill>
                            <a:schemeClr val="accent1"/>
                          </a:solidFill>
                          <a:effectLst/>
                          <a:latin typeface="+mn-lt"/>
                        </a:rPr>
                        <a:t>1402</a:t>
                      </a:r>
                    </a:p>
                  </a:txBody>
                  <a:tcPr marL="45720" marR="45720">
                    <a:solidFill>
                      <a:schemeClr val="accent1">
                        <a:lumMod val="20000"/>
                        <a:lumOff val="80000"/>
                      </a:schemeClr>
                    </a:solidFill>
                  </a:tcPr>
                </a:tc>
                <a:tc>
                  <a:txBody>
                    <a:bodyPr/>
                    <a:lstStyle/>
                    <a:p>
                      <a:pPr algn="ctr" fontAlgn="t"/>
                      <a:r>
                        <a:rPr lang="en-US" sz="1600" b="1" i="0" u="none" strike="noStrike" dirty="0">
                          <a:solidFill>
                            <a:schemeClr val="accent1"/>
                          </a:solidFill>
                          <a:effectLst/>
                          <a:latin typeface="+mn-lt"/>
                        </a:rPr>
                        <a:t>Battle of Ankara</a:t>
                      </a:r>
                    </a:p>
                  </a:txBody>
                  <a:tcPr marL="45720" marR="45720">
                    <a:solidFill>
                      <a:schemeClr val="accent1">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accent1"/>
                          </a:solidFill>
                          <a:effectLst/>
                          <a:latin typeface="+mn-lt"/>
                        </a:rPr>
                        <a:t>Bayezid I</a:t>
                      </a:r>
                    </a:p>
                    <a:p>
                      <a:pPr algn="ctr" fontAlgn="t"/>
                      <a:endParaRPr lang="en-US" sz="1600" b="0" i="0" u="none" strike="noStrike" dirty="0">
                        <a:solidFill>
                          <a:schemeClr val="accent1"/>
                        </a:solidFill>
                        <a:effectLst/>
                        <a:latin typeface="+mn-lt"/>
                      </a:endParaRPr>
                    </a:p>
                  </a:txBody>
                  <a:tcPr marL="45720" marR="45720">
                    <a:solidFill>
                      <a:schemeClr val="accent1">
                        <a:lumMod val="20000"/>
                        <a:lumOff val="80000"/>
                      </a:schemeClr>
                    </a:solidFill>
                  </a:tcPr>
                </a:tc>
                <a:tc>
                  <a:txBody>
                    <a:bodyPr/>
                    <a:lstStyle/>
                    <a:p>
                      <a:pPr algn="ctr" fontAlgn="t"/>
                      <a:r>
                        <a:rPr lang="en-US" sz="1600" b="0" i="0" u="none" strike="noStrike" dirty="0">
                          <a:solidFill>
                            <a:schemeClr val="accent1"/>
                          </a:solidFill>
                          <a:effectLst/>
                          <a:latin typeface="+mn-lt"/>
                        </a:rPr>
                        <a:t>Forces of Timur (Tamerlane)</a:t>
                      </a:r>
                    </a:p>
                  </a:txBody>
                  <a:tcPr marL="45720" marR="45720">
                    <a:solidFill>
                      <a:schemeClr val="accent1">
                        <a:lumMod val="20000"/>
                        <a:lumOff val="80000"/>
                      </a:schemeClr>
                    </a:solidFill>
                  </a:tcPr>
                </a:tc>
                <a:tc>
                  <a:txBody>
                    <a:bodyPr/>
                    <a:lstStyle/>
                    <a:p>
                      <a:pPr algn="l" fontAlgn="t"/>
                      <a:r>
                        <a:rPr lang="en-US" sz="1600" b="0" i="0" u="none" strike="noStrike" dirty="0">
                          <a:solidFill>
                            <a:schemeClr val="accent1"/>
                          </a:solidFill>
                          <a:effectLst/>
                          <a:latin typeface="+mn-lt"/>
                        </a:rPr>
                        <a:t>The Ottoman defeat at the Battle of Ankara was a major setback. Bayezid was captured by Timur, marking a significant humiliation for the Ottoman Empire. This battle weakened the Ottoman state and led to a period of internal strife known as the Ottoman Interregnum, during which Bayezid's sons fought for control of the empire.</a:t>
                      </a:r>
                    </a:p>
                  </a:txBody>
                  <a:tcPr marL="45720" marR="45720">
                    <a:solidFill>
                      <a:schemeClr val="accent1">
                        <a:lumMod val="20000"/>
                        <a:lumOff val="80000"/>
                      </a:schemeClr>
                    </a:solidFill>
                  </a:tcPr>
                </a:tc>
                <a:extLst>
                  <a:ext uri="{0D108BD9-81ED-4DB2-BD59-A6C34878D82A}">
                    <a16:rowId xmlns:a16="http://schemas.microsoft.com/office/drawing/2014/main" val="2743492627"/>
                  </a:ext>
                </a:extLst>
              </a:tr>
            </a:tbl>
          </a:graphicData>
        </a:graphic>
      </p:graphicFrame>
    </p:spTree>
    <p:extLst>
      <p:ext uri="{BB962C8B-B14F-4D97-AF65-F5344CB8AC3E}">
        <p14:creationId xmlns:p14="http://schemas.microsoft.com/office/powerpoint/2010/main" val="3198891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127000" y="917912"/>
            <a:ext cx="11941928" cy="5940088"/>
          </a:xfrm>
          <a:prstGeom prst="rect">
            <a:avLst/>
          </a:prstGeom>
          <a:noFill/>
        </p:spPr>
        <p:txBody>
          <a:bodyPr wrap="square">
            <a:spAutoFit/>
          </a:bodyPr>
          <a:lstStyle/>
          <a:p>
            <a:pPr marL="342900" indent="-342900" algn="l">
              <a:buFont typeface="Arial" panose="020B0604020202020204" pitchFamily="34" charset="0"/>
              <a:buChar char="•"/>
            </a:pPr>
            <a:r>
              <a:rPr lang="en-US" sz="2000" i="0" dirty="0">
                <a:effectLst/>
              </a:rPr>
              <a:t>1347-1378: Emperor Charles IV was ruling the Holy Roman Empire, on his death his son Wenceslaus succeeded him. His reign was marked by internal strife and a lack of strong central authority.</a:t>
            </a:r>
          </a:p>
          <a:p>
            <a:pPr marL="342900" indent="-342900" algn="l">
              <a:buFont typeface="Arial" panose="020B0604020202020204" pitchFamily="34" charset="0"/>
              <a:buChar char="•"/>
            </a:pPr>
            <a:r>
              <a:rPr lang="en-US" sz="2000" i="0" dirty="0">
                <a:effectLst/>
              </a:rPr>
              <a:t>1368-1399: The Ming Dynasty overthrew the Mongol-led Yuan Dynasty, establishing Chinese rule once again. The Hongwu Emperor became the founding emperor of the Ming Dynasty.</a:t>
            </a:r>
          </a:p>
          <a:p>
            <a:pPr marL="342900" indent="-342900">
              <a:buFont typeface="Arial" panose="020B0604020202020204" pitchFamily="34" charset="0"/>
              <a:buChar char="•"/>
            </a:pPr>
            <a:r>
              <a:rPr lang="en-US" sz="2000" i="0" dirty="0">
                <a:effectLst/>
              </a:rPr>
              <a:t>1377-1381: The Peasants' Revolt in England took place, a major uprising against social and economic injustices, including high taxes and feudal </a:t>
            </a:r>
            <a:r>
              <a:rPr lang="en-US" sz="2000" dirty="0"/>
              <a:t>oppression. Also, the Jacquerie, a massive peasant uprising, </a:t>
            </a:r>
            <a:r>
              <a:rPr lang="en-US" sz="2000" dirty="0" err="1"/>
              <a:t>occured</a:t>
            </a:r>
            <a:r>
              <a:rPr lang="en-US" sz="2000" dirty="0"/>
              <a:t> in northern France in response to harsh taxation and exploitation.</a:t>
            </a:r>
            <a:endParaRPr lang="en-US" sz="2000" i="0" dirty="0">
              <a:effectLst/>
            </a:endParaRPr>
          </a:p>
          <a:p>
            <a:pPr marL="342900" indent="-342900" algn="l">
              <a:buFont typeface="Arial" panose="020B0604020202020204" pitchFamily="34" charset="0"/>
              <a:buChar char="•"/>
            </a:pPr>
            <a:r>
              <a:rPr lang="en-US" sz="2000" i="0" dirty="0">
                <a:effectLst/>
              </a:rPr>
              <a:t>1380: The Battle of </a:t>
            </a:r>
            <a:r>
              <a:rPr lang="en-US" sz="2000" i="0" dirty="0" err="1">
                <a:effectLst/>
              </a:rPr>
              <a:t>Kulikovo</a:t>
            </a:r>
            <a:r>
              <a:rPr lang="en-US" sz="2000" i="0" dirty="0">
                <a:effectLst/>
              </a:rPr>
              <a:t> was fought between the Grand Duchy of Moscow and the Golden Horde; the victory marked the beginning of </a:t>
            </a:r>
            <a:r>
              <a:rPr lang="en-US" sz="2000" i="0" dirty="0" err="1">
                <a:effectLst/>
              </a:rPr>
              <a:t>Russain</a:t>
            </a:r>
            <a:r>
              <a:rPr lang="en-US" sz="2000" i="0" dirty="0">
                <a:effectLst/>
              </a:rPr>
              <a:t> resistance against Mongol rule.</a:t>
            </a:r>
          </a:p>
          <a:p>
            <a:pPr marL="342900" indent="-342900" algn="l">
              <a:buFont typeface="Arial" panose="020B0604020202020204" pitchFamily="34" charset="0"/>
              <a:buChar char="•"/>
            </a:pPr>
            <a:r>
              <a:rPr lang="en-US" sz="2000" i="0" dirty="0">
                <a:effectLst/>
              </a:rPr>
              <a:t>1386: The Union of </a:t>
            </a:r>
            <a:r>
              <a:rPr lang="en-US" sz="2000" i="0" dirty="0" err="1">
                <a:effectLst/>
              </a:rPr>
              <a:t>Krewo</a:t>
            </a:r>
            <a:r>
              <a:rPr lang="en-US" sz="2000" i="0" dirty="0">
                <a:effectLst/>
              </a:rPr>
              <a:t> </a:t>
            </a:r>
            <a:r>
              <a:rPr lang="en-US" sz="2000" dirty="0"/>
              <a:t>was</a:t>
            </a:r>
            <a:r>
              <a:rPr lang="en-US" sz="2000" i="0" dirty="0">
                <a:effectLst/>
              </a:rPr>
              <a:t> signed, creating a union between the Kingdom of Poland and the Grand Duchy of Lithuania, a step toward the formation of the Polish-Lithuanian Commonwealth.</a:t>
            </a:r>
          </a:p>
          <a:p>
            <a:pPr marL="342900" indent="-342900" algn="l">
              <a:buFont typeface="Arial" panose="020B0604020202020204" pitchFamily="34" charset="0"/>
              <a:buChar char="•"/>
            </a:pPr>
            <a:r>
              <a:rPr lang="en-US" sz="2000" i="0" dirty="0">
                <a:effectLst/>
              </a:rPr>
              <a:t>1392: King </a:t>
            </a:r>
            <a:r>
              <a:rPr lang="en-US" sz="2000" i="0" dirty="0" err="1">
                <a:effectLst/>
              </a:rPr>
              <a:t>Taejo</a:t>
            </a:r>
            <a:r>
              <a:rPr lang="en-US" sz="2000" i="0" dirty="0">
                <a:effectLst/>
              </a:rPr>
              <a:t> established the Joseon Dynasty in Korea, replacing the </a:t>
            </a:r>
            <a:r>
              <a:rPr lang="en-US" sz="2000" i="0" dirty="0" err="1">
                <a:effectLst/>
              </a:rPr>
              <a:t>Goryeo</a:t>
            </a:r>
            <a:r>
              <a:rPr lang="en-US" sz="2000" i="0" dirty="0">
                <a:effectLst/>
              </a:rPr>
              <a:t> Dynasty. This dynasty would last until the late 19th century.</a:t>
            </a:r>
          </a:p>
          <a:p>
            <a:pPr marL="342900" indent="-342900" algn="l">
              <a:buFont typeface="Arial" panose="020B0604020202020204" pitchFamily="34" charset="0"/>
              <a:buChar char="•"/>
            </a:pPr>
            <a:r>
              <a:rPr lang="en-US" sz="2000" i="0" dirty="0">
                <a:effectLst/>
              </a:rPr>
              <a:t>1396: Wenceslaus's sister, Anne of Bohemia got married to King Richard II of England forming an alliance between England and parts of the Holy Roman Empire.</a:t>
            </a:r>
          </a:p>
          <a:p>
            <a:pPr marL="342900" indent="-342900" algn="l">
              <a:buFont typeface="Arial" panose="020B0604020202020204" pitchFamily="34" charset="0"/>
              <a:buChar char="•"/>
            </a:pPr>
            <a:r>
              <a:rPr lang="en-US" sz="2000" i="0" dirty="0">
                <a:effectLst/>
              </a:rPr>
              <a:t>1399: Henry IV of England deposed Richard II in a power struggle, leading to the beginning of the Lancastrian era in the Wars of the Roses.</a:t>
            </a:r>
          </a:p>
          <a:p>
            <a:pPr marL="342900" indent="-342900" algn="l">
              <a:buFont typeface="Arial" panose="020B0604020202020204" pitchFamily="34" charset="0"/>
              <a:buChar char="•"/>
            </a:pPr>
            <a:r>
              <a:rPr lang="en-US" sz="2000" i="0" dirty="0">
                <a:effectLst/>
              </a:rPr>
              <a:t>1403: The Welsh uprising known as the </a:t>
            </a:r>
            <a:r>
              <a:rPr lang="en-US" sz="2000" i="0" dirty="0" err="1">
                <a:effectLst/>
              </a:rPr>
              <a:t>Glyndŵr</a:t>
            </a:r>
            <a:r>
              <a:rPr lang="en-US" sz="2000" i="0" dirty="0">
                <a:effectLst/>
              </a:rPr>
              <a:t> Rising, led by Owain </a:t>
            </a:r>
            <a:r>
              <a:rPr lang="en-US" sz="2000" i="0" dirty="0" err="1">
                <a:effectLst/>
              </a:rPr>
              <a:t>Glyndŵr</a:t>
            </a:r>
            <a:r>
              <a:rPr lang="en-US" sz="2000" i="0" dirty="0">
                <a:effectLst/>
              </a:rPr>
              <a:t>, continued in its struggle for Welsh independence against English rule.</a:t>
            </a:r>
          </a:p>
        </p:txBody>
      </p:sp>
      <p:sp>
        <p:nvSpPr>
          <p:cNvPr id="4" name="TextBox 3">
            <a:extLst>
              <a:ext uri="{FF2B5EF4-FFF2-40B4-BE49-F238E27FC236}">
                <a16:creationId xmlns:a16="http://schemas.microsoft.com/office/drawing/2014/main" id="{0D844E3A-E5EC-5BF2-C907-B300A7235A2B}"/>
              </a:ext>
            </a:extLst>
          </p:cNvPr>
          <p:cNvSpPr txBox="1"/>
          <p:nvPr/>
        </p:nvSpPr>
        <p:spPr>
          <a:xfrm>
            <a:off x="262772" y="0"/>
            <a:ext cx="11211210" cy="707886"/>
          </a:xfrm>
          <a:prstGeom prst="rect">
            <a:avLst/>
          </a:prstGeom>
          <a:noFill/>
        </p:spPr>
        <p:txBody>
          <a:bodyPr wrap="square">
            <a:spAutoFit/>
          </a:bodyPr>
          <a:lstStyle/>
          <a:p>
            <a:r>
              <a:rPr lang="en-US" sz="4000" dirty="0">
                <a:solidFill>
                  <a:srgbClr val="000000"/>
                </a:solidFill>
              </a:rPr>
              <a:t>What was happening elsewhere (1360-1403)</a:t>
            </a:r>
          </a:p>
        </p:txBody>
      </p:sp>
    </p:spTree>
    <p:extLst>
      <p:ext uri="{BB962C8B-B14F-4D97-AF65-F5344CB8AC3E}">
        <p14:creationId xmlns:p14="http://schemas.microsoft.com/office/powerpoint/2010/main" val="2132117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577515" y="1232165"/>
            <a:ext cx="8697113" cy="1569660"/>
          </a:xfrm>
          <a:prstGeom prst="rect">
            <a:avLst/>
          </a:prstGeom>
          <a:noFill/>
        </p:spPr>
        <p:txBody>
          <a:bodyPr wrap="square">
            <a:spAutoFit/>
          </a:bodyPr>
          <a:lstStyle/>
          <a:p>
            <a:r>
              <a:rPr lang="en-US" sz="2400" b="1" i="0">
                <a:solidFill>
                  <a:srgbClr val="F1F1F1"/>
                </a:solidFill>
                <a:effectLst/>
                <a:latin typeface="YouTube Sans"/>
                <a:hlinkClick r:id="rId2"/>
              </a:rPr>
              <a:t>How </a:t>
            </a:r>
            <a:r>
              <a:rPr lang="en-US" sz="2400" b="1" i="0" dirty="0">
                <a:solidFill>
                  <a:srgbClr val="F1F1F1"/>
                </a:solidFill>
                <a:effectLst/>
                <a:latin typeface="YouTube Sans"/>
                <a:hlinkClick r:id="rId2"/>
              </a:rPr>
              <a:t>the Ottomans Became Sultans of Rum – </a:t>
            </a:r>
            <a:r>
              <a:rPr lang="en-US" sz="2400" b="1" i="0" dirty="0" err="1">
                <a:solidFill>
                  <a:srgbClr val="F1F1F1"/>
                </a:solidFill>
                <a:effectLst/>
                <a:latin typeface="YouTube Sans"/>
                <a:hlinkClick r:id="rId2"/>
              </a:rPr>
              <a:t>Kirkdilim</a:t>
            </a:r>
            <a:r>
              <a:rPr lang="en-US" sz="2400" b="1" i="0" dirty="0">
                <a:solidFill>
                  <a:srgbClr val="F1F1F1"/>
                </a:solidFill>
                <a:effectLst/>
                <a:latin typeface="YouTube Sans"/>
                <a:hlinkClick r:id="rId2"/>
              </a:rPr>
              <a:t> 1391</a:t>
            </a:r>
            <a:endParaRPr lang="en-US" sz="2400" b="1" i="0" dirty="0">
              <a:solidFill>
                <a:srgbClr val="F1F1F1"/>
              </a:solidFill>
              <a:effectLst/>
              <a:latin typeface="YouTube Sans"/>
            </a:endParaRPr>
          </a:p>
          <a:p>
            <a:r>
              <a:rPr lang="en-US" sz="2400" b="1" i="0" dirty="0">
                <a:solidFill>
                  <a:srgbClr val="F1F1F1"/>
                </a:solidFill>
                <a:effectLst/>
                <a:latin typeface="YouTube Sans"/>
                <a:hlinkClick r:id="rId3"/>
              </a:rPr>
              <a:t>First Major Ottoman Defeat - Battle of </a:t>
            </a:r>
            <a:r>
              <a:rPr lang="en-US" sz="2400" b="1" i="0" dirty="0" err="1">
                <a:solidFill>
                  <a:srgbClr val="F1F1F1"/>
                </a:solidFill>
                <a:effectLst/>
                <a:latin typeface="YouTube Sans"/>
                <a:hlinkClick r:id="rId3"/>
              </a:rPr>
              <a:t>Rovine</a:t>
            </a:r>
            <a:r>
              <a:rPr lang="en-US" sz="2400" b="1" i="0" dirty="0">
                <a:solidFill>
                  <a:srgbClr val="F1F1F1"/>
                </a:solidFill>
                <a:effectLst/>
                <a:latin typeface="YouTube Sans"/>
                <a:hlinkClick r:id="rId3"/>
              </a:rPr>
              <a:t> 1395</a:t>
            </a:r>
            <a:endParaRPr lang="en-US" sz="2400" b="1" i="0" dirty="0">
              <a:solidFill>
                <a:srgbClr val="F1F1F1"/>
              </a:solidFill>
              <a:effectLst/>
              <a:latin typeface="YouTube Sans"/>
            </a:endParaRPr>
          </a:p>
          <a:p>
            <a:r>
              <a:rPr lang="en-US" sz="2400" b="1" i="0" dirty="0">
                <a:solidFill>
                  <a:srgbClr val="F1F1F1"/>
                </a:solidFill>
                <a:effectLst/>
                <a:latin typeface="YouTube Sans"/>
                <a:hlinkClick r:id="rId4"/>
              </a:rPr>
              <a:t>Battle of </a:t>
            </a:r>
            <a:r>
              <a:rPr lang="en-US" sz="2400" b="1" i="0" dirty="0" err="1">
                <a:solidFill>
                  <a:srgbClr val="F1F1F1"/>
                </a:solidFill>
                <a:effectLst/>
                <a:latin typeface="YouTube Sans"/>
                <a:hlinkClick r:id="rId4"/>
              </a:rPr>
              <a:t>Nicopolis</a:t>
            </a:r>
            <a:r>
              <a:rPr lang="en-US" sz="2400" b="1" i="0" dirty="0">
                <a:solidFill>
                  <a:srgbClr val="F1F1F1"/>
                </a:solidFill>
                <a:effectLst/>
                <a:latin typeface="YouTube Sans"/>
                <a:hlinkClick r:id="rId4"/>
              </a:rPr>
              <a:t> 1396 Hungarian Crusade </a:t>
            </a:r>
            <a:endParaRPr lang="en-US" sz="2400" b="1" i="0" dirty="0">
              <a:solidFill>
                <a:srgbClr val="F1F1F1"/>
              </a:solidFill>
              <a:effectLst/>
              <a:latin typeface="YouTube Sans"/>
            </a:endParaRPr>
          </a:p>
          <a:p>
            <a:r>
              <a:rPr lang="en-US" sz="2400" b="1" i="0" dirty="0">
                <a:solidFill>
                  <a:srgbClr val="F1F1F1"/>
                </a:solidFill>
                <a:effectLst/>
                <a:latin typeface="YouTube Sans"/>
                <a:hlinkClick r:id="rId5"/>
              </a:rPr>
              <a:t>Battle of Ankara 1402 Ottoman - Timurid War</a:t>
            </a:r>
            <a:endParaRPr lang="en-US" sz="2400" b="1" i="0" dirty="0">
              <a:solidFill>
                <a:srgbClr val="F1F1F1"/>
              </a:solidFill>
              <a:effectLst/>
              <a:latin typeface="YouTube Sans"/>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044988" cy="707886"/>
          </a:xfrm>
          <a:prstGeom prst="rect">
            <a:avLst/>
          </a:prstGeom>
          <a:noFill/>
        </p:spPr>
        <p:txBody>
          <a:bodyPr wrap="square">
            <a:spAutoFit/>
          </a:bodyPr>
          <a:lstStyle/>
          <a:p>
            <a:r>
              <a:rPr lang="en-US" sz="4000" dirty="0">
                <a:solidFill>
                  <a:srgbClr val="000000"/>
                </a:solidFill>
              </a:rPr>
              <a:t>Videos to Watch</a:t>
            </a:r>
          </a:p>
        </p:txBody>
      </p:sp>
    </p:spTree>
    <p:extLst>
      <p:ext uri="{BB962C8B-B14F-4D97-AF65-F5344CB8AC3E}">
        <p14:creationId xmlns:p14="http://schemas.microsoft.com/office/powerpoint/2010/main" val="602531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19100" y="352244"/>
            <a:ext cx="11353799" cy="707886"/>
          </a:xfrm>
          <a:prstGeom prst="rect">
            <a:avLst/>
          </a:prstGeom>
          <a:noFill/>
        </p:spPr>
        <p:txBody>
          <a:bodyPr wrap="square">
            <a:spAutoFit/>
          </a:bodyPr>
          <a:lstStyle/>
          <a:p>
            <a:r>
              <a:rPr lang="en-US" sz="4000" dirty="0">
                <a:solidFill>
                  <a:srgbClr val="000000"/>
                </a:solidFill>
              </a:rPr>
              <a:t>Recap of the Key Sultans and Their Contributions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685801" y="1431676"/>
            <a:ext cx="11153273" cy="1921360"/>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Osman I: Founder of the Ottoman Empire</a:t>
            </a:r>
          </a:p>
          <a:p>
            <a:pPr marL="285750" indent="-285750">
              <a:lnSpc>
                <a:spcPct val="110000"/>
              </a:lnSpc>
              <a:buFont typeface="Arial" panose="020B0604020202020204" pitchFamily="34" charset="0"/>
              <a:buChar char="•"/>
            </a:pPr>
            <a:r>
              <a:rPr lang="en-US" sz="2200" dirty="0"/>
              <a:t>Orhan: Consolidation and administrative reforms</a:t>
            </a:r>
          </a:p>
          <a:p>
            <a:pPr marL="285750" indent="-285750">
              <a:lnSpc>
                <a:spcPct val="110000"/>
              </a:lnSpc>
              <a:buFont typeface="Arial" panose="020B0604020202020204" pitchFamily="34" charset="0"/>
              <a:buChar char="•"/>
            </a:pPr>
            <a:r>
              <a:rPr lang="en-US" sz="2200" dirty="0"/>
              <a:t>Murad I: Expansion and centralization</a:t>
            </a:r>
          </a:p>
          <a:p>
            <a:pPr marL="285750" indent="-285750">
              <a:lnSpc>
                <a:spcPct val="110000"/>
              </a:lnSpc>
              <a:buFont typeface="Arial" panose="020B0604020202020204" pitchFamily="34" charset="0"/>
              <a:buChar char="•"/>
            </a:pPr>
            <a:r>
              <a:rPr lang="en-US" sz="2200" dirty="0"/>
              <a:t>Bayezid I: Challenges and conflict</a:t>
            </a:r>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2045216588"/>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31177</TotalTime>
  <Words>4488</Words>
  <Application>Microsoft Office PowerPoint</Application>
  <PresentationFormat>Widescreen</PresentationFormat>
  <Paragraphs>261</Paragraphs>
  <Slides>34</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Arial</vt:lpstr>
      <vt:lpstr>Berkshire Swash</vt:lpstr>
      <vt:lpstr>Calibri</vt:lpstr>
      <vt:lpstr>Google Sans</vt:lpstr>
      <vt:lpstr>Lato</vt:lpstr>
      <vt:lpstr>Segoe UI</vt:lpstr>
      <vt:lpstr>Söhne</vt:lpstr>
      <vt:lpstr>Symbol</vt:lpstr>
      <vt:lpstr>Times New Roman</vt:lpstr>
      <vt:lpstr>YouTube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441</cp:revision>
  <dcterms:created xsi:type="dcterms:W3CDTF">2019-05-03T02:15:26Z</dcterms:created>
  <dcterms:modified xsi:type="dcterms:W3CDTF">2024-09-18T08:38:51Z</dcterms:modified>
</cp:coreProperties>
</file>