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47" r:id="rId2"/>
    <p:sldId id="661" r:id="rId3"/>
    <p:sldId id="646" r:id="rId4"/>
    <p:sldId id="531" r:id="rId5"/>
    <p:sldId id="505" r:id="rId6"/>
    <p:sldId id="506" r:id="rId7"/>
    <p:sldId id="543" r:id="rId8"/>
    <p:sldId id="507" r:id="rId9"/>
    <p:sldId id="644" r:id="rId10"/>
    <p:sldId id="642" r:id="rId11"/>
    <p:sldId id="645" r:id="rId12"/>
    <p:sldId id="650" r:id="rId13"/>
    <p:sldId id="648" r:id="rId14"/>
    <p:sldId id="649" r:id="rId15"/>
    <p:sldId id="647" r:id="rId16"/>
    <p:sldId id="508" r:id="rId17"/>
    <p:sldId id="662" r:id="rId18"/>
    <p:sldId id="659" r:id="rId19"/>
    <p:sldId id="660" r:id="rId20"/>
    <p:sldId id="497" r:id="rId21"/>
    <p:sldId id="54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545" autoAdjust="0"/>
  </p:normalViewPr>
  <p:slideViewPr>
    <p:cSldViewPr snapToGrid="0" showGuides="1">
      <p:cViewPr varScale="1">
        <p:scale>
          <a:sx n="58" d="100"/>
          <a:sy n="58" d="100"/>
        </p:scale>
        <p:origin x="952" y="5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1064"/>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9/24/2024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primary sources available which were written at the time of Sultan Murad.</a:t>
            </a:r>
          </a:p>
          <a:p>
            <a:r>
              <a:rPr lang="en-US" dirty="0"/>
              <a:t>Why was the death kept secret – impetus to enemies to attack an empire without a ruler.</a:t>
            </a:r>
          </a:p>
          <a:p>
            <a:r>
              <a:rPr lang="en-US" dirty="0"/>
              <a:t>He accompanied his father’s funeral to Bursa where he was laid to rest at the Green Mosque.</a:t>
            </a:r>
          </a:p>
          <a:p>
            <a:r>
              <a:rPr lang="en-US" dirty="0" err="1"/>
              <a:t>Amasya</a:t>
            </a:r>
            <a:r>
              <a:rPr lang="en-US" dirty="0"/>
              <a:t> was an important town – eastern – strategic – gateway to the east – where Timur had come from – it was a cultural center, religious institutions, center of Turkish culture – embracing Turkish culture instead of Persian</a:t>
            </a:r>
          </a:p>
          <a:p>
            <a:r>
              <a:rPr lang="en-US" dirty="0"/>
              <a:t>Murad and his close confidantes are able to convince them (Mustafa’s forces) to join their side</a:t>
            </a:r>
          </a:p>
          <a:p>
            <a:r>
              <a:rPr lang="en-US" dirty="0"/>
              <a:t>Treason is </a:t>
            </a:r>
            <a:r>
              <a:rPr lang="en-US" dirty="0" err="1"/>
              <a:t>Bagi</a:t>
            </a:r>
            <a:r>
              <a:rPr lang="en-US" dirty="0"/>
              <a:t>, punishable by Islamic law and other laws. Different from fratricide</a:t>
            </a:r>
          </a:p>
          <a:p>
            <a:endParaRPr lang="en-US" dirty="0"/>
          </a:p>
          <a:p>
            <a:endParaRPr lang="en-US" dirty="0"/>
          </a:p>
          <a:p>
            <a:r>
              <a:rPr lang="en-US" dirty="0"/>
              <a:t>Sultan Murad’s brothers: Mustafa was 12 located at </a:t>
            </a:r>
            <a:r>
              <a:rPr lang="en-US" dirty="0" err="1"/>
              <a:t>Hamidili</a:t>
            </a:r>
            <a:r>
              <a:rPr lang="en-US" dirty="0"/>
              <a:t>, Yusuf was 8, Mahmud was 7.</a:t>
            </a:r>
          </a:p>
          <a:p>
            <a:r>
              <a:rPr lang="en-US" dirty="0"/>
              <a:t>Mehmet I knew the problems: He had willed that Murad would take over, Mustafa would administer Anatolia, Yusuf and Mahmud would live in Constantinople,</a:t>
            </a:r>
          </a:p>
          <a:p>
            <a:r>
              <a:rPr lang="en-US" dirty="0"/>
              <a:t>Mehmet didn’t send his brothers, some say they were blinded and died in the plague of 1429</a:t>
            </a:r>
          </a:p>
          <a:p>
            <a:endParaRPr lang="en-US" dirty="0"/>
          </a:p>
          <a:p>
            <a:r>
              <a:rPr lang="en-US" dirty="0"/>
              <a:t>Mustafa the Uncle was also in Constantinople - agreement</a:t>
            </a:r>
          </a:p>
        </p:txBody>
      </p:sp>
      <p:sp>
        <p:nvSpPr>
          <p:cNvPr id="4" name="Slide Number Placeholder 3"/>
          <p:cNvSpPr>
            <a:spLocks noGrp="1"/>
          </p:cNvSpPr>
          <p:nvPr>
            <p:ph type="sldNum" sz="quarter" idx="5"/>
          </p:nvPr>
        </p:nvSpPr>
        <p:spPr/>
        <p:txBody>
          <a:bodyPr/>
          <a:lstStyle/>
          <a:p>
            <a:fld id="{DAF61BEB-35DA-498F-9F88-C82846C03E6B}" type="slidenum">
              <a:rPr lang="en-US" smtClean="0"/>
              <a:t>5</a:t>
            </a:fld>
            <a:endParaRPr lang="en-US"/>
          </a:p>
        </p:txBody>
      </p:sp>
    </p:spTree>
    <p:extLst>
      <p:ext uri="{BB962C8B-B14F-4D97-AF65-F5344CB8AC3E}">
        <p14:creationId xmlns:p14="http://schemas.microsoft.com/office/powerpoint/2010/main" val="4143796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kind of division, anarchy, infighting instigated by external forces have kept the Muslims fighting Muslims, even today. The enemy stays curtailed as we continue our internal struggles.</a:t>
            </a:r>
          </a:p>
          <a:p>
            <a:r>
              <a:rPr lang="en-US" sz="1200" dirty="0"/>
              <a:t>Murad II’s son Mehmet </a:t>
            </a:r>
            <a:r>
              <a:rPr lang="en-US" sz="1200" dirty="0" err="1"/>
              <a:t>Fatih</a:t>
            </a:r>
            <a:r>
              <a:rPr lang="en-US" sz="1200" dirty="0"/>
              <a:t> is watching these </a:t>
            </a:r>
            <a:r>
              <a:rPr lang="en-US" sz="1200" dirty="0" err="1"/>
              <a:t>Fitnas</a:t>
            </a:r>
            <a:r>
              <a:rPr lang="en-US" sz="1200" dirty="0"/>
              <a:t> and it will affect what he does when he is the Sultan </a:t>
            </a:r>
            <a:endParaRPr lang="en-US" dirty="0"/>
          </a:p>
          <a:p>
            <a:endParaRPr lang="en-US" dirty="0"/>
          </a:p>
          <a:p>
            <a:pPr algn="l">
              <a:buFont typeface="+mj-lt"/>
              <a:buAutoNum type="arabicPeriod"/>
            </a:pPr>
            <a:r>
              <a:rPr lang="en-US" b="1" i="0" dirty="0">
                <a:solidFill>
                  <a:srgbClr val="374151"/>
                </a:solidFill>
                <a:effectLst/>
                <a:latin typeface="Söhne"/>
              </a:rPr>
              <a:t>Syria's Civil War (2011-present):</a:t>
            </a:r>
            <a:r>
              <a:rPr lang="en-US" b="0" i="0" dirty="0">
                <a:solidFill>
                  <a:srgbClr val="374151"/>
                </a:solidFill>
                <a:effectLst/>
                <a:latin typeface="Söhne"/>
              </a:rPr>
              <a:t> The Syrian conflict began as a result of domestic grievances against the authoritarian government of Bashar al-Assad. However, various external actors have exacerbated the conflict by supporting different factions. Saudi Arabia and Qatar backed certain rebel groups, while Iran and Russia supported the Syrian government. This external involvement has prolonged the war and deepened divisions among different Muslim groups, turning the conflict into a proxy war.</a:t>
            </a:r>
          </a:p>
          <a:p>
            <a:pPr algn="l">
              <a:buFont typeface="+mj-lt"/>
              <a:buAutoNum type="arabicPeriod"/>
            </a:pPr>
            <a:r>
              <a:rPr lang="en-US" b="1" i="0" dirty="0">
                <a:solidFill>
                  <a:srgbClr val="374151"/>
                </a:solidFill>
                <a:effectLst/>
                <a:latin typeface="Söhne"/>
              </a:rPr>
              <a:t>Yemen's Civil War (2014-present):</a:t>
            </a:r>
            <a:r>
              <a:rPr lang="en-US" b="0" i="0" dirty="0">
                <a:solidFill>
                  <a:srgbClr val="374151"/>
                </a:solidFill>
                <a:effectLst/>
                <a:latin typeface="Söhne"/>
              </a:rPr>
              <a:t> Yemen's conflict originated from internal political and economic issues. However, the involvement of external actors has intensified the conflict. Saudi Arabia and Iran are often seen as backing opposing sides, thereby exacerbating the divisions between Sunni and Shia Muslims. This has led to a humanitarian catastrophe and a deepening of intra-Muslim animosities.</a:t>
            </a:r>
          </a:p>
          <a:p>
            <a:pPr algn="l">
              <a:buFont typeface="+mj-lt"/>
              <a:buAutoNum type="arabicPeriod"/>
            </a:pPr>
            <a:r>
              <a:rPr lang="en-US" b="1" i="0" dirty="0">
                <a:solidFill>
                  <a:srgbClr val="374151"/>
                </a:solidFill>
                <a:effectLst/>
                <a:latin typeface="Söhne"/>
              </a:rPr>
              <a:t>Iraq after the 2003 Invasion:</a:t>
            </a:r>
            <a:r>
              <a:rPr lang="en-US" b="0" i="0" dirty="0">
                <a:solidFill>
                  <a:srgbClr val="374151"/>
                </a:solidFill>
                <a:effectLst/>
                <a:latin typeface="Söhne"/>
              </a:rPr>
              <a:t> The US-led invasion of Iraq in 2003 led to the toppling of Saddam Hussein's regime. The subsequent power vacuum and sectarian tensions between Sunni and Shia Muslims erupted into violence, including acts of terrorism. While external intervention played a role in destabilizing the country, internal factors like historical tensions and political power struggles were key drivers of the conflict.</a:t>
            </a:r>
          </a:p>
          <a:p>
            <a:pPr algn="l">
              <a:buFont typeface="+mj-lt"/>
              <a:buAutoNum type="arabicPeriod"/>
            </a:pPr>
            <a:r>
              <a:rPr lang="en-US" b="1" i="0" dirty="0">
                <a:solidFill>
                  <a:srgbClr val="374151"/>
                </a:solidFill>
                <a:effectLst/>
                <a:latin typeface="Söhne"/>
              </a:rPr>
              <a:t>Bahrain's Unrest (2011):</a:t>
            </a:r>
            <a:r>
              <a:rPr lang="en-US" b="0" i="0" dirty="0">
                <a:solidFill>
                  <a:srgbClr val="374151"/>
                </a:solidFill>
                <a:effectLst/>
                <a:latin typeface="Söhne"/>
              </a:rPr>
              <a:t> The Arab Spring protests in Bahrain highlighted tensions between the Sunni ruling monarchy and the Shia-majority population. Iran was accused of supporting the Shia protesters, leading to further polarization. External involvement aside, the conflict stemmed from long-standing domestic inequalities and political repression.</a:t>
            </a:r>
          </a:p>
          <a:p>
            <a:pPr algn="l">
              <a:buFont typeface="+mj-lt"/>
              <a:buAutoNum type="arabicPeriod"/>
            </a:pPr>
            <a:r>
              <a:rPr lang="en-US" b="1" i="0" dirty="0">
                <a:solidFill>
                  <a:srgbClr val="374151"/>
                </a:solidFill>
                <a:effectLst/>
                <a:latin typeface="Söhne"/>
              </a:rPr>
              <a:t>Pakistan and Sectarian Violence:</a:t>
            </a:r>
            <a:r>
              <a:rPr lang="en-US" b="0" i="0" dirty="0">
                <a:solidFill>
                  <a:srgbClr val="374151"/>
                </a:solidFill>
                <a:effectLst/>
                <a:latin typeface="Söhne"/>
              </a:rPr>
              <a:t> Pakistan has witnessed numerous instances of sectarian violence between Sunni and Shia Muslims. While some of this violence can be attributed to external influences, such as ideological support from certain countries, much of it also arises from historical differences, economic disparities, and local power struggles.</a:t>
            </a:r>
          </a:p>
          <a:p>
            <a:pPr algn="l">
              <a:buFont typeface="+mj-lt"/>
              <a:buAutoNum type="arabicPeriod"/>
            </a:pPr>
            <a:r>
              <a:rPr lang="en-US" b="1" i="0" dirty="0">
                <a:solidFill>
                  <a:srgbClr val="374151"/>
                </a:solidFill>
                <a:effectLst/>
                <a:latin typeface="Söhne"/>
              </a:rPr>
              <a:t>Ethnic and Sectarian Tensions in Myanmar:</a:t>
            </a:r>
            <a:r>
              <a:rPr lang="en-US" b="0" i="0" dirty="0">
                <a:solidFill>
                  <a:srgbClr val="374151"/>
                </a:solidFill>
                <a:effectLst/>
                <a:latin typeface="Söhne"/>
              </a:rPr>
              <a:t> While not a predominantly Muslim country, Myanmar has a significant Muslim minority known as the Rohingya. Their persecution and displacement have garnered international attention. While internal factors like ethnic and religious tensions are primary drivers, external narratives and influences have exacerbated the situation, framing it as a religious conflict rather than a complex ethnic and political issue.</a:t>
            </a:r>
          </a:p>
          <a:p>
            <a:pPr algn="l">
              <a:buFont typeface="+mj-lt"/>
              <a:buAutoNum type="arabicPeriod"/>
            </a:pPr>
            <a:r>
              <a:rPr lang="en-US" b="1" i="0" dirty="0">
                <a:solidFill>
                  <a:srgbClr val="374151"/>
                </a:solidFill>
                <a:effectLst/>
                <a:latin typeface="Söhne"/>
              </a:rPr>
              <a:t>Geopolitical Rivalries in the Middle East:</a:t>
            </a:r>
            <a:r>
              <a:rPr lang="en-US" b="0" i="0" dirty="0">
                <a:solidFill>
                  <a:srgbClr val="374151"/>
                </a:solidFill>
                <a:effectLst/>
                <a:latin typeface="Söhne"/>
              </a:rPr>
              <a:t> The broader geopolitical rivalry between Iran and Saudi Arabia has often been framed along sectarian lines, with Iran being predominantly Shia and Saudi Arabia being predominantly Sunni. This rivalry has played out in various conflicts across the region and has contributed to sectarian divisions among Muslims.</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1539054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8303D"/>
                </a:solidFill>
                <a:effectLst/>
                <a:latin typeface="-apple-system"/>
              </a:rPr>
              <a:t>Balkan</a:t>
            </a:r>
            <a:r>
              <a:rPr lang="en-US" b="0" i="0" dirty="0">
                <a:solidFill>
                  <a:srgbClr val="28303D"/>
                </a:solidFill>
                <a:effectLst/>
                <a:latin typeface="-apple-system"/>
              </a:rPr>
              <a:t> is a Turkish word that means something similar to “mountain.” This makes it an appropriate name for the region, as mountains are plentiful in the Balkans. The Balkan Mountains that run through Bulgaria to its border with Serbia also contribute to the name of the region.</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1935892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Sultan to abdicate</a:t>
            </a:r>
          </a:p>
          <a:p>
            <a:r>
              <a:rPr lang="en-US" dirty="0" err="1"/>
              <a:t>Khalwa</a:t>
            </a:r>
            <a:r>
              <a:rPr lang="en-US" dirty="0"/>
              <a:t> – religious seclusion</a:t>
            </a:r>
          </a:p>
          <a:p>
            <a:r>
              <a:rPr lang="en-US" dirty="0"/>
              <a:t>He went from the lesser jihad to the greater jihad (battles against enemies fi </a:t>
            </a:r>
            <a:r>
              <a:rPr lang="en-US" dirty="0" err="1"/>
              <a:t>sabilillah</a:t>
            </a:r>
            <a:r>
              <a:rPr lang="en-US" dirty="0"/>
              <a:t> o the fight against </a:t>
            </a:r>
            <a:r>
              <a:rPr lang="en-US" dirty="0" err="1"/>
              <a:t>nafs</a:t>
            </a:r>
            <a:r>
              <a:rPr lang="en-US" dirty="0"/>
              <a:t>)</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8</a:t>
            </a:fld>
            <a:endParaRPr lang="en-US"/>
          </a:p>
        </p:txBody>
      </p:sp>
    </p:spTree>
    <p:extLst>
      <p:ext uri="{BB962C8B-B14F-4D97-AF65-F5344CB8AC3E}">
        <p14:creationId xmlns:p14="http://schemas.microsoft.com/office/powerpoint/2010/main" val="350109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a:t>
            </a:r>
            <a:r>
              <a:rPr lang="en-US" sz="1200" b="1" dirty="0"/>
              <a:t>1395 Bayezid defeated the ruler of Walachia Mircea the Elder and installed Vlad I</a:t>
            </a:r>
          </a:p>
          <a:p>
            <a:endParaRPr lang="en-US" sz="1200" dirty="0"/>
          </a:p>
          <a:p>
            <a:r>
              <a:rPr lang="en-US" sz="1200" dirty="0"/>
              <a:t>Pope said that an Oath with disbelieving infidels doesn’t mean anything, you are forgiven if you break it.</a:t>
            </a:r>
          </a:p>
          <a:p>
            <a:endParaRPr lang="en-US" sz="1200" dirty="0"/>
          </a:p>
          <a:p>
            <a:r>
              <a:rPr lang="en-US" sz="1200" dirty="0"/>
              <a:t>Broken treaties with Native American tribes</a:t>
            </a:r>
          </a:p>
          <a:p>
            <a:endParaRPr lang="en-US" sz="1200" dirty="0"/>
          </a:p>
          <a:p>
            <a:r>
              <a:rPr lang="en-US" sz="1200" dirty="0"/>
              <a:t>Muslims have to follow Shariah, even truce with non Muslims have to be abided by.</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3638662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2093281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t>Haci</a:t>
            </a:r>
            <a:r>
              <a:rPr lang="en-US" sz="1200" dirty="0"/>
              <a:t> Bayram </a:t>
            </a:r>
            <a:r>
              <a:rPr lang="en-US" sz="1200" dirty="0" err="1"/>
              <a:t>Veli</a:t>
            </a:r>
            <a:r>
              <a:rPr lang="en-US" sz="1200" dirty="0"/>
              <a:t> – Turkish poet, Sufi, founder of the </a:t>
            </a:r>
            <a:r>
              <a:rPr lang="en-US" sz="1200" dirty="0" err="1"/>
              <a:t>Bayrami</a:t>
            </a:r>
            <a:r>
              <a:rPr lang="en-US" sz="1200" dirty="0"/>
              <a:t> Sufi tariqa, scholar of Islam</a:t>
            </a:r>
          </a:p>
          <a:p>
            <a:r>
              <a:rPr lang="en-US" sz="1200" dirty="0" err="1"/>
              <a:t>Aksemsuddin</a:t>
            </a:r>
            <a:r>
              <a:rPr lang="en-US" sz="1200" dirty="0"/>
              <a:t>: Bayram </a:t>
            </a:r>
            <a:r>
              <a:rPr lang="en-US" sz="1200" dirty="0" err="1"/>
              <a:t>Veli’s</a:t>
            </a:r>
            <a:r>
              <a:rPr lang="en-US" sz="1200" dirty="0"/>
              <a:t> student, he became Mehmed’s teacher</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2919286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18</a:t>
            </a:fld>
            <a:endParaRPr lang="en-US"/>
          </a:p>
        </p:txBody>
      </p:sp>
    </p:spTree>
    <p:extLst>
      <p:ext uri="{BB962C8B-B14F-4D97-AF65-F5344CB8AC3E}">
        <p14:creationId xmlns:p14="http://schemas.microsoft.com/office/powerpoint/2010/main" val="2617015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20</a:t>
            </a:fld>
            <a:endParaRPr lang="en-US"/>
          </a:p>
        </p:txBody>
      </p:sp>
    </p:spTree>
    <p:extLst>
      <p:ext uri="{BB962C8B-B14F-4D97-AF65-F5344CB8AC3E}">
        <p14:creationId xmlns:p14="http://schemas.microsoft.com/office/powerpoint/2010/main" val="2982906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2528459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IUlp9U2p5_c&amp;list=PLaBYW76inbX5BKGRPzlqdztQySZmJLjJt&amp;index=4"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8527" y="3072348"/>
            <a:ext cx="9601200" cy="3785652"/>
            <a:chOff x="1295401" y="2617827"/>
            <a:chExt cx="9601200" cy="3785652"/>
          </a:xfrm>
        </p:grpSpPr>
        <p:sp>
          <p:nvSpPr>
            <p:cNvPr id="2" name="TextBox 1"/>
            <p:cNvSpPr txBox="1"/>
            <p:nvPr/>
          </p:nvSpPr>
          <p:spPr>
            <a:xfrm>
              <a:off x="1295401" y="2617827"/>
              <a:ext cx="9601200" cy="3785652"/>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Defeat and Recovery</a:t>
              </a:r>
            </a:p>
            <a:p>
              <a:pPr algn="ctr"/>
              <a:r>
                <a:rPr lang="en-US" sz="8000" b="1" dirty="0">
                  <a:solidFill>
                    <a:srgbClr val="52291E"/>
                  </a:solidFill>
                  <a:latin typeface="Berkshire Swash" panose="02000505000000020003" pitchFamily="2" charset="0"/>
                </a:rPr>
                <a:t>Murad II </a:t>
              </a:r>
            </a:p>
            <a:p>
              <a:pPr algn="ctr"/>
              <a:r>
                <a:rPr lang="en-US" sz="8000" b="1" dirty="0">
                  <a:solidFill>
                    <a:srgbClr val="52291E"/>
                  </a:solidFill>
                  <a:latin typeface="Berkshire Swash" panose="02000505000000020003" pitchFamily="2" charset="0"/>
                </a:rPr>
                <a:t>(1403-1421)</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398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416751" y="121961"/>
            <a:ext cx="11458874" cy="646331"/>
          </a:xfrm>
          <a:prstGeom prst="rect">
            <a:avLst/>
          </a:prstGeom>
          <a:noFill/>
        </p:spPr>
        <p:txBody>
          <a:bodyPr wrap="square">
            <a:spAutoFit/>
          </a:bodyPr>
          <a:lstStyle/>
          <a:p>
            <a:r>
              <a:rPr lang="en-US" sz="3600" b="1" dirty="0">
                <a:solidFill>
                  <a:schemeClr val="accent1"/>
                </a:solidFill>
              </a:rPr>
              <a:t>Timeline of the First 5 Sultans</a:t>
            </a:r>
          </a:p>
        </p:txBody>
      </p:sp>
      <p:sp>
        <p:nvSpPr>
          <p:cNvPr id="3" name="TextBox 2">
            <a:extLst>
              <a:ext uri="{FF2B5EF4-FFF2-40B4-BE49-F238E27FC236}">
                <a16:creationId xmlns:a16="http://schemas.microsoft.com/office/drawing/2014/main" id="{696D1688-EAD6-06F8-12FC-C373B9777E87}"/>
              </a:ext>
            </a:extLst>
          </p:cNvPr>
          <p:cNvSpPr txBox="1"/>
          <p:nvPr/>
        </p:nvSpPr>
        <p:spPr>
          <a:xfrm>
            <a:off x="159618" y="768292"/>
            <a:ext cx="12032382" cy="6365140"/>
          </a:xfrm>
          <a:prstGeom prst="rect">
            <a:avLst/>
          </a:prstGeom>
          <a:noFill/>
        </p:spPr>
        <p:txBody>
          <a:bodyPr wrap="square">
            <a:spAutoFit/>
          </a:bodyPr>
          <a:lstStyle/>
          <a:p>
            <a:pPr>
              <a:lnSpc>
                <a:spcPct val="107000"/>
              </a:lnSpc>
              <a:tabLst>
                <a:tab pos="457200" algn="l"/>
              </a:tabLst>
            </a:pPr>
            <a:r>
              <a:rPr lang="en-US" sz="2100" dirty="0">
                <a:solidFill>
                  <a:schemeClr val="accent1"/>
                </a:solidFill>
              </a:rPr>
              <a:t>1237: </a:t>
            </a:r>
            <a:r>
              <a:rPr lang="en-US" sz="2100" dirty="0" err="1">
                <a:solidFill>
                  <a:schemeClr val="accent1"/>
                </a:solidFill>
              </a:rPr>
              <a:t>Alaeddin</a:t>
            </a:r>
            <a:r>
              <a:rPr lang="en-US" sz="2100" dirty="0">
                <a:solidFill>
                  <a:schemeClr val="accent1"/>
                </a:solidFill>
              </a:rPr>
              <a:t> </a:t>
            </a:r>
            <a:r>
              <a:rPr lang="en-US" sz="2100" dirty="0" err="1">
                <a:solidFill>
                  <a:schemeClr val="accent1"/>
                </a:solidFill>
              </a:rPr>
              <a:t>Keyqubad</a:t>
            </a:r>
            <a:r>
              <a:rPr lang="en-US" sz="2100" dirty="0">
                <a:solidFill>
                  <a:schemeClr val="accent1"/>
                </a:solidFill>
              </a:rPr>
              <a:t> I awards </a:t>
            </a:r>
            <a:r>
              <a:rPr lang="en-US" sz="2100" b="1" dirty="0">
                <a:solidFill>
                  <a:schemeClr val="accent1"/>
                </a:solidFill>
              </a:rPr>
              <a:t>Ertugrul</a:t>
            </a:r>
            <a:r>
              <a:rPr lang="en-US" sz="2100" dirty="0">
                <a:solidFill>
                  <a:schemeClr val="accent1"/>
                </a:solidFill>
              </a:rPr>
              <a:t> title of Ghazi and </a:t>
            </a:r>
            <a:r>
              <a:rPr lang="en-US" sz="2100" dirty="0" err="1">
                <a:solidFill>
                  <a:schemeClr val="accent1"/>
                </a:solidFill>
              </a:rPr>
              <a:t>Karacadag</a:t>
            </a:r>
            <a:r>
              <a:rPr lang="en-US" sz="2100" dirty="0">
                <a:solidFill>
                  <a:schemeClr val="accent1"/>
                </a:solidFill>
              </a:rPr>
              <a:t>, </a:t>
            </a:r>
            <a:r>
              <a:rPr lang="en-US" sz="2100" b="1" dirty="0" err="1">
                <a:solidFill>
                  <a:schemeClr val="accent1"/>
                </a:solidFill>
              </a:rPr>
              <a:t>Sogut</a:t>
            </a:r>
            <a:r>
              <a:rPr lang="en-US" sz="2100" b="1" dirty="0">
                <a:solidFill>
                  <a:schemeClr val="accent1"/>
                </a:solidFill>
              </a:rPr>
              <a:t>, </a:t>
            </a:r>
            <a:r>
              <a:rPr lang="en-US" sz="2100" dirty="0" err="1">
                <a:solidFill>
                  <a:schemeClr val="accent1"/>
                </a:solidFill>
              </a:rPr>
              <a:t>Domanic</a:t>
            </a:r>
            <a:r>
              <a:rPr lang="en-US" sz="2100" b="1" dirty="0">
                <a:solidFill>
                  <a:schemeClr val="accent1"/>
                </a:solidFill>
              </a:rPr>
              <a:t> </a:t>
            </a:r>
          </a:p>
          <a:p>
            <a:pPr marR="0" lvl="0">
              <a:lnSpc>
                <a:spcPct val="107000"/>
              </a:lnSpc>
              <a:spcBef>
                <a:spcPts val="0"/>
              </a:spcBef>
              <a:spcAft>
                <a:spcPts val="0"/>
              </a:spcAft>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1285-88: </a:t>
            </a:r>
            <a:r>
              <a:rPr lang="en-US" sz="2100" b="1" kern="0" dirty="0">
                <a:solidFill>
                  <a:schemeClr val="accent1"/>
                </a:solidFill>
                <a:effectLst/>
                <a:ea typeface="Times New Roman" panose="02020603050405020304" pitchFamily="18" charset="0"/>
                <a:cs typeface="Times New Roman" panose="02020603050405020304" pitchFamily="18" charset="0"/>
              </a:rPr>
              <a:t>Osman</a:t>
            </a:r>
            <a:r>
              <a:rPr lang="en-US" sz="2100" kern="0" dirty="0">
                <a:solidFill>
                  <a:schemeClr val="accent1"/>
                </a:solidFill>
                <a:effectLst/>
                <a:ea typeface="Times New Roman" panose="02020603050405020304" pitchFamily="18" charset="0"/>
                <a:cs typeface="Times New Roman" panose="02020603050405020304" pitchFamily="18" charset="0"/>
              </a:rPr>
              <a:t> conquers Byzantine territories, </a:t>
            </a:r>
            <a:r>
              <a:rPr lang="en-US" sz="2100" b="1" kern="0" dirty="0" err="1">
                <a:solidFill>
                  <a:schemeClr val="accent1"/>
                </a:solidFill>
                <a:effectLst/>
                <a:ea typeface="Times New Roman" panose="02020603050405020304" pitchFamily="18" charset="0"/>
                <a:cs typeface="Times New Roman" panose="02020603050405020304" pitchFamily="18" charset="0"/>
              </a:rPr>
              <a:t>Yenisehir</a:t>
            </a:r>
            <a:r>
              <a:rPr lang="en-US" sz="2100" b="1" kern="0" dirty="0">
                <a:solidFill>
                  <a:schemeClr val="accent1"/>
                </a:solidFill>
                <a:effectLst/>
                <a:ea typeface="Times New Roman" panose="02020603050405020304" pitchFamily="18" charset="0"/>
                <a:cs typeface="Times New Roman" panose="02020603050405020304" pitchFamily="18" charset="0"/>
              </a:rPr>
              <a:t> </a:t>
            </a:r>
            <a:r>
              <a:rPr lang="en-US" sz="2100" kern="0" dirty="0">
                <a:solidFill>
                  <a:schemeClr val="accent1"/>
                </a:solidFill>
                <a:effectLst/>
                <a:ea typeface="Times New Roman" panose="02020603050405020304" pitchFamily="18" charset="0"/>
                <a:cs typeface="Times New Roman" panose="02020603050405020304" pitchFamily="18" charset="0"/>
              </a:rPr>
              <a:t>is</a:t>
            </a:r>
            <a:r>
              <a:rPr lang="en-US" sz="2100" kern="0" dirty="0">
                <a:solidFill>
                  <a:schemeClr val="accent1"/>
                </a:solidFill>
                <a:ea typeface="Times New Roman" panose="02020603050405020304" pitchFamily="18" charset="0"/>
                <a:cs typeface="Times New Roman" panose="02020603050405020304" pitchFamily="18" charset="0"/>
              </a:rPr>
              <a:t> the new capital </a:t>
            </a:r>
            <a:r>
              <a:rPr lang="en-US" sz="2100" kern="0" dirty="0">
                <a:solidFill>
                  <a:schemeClr val="accent1"/>
                </a:solidFill>
                <a:effectLst/>
                <a:ea typeface="Times New Roman" panose="02020603050405020304" pitchFamily="18" charset="0"/>
                <a:cs typeface="Times New Roman" panose="02020603050405020304" pitchFamily="18" charset="0"/>
              </a:rPr>
              <a:t> </a:t>
            </a:r>
            <a:endParaRPr lang="en-US" sz="21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1326: </a:t>
            </a:r>
            <a:r>
              <a:rPr lang="en-US" sz="2100" b="1" kern="0" dirty="0">
                <a:solidFill>
                  <a:schemeClr val="accent1"/>
                </a:solidFill>
                <a:effectLst/>
                <a:ea typeface="Times New Roman" panose="02020603050405020304" pitchFamily="18" charset="0"/>
                <a:cs typeface="Times New Roman" panose="02020603050405020304" pitchFamily="18" charset="0"/>
              </a:rPr>
              <a:t>Orhan </a:t>
            </a:r>
            <a:r>
              <a:rPr lang="en-US" sz="2100" kern="0" dirty="0">
                <a:solidFill>
                  <a:schemeClr val="accent1"/>
                </a:solidFill>
                <a:effectLst/>
                <a:ea typeface="Times New Roman" panose="02020603050405020304" pitchFamily="18" charset="0"/>
                <a:cs typeface="Times New Roman" panose="02020603050405020304" pitchFamily="18" charset="0"/>
              </a:rPr>
              <a:t>comes to power, </a:t>
            </a:r>
            <a:r>
              <a:rPr lang="en-US" sz="2100" b="1" kern="0" dirty="0">
                <a:solidFill>
                  <a:schemeClr val="accent1"/>
                </a:solidFill>
                <a:effectLst/>
                <a:ea typeface="Times New Roman" panose="02020603050405020304" pitchFamily="18" charset="0"/>
                <a:cs typeface="Times New Roman" panose="02020603050405020304" pitchFamily="18" charset="0"/>
              </a:rPr>
              <a:t>Bursa</a:t>
            </a:r>
            <a:r>
              <a:rPr lang="en-US" sz="2100" kern="0" dirty="0">
                <a:solidFill>
                  <a:schemeClr val="accent1"/>
                </a:solidFill>
                <a:effectLst/>
                <a:ea typeface="Times New Roman" panose="02020603050405020304" pitchFamily="18" charset="0"/>
                <a:cs typeface="Times New Roman" panose="02020603050405020304" pitchFamily="18" charset="0"/>
              </a:rPr>
              <a:t> is taken, becomes new capital</a:t>
            </a:r>
          </a:p>
          <a:p>
            <a:pPr marR="0" lvl="0">
              <a:lnSpc>
                <a:spcPct val="107000"/>
              </a:lnSpc>
              <a:spcBef>
                <a:spcPts val="0"/>
              </a:spcBef>
              <a:spcAft>
                <a:spcPts val="0"/>
              </a:spcAft>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1329-54: Conquest of </a:t>
            </a:r>
            <a:r>
              <a:rPr lang="en-US" sz="2100" b="1" kern="0" dirty="0">
                <a:solidFill>
                  <a:schemeClr val="accent1"/>
                </a:solidFill>
                <a:effectLst/>
                <a:ea typeface="Times New Roman" panose="02020603050405020304" pitchFamily="18" charset="0"/>
                <a:cs typeface="Times New Roman" panose="02020603050405020304" pitchFamily="18" charset="0"/>
              </a:rPr>
              <a:t>Nicaea, </a:t>
            </a:r>
            <a:r>
              <a:rPr lang="en-US" sz="2100" kern="0" dirty="0" err="1">
                <a:solidFill>
                  <a:schemeClr val="accent1"/>
                </a:solidFill>
                <a:effectLst/>
                <a:ea typeface="Times New Roman" panose="02020603050405020304" pitchFamily="18" charset="0"/>
                <a:cs typeface="Times New Roman" panose="02020603050405020304" pitchFamily="18" charset="0"/>
              </a:rPr>
              <a:t>Gemlik</a:t>
            </a:r>
            <a:r>
              <a:rPr lang="en-US" sz="2100" kern="0" dirty="0">
                <a:solidFill>
                  <a:schemeClr val="accent1"/>
                </a:solidFill>
                <a:effectLst/>
                <a:ea typeface="Times New Roman" panose="02020603050405020304" pitchFamily="18" charset="0"/>
                <a:cs typeface="Times New Roman" panose="02020603050405020304" pitchFamily="18" charset="0"/>
              </a:rPr>
              <a:t>, Nicomedia, </a:t>
            </a:r>
            <a:r>
              <a:rPr lang="en-US" sz="2100" b="1" kern="0" dirty="0">
                <a:solidFill>
                  <a:schemeClr val="accent1"/>
                </a:solidFill>
                <a:effectLst/>
                <a:ea typeface="Times New Roman" panose="02020603050405020304" pitchFamily="18" charset="0"/>
                <a:cs typeface="Times New Roman" panose="02020603050405020304" pitchFamily="18" charset="0"/>
              </a:rPr>
              <a:t>Gallipoli</a:t>
            </a:r>
            <a:r>
              <a:rPr lang="en-US" sz="2100" kern="0" dirty="0">
                <a:solidFill>
                  <a:schemeClr val="accent1"/>
                </a:solidFill>
                <a:effectLst/>
                <a:ea typeface="Times New Roman" panose="02020603050405020304" pitchFamily="18" charset="0"/>
                <a:cs typeface="Times New Roman" panose="02020603050405020304" pitchFamily="18" charset="0"/>
              </a:rPr>
              <a:t>; Annexation of the </a:t>
            </a:r>
            <a:r>
              <a:rPr lang="en-US" sz="2100" b="1" kern="0" dirty="0" err="1">
                <a:solidFill>
                  <a:schemeClr val="accent1"/>
                </a:solidFill>
                <a:effectLst/>
                <a:ea typeface="Times New Roman" panose="02020603050405020304" pitchFamily="18" charset="0"/>
                <a:cs typeface="Times New Roman" panose="02020603050405020304" pitchFamily="18" charset="0"/>
              </a:rPr>
              <a:t>Karasids</a:t>
            </a:r>
            <a:r>
              <a:rPr lang="en-US" sz="2100" b="1" kern="0" dirty="0">
                <a:solidFill>
                  <a:schemeClr val="accent1"/>
                </a:solidFill>
                <a:effectLst/>
                <a:ea typeface="Times New Roman" panose="02020603050405020304" pitchFamily="18" charset="0"/>
                <a:cs typeface="Times New Roman" panose="02020603050405020304" pitchFamily="18" charset="0"/>
              </a:rPr>
              <a:t>' lands.</a:t>
            </a:r>
            <a:endParaRPr lang="en-US" sz="2100" b="1"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1360: Orhan dies, and his son </a:t>
            </a:r>
            <a:r>
              <a:rPr lang="en-US" sz="2100" b="1" kern="0" dirty="0">
                <a:solidFill>
                  <a:schemeClr val="accent1"/>
                </a:solidFill>
                <a:effectLst/>
                <a:ea typeface="Times New Roman" panose="02020603050405020304" pitchFamily="18" charset="0"/>
                <a:cs typeface="Times New Roman" panose="02020603050405020304" pitchFamily="18" charset="0"/>
              </a:rPr>
              <a:t>Murad I ascends to the throne.</a:t>
            </a:r>
          </a:p>
          <a:p>
            <a:pPr marR="0" lvl="0">
              <a:lnSpc>
                <a:spcPct val="107000"/>
              </a:lnSpc>
              <a:spcBef>
                <a:spcPts val="0"/>
              </a:spcBef>
              <a:spcAft>
                <a:spcPts val="0"/>
              </a:spcAft>
              <a:buSzPts val="1000"/>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1363-65: Murad takes </a:t>
            </a:r>
            <a:r>
              <a:rPr lang="en-US" sz="2100" kern="0" dirty="0" err="1">
                <a:solidFill>
                  <a:schemeClr val="accent1"/>
                </a:solidFill>
                <a:effectLst/>
                <a:ea typeface="Times New Roman" panose="02020603050405020304" pitchFamily="18" charset="0"/>
                <a:cs typeface="Times New Roman" panose="02020603050405020304" pitchFamily="18" charset="0"/>
              </a:rPr>
              <a:t>Tzouroulos</a:t>
            </a:r>
            <a:r>
              <a:rPr lang="en-US" sz="2100" kern="0" dirty="0">
                <a:solidFill>
                  <a:schemeClr val="accent1"/>
                </a:solidFill>
                <a:ea typeface="Times New Roman" panose="02020603050405020304" pitchFamily="18" charset="0"/>
                <a:cs typeface="Times New Roman" panose="02020603050405020304" pitchFamily="18" charset="0"/>
              </a:rPr>
              <a:t>, </a:t>
            </a:r>
            <a:r>
              <a:rPr lang="en-US" sz="2100" kern="0" dirty="0" err="1">
                <a:solidFill>
                  <a:schemeClr val="accent1"/>
                </a:solidFill>
                <a:effectLst/>
                <a:ea typeface="Times New Roman" panose="02020603050405020304" pitchFamily="18" charset="0"/>
                <a:cs typeface="Times New Roman" panose="02020603050405020304" pitchFamily="18" charset="0"/>
              </a:rPr>
              <a:t>Arkadiapolis</a:t>
            </a:r>
            <a:r>
              <a:rPr lang="en-US" sz="2100" kern="0" dirty="0">
                <a:solidFill>
                  <a:schemeClr val="accent1"/>
                </a:solidFill>
                <a:effectLst/>
                <a:ea typeface="Times New Roman" panose="02020603050405020304" pitchFamily="18" charset="0"/>
                <a:cs typeface="Times New Roman" panose="02020603050405020304" pitchFamily="18" charset="0"/>
              </a:rPr>
              <a:t>, </a:t>
            </a:r>
            <a:r>
              <a:rPr lang="en-US" sz="2100" kern="0" dirty="0" err="1">
                <a:solidFill>
                  <a:schemeClr val="accent1"/>
                </a:solidFill>
                <a:effectLst/>
                <a:ea typeface="Times New Roman" panose="02020603050405020304" pitchFamily="18" charset="0"/>
                <a:cs typeface="Times New Roman" panose="02020603050405020304" pitchFamily="18" charset="0"/>
              </a:rPr>
              <a:t>Malgara</a:t>
            </a:r>
            <a:r>
              <a:rPr lang="en-US" sz="2100" kern="0" dirty="0">
                <a:solidFill>
                  <a:schemeClr val="accent1"/>
                </a:solidFill>
                <a:effectLst/>
                <a:ea typeface="Times New Roman" panose="02020603050405020304" pitchFamily="18" charset="0"/>
                <a:cs typeface="Times New Roman" panose="02020603050405020304" pitchFamily="18" charset="0"/>
              </a:rPr>
              <a:t> and others</a:t>
            </a:r>
            <a:r>
              <a:rPr lang="en-US" sz="2100" kern="0" dirty="0">
                <a:solidFill>
                  <a:schemeClr val="accent1"/>
                </a:solidFill>
                <a:ea typeface="Times New Roman" panose="02020603050405020304" pitchFamily="18" charset="0"/>
                <a:cs typeface="Times New Roman" panose="02020603050405020304" pitchFamily="18" charset="0"/>
              </a:rPr>
              <a:t>; </a:t>
            </a:r>
            <a:r>
              <a:rPr lang="en-US" sz="2100" b="1" kern="0" dirty="0">
                <a:solidFill>
                  <a:schemeClr val="accent1"/>
                </a:solidFill>
                <a:effectLst/>
                <a:ea typeface="Times New Roman" panose="02020603050405020304" pitchFamily="18" charset="0"/>
                <a:cs typeface="Times New Roman" panose="02020603050405020304" pitchFamily="18" charset="0"/>
              </a:rPr>
              <a:t>Edirne </a:t>
            </a:r>
            <a:r>
              <a:rPr lang="en-US" sz="2100" kern="0" dirty="0">
                <a:solidFill>
                  <a:schemeClr val="accent1"/>
                </a:solidFill>
                <a:effectLst/>
                <a:ea typeface="Times New Roman" panose="02020603050405020304" pitchFamily="18" charset="0"/>
                <a:cs typeface="Times New Roman" panose="02020603050405020304" pitchFamily="18" charset="0"/>
              </a:rPr>
              <a:t>became capital.</a:t>
            </a:r>
            <a:endParaRPr lang="en-US" sz="21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1368-73: </a:t>
            </a:r>
            <a:r>
              <a:rPr lang="en-US" sz="2100" b="1" kern="0" dirty="0">
                <a:solidFill>
                  <a:schemeClr val="accent1"/>
                </a:solidFill>
                <a:effectLst/>
                <a:ea typeface="Times New Roman" panose="02020603050405020304" pitchFamily="18" charset="0"/>
                <a:cs typeface="Times New Roman" panose="02020603050405020304" pitchFamily="18" charset="0"/>
              </a:rPr>
              <a:t>Bulgaria and Constantinople </a:t>
            </a:r>
            <a:r>
              <a:rPr lang="en-US" sz="2100" kern="0" dirty="0">
                <a:solidFill>
                  <a:schemeClr val="accent1"/>
                </a:solidFill>
                <a:effectLst/>
                <a:ea typeface="Times New Roman" panose="02020603050405020304" pitchFamily="18" charset="0"/>
                <a:cs typeface="Times New Roman" panose="02020603050405020304" pitchFamily="18" charset="0"/>
              </a:rPr>
              <a:t>(Byzantine Empire) became vassals.</a:t>
            </a:r>
            <a:endParaRPr lang="en-US" sz="21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1382: Murad gained territory from </a:t>
            </a:r>
            <a:r>
              <a:rPr lang="en-US" sz="2100" b="1" kern="0" dirty="0" err="1">
                <a:solidFill>
                  <a:schemeClr val="accent1"/>
                </a:solidFill>
                <a:effectLst/>
                <a:ea typeface="Times New Roman" panose="02020603050405020304" pitchFamily="18" charset="0"/>
                <a:cs typeface="Times New Roman" panose="02020603050405020304" pitchFamily="18" charset="0"/>
              </a:rPr>
              <a:t>Germiyanids</a:t>
            </a:r>
            <a:r>
              <a:rPr lang="en-US" sz="2100" b="1" kern="0" dirty="0">
                <a:solidFill>
                  <a:schemeClr val="accent1"/>
                </a:solidFill>
                <a:effectLst/>
                <a:ea typeface="Times New Roman" panose="02020603050405020304" pitchFamily="18" charset="0"/>
                <a:cs typeface="Times New Roman" panose="02020603050405020304" pitchFamily="18" charset="0"/>
              </a:rPr>
              <a:t> </a:t>
            </a:r>
            <a:r>
              <a:rPr lang="en-US" sz="2100" b="1" kern="100" dirty="0">
                <a:solidFill>
                  <a:schemeClr val="accent1"/>
                </a:solidFill>
                <a:effectLst/>
                <a:ea typeface="Calibri" panose="020F0502020204030204" pitchFamily="34" charset="0"/>
                <a:cs typeface="Times New Roman" panose="02020603050405020304" pitchFamily="18" charset="0"/>
              </a:rPr>
              <a:t>and</a:t>
            </a:r>
            <a:r>
              <a:rPr lang="en-US" sz="2100" b="1" kern="0" dirty="0">
                <a:solidFill>
                  <a:schemeClr val="accent1"/>
                </a:solidFill>
                <a:effectLst/>
                <a:ea typeface="Times New Roman" panose="02020603050405020304" pitchFamily="18" charset="0"/>
                <a:cs typeface="Times New Roman" panose="02020603050405020304" pitchFamily="18" charset="0"/>
              </a:rPr>
              <a:t> </a:t>
            </a:r>
            <a:r>
              <a:rPr lang="en-US" sz="2100" b="1" kern="0" dirty="0" err="1">
                <a:solidFill>
                  <a:schemeClr val="accent1"/>
                </a:solidFill>
                <a:effectLst/>
                <a:ea typeface="Times New Roman" panose="02020603050405020304" pitchFamily="18" charset="0"/>
                <a:cs typeface="Times New Roman" panose="02020603050405020304" pitchFamily="18" charset="0"/>
              </a:rPr>
              <a:t>Karamanids</a:t>
            </a:r>
            <a:r>
              <a:rPr lang="en-US" sz="2100" kern="0" dirty="0">
                <a:solidFill>
                  <a:schemeClr val="accent1"/>
                </a:solidFill>
                <a:effectLst/>
                <a:ea typeface="Times New Roman" panose="02020603050405020304" pitchFamily="18" charset="0"/>
                <a:cs typeface="Times New Roman" panose="02020603050405020304" pitchFamily="18" charset="0"/>
              </a:rPr>
              <a:t>.</a:t>
            </a:r>
            <a:endParaRPr lang="en-US" sz="21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100" kern="0" dirty="0">
                <a:solidFill>
                  <a:schemeClr val="accent1"/>
                </a:solidFill>
                <a:effectLst/>
                <a:ea typeface="Times New Roman" panose="02020603050405020304" pitchFamily="18" charset="0"/>
                <a:cs typeface="Times New Roman" panose="02020603050405020304" pitchFamily="18" charset="0"/>
              </a:rPr>
              <a:t>1389: </a:t>
            </a:r>
            <a:r>
              <a:rPr lang="en-US" sz="2100" b="1" kern="0" dirty="0">
                <a:solidFill>
                  <a:schemeClr val="accent1"/>
                </a:solidFill>
                <a:effectLst/>
                <a:ea typeface="Times New Roman" panose="02020603050405020304" pitchFamily="18" charset="0"/>
                <a:cs typeface="Times New Roman" panose="02020603050405020304" pitchFamily="18" charset="0"/>
              </a:rPr>
              <a:t>Murad was martyred </a:t>
            </a:r>
            <a:r>
              <a:rPr lang="en-US" sz="2100" kern="0" dirty="0">
                <a:solidFill>
                  <a:schemeClr val="accent1"/>
                </a:solidFill>
                <a:effectLst/>
                <a:ea typeface="Times New Roman" panose="02020603050405020304" pitchFamily="18" charset="0"/>
                <a:cs typeface="Times New Roman" panose="02020603050405020304" pitchFamily="18" charset="0"/>
              </a:rPr>
              <a:t>after victory at </a:t>
            </a:r>
            <a:r>
              <a:rPr lang="en-US" sz="2100" kern="0" dirty="0">
                <a:solidFill>
                  <a:schemeClr val="accent1"/>
                </a:solidFill>
                <a:ea typeface="Times New Roman" panose="02020603050405020304" pitchFamily="18" charset="0"/>
                <a:cs typeface="Times New Roman" panose="02020603050405020304" pitchFamily="18" charset="0"/>
              </a:rPr>
              <a:t>the </a:t>
            </a:r>
            <a:r>
              <a:rPr lang="en-US" sz="2100" kern="0" dirty="0">
                <a:solidFill>
                  <a:schemeClr val="accent1"/>
                </a:solidFill>
                <a:effectLst/>
                <a:ea typeface="Times New Roman" panose="02020603050405020304" pitchFamily="18" charset="0"/>
                <a:cs typeface="Times New Roman" panose="02020603050405020304" pitchFamily="18" charset="0"/>
              </a:rPr>
              <a:t>Battle of Kosovo; </a:t>
            </a:r>
            <a:r>
              <a:rPr lang="en-US" sz="2100" b="1" kern="0" dirty="0">
                <a:solidFill>
                  <a:schemeClr val="accent1"/>
                </a:solidFill>
                <a:effectLst/>
                <a:ea typeface="Times New Roman" panose="02020603050405020304" pitchFamily="18" charset="0"/>
                <a:cs typeface="Times New Roman" panose="02020603050405020304" pitchFamily="18" charset="0"/>
              </a:rPr>
              <a:t>Bayezid I</a:t>
            </a:r>
            <a:r>
              <a:rPr lang="en-US" sz="2100" kern="0" dirty="0">
                <a:solidFill>
                  <a:schemeClr val="accent1"/>
                </a:solidFill>
                <a:effectLst/>
                <a:ea typeface="Times New Roman" panose="02020603050405020304" pitchFamily="18" charset="0"/>
                <a:cs typeface="Times New Roman" panose="02020603050405020304" pitchFamily="18" charset="0"/>
              </a:rPr>
              <a:t> succeeded him.</a:t>
            </a:r>
          </a:p>
          <a:p>
            <a:pPr>
              <a:lnSpc>
                <a:spcPct val="110000"/>
              </a:lnSpc>
            </a:pPr>
            <a:r>
              <a:rPr lang="en-US" sz="2100" dirty="0">
                <a:solidFill>
                  <a:schemeClr val="accent1"/>
                </a:solidFill>
              </a:rPr>
              <a:t>1389-93: Bayezid took </a:t>
            </a:r>
            <a:r>
              <a:rPr lang="en-US" sz="2100" b="1" dirty="0">
                <a:solidFill>
                  <a:schemeClr val="accent1"/>
                </a:solidFill>
              </a:rPr>
              <a:t>Philadelphia</a:t>
            </a:r>
            <a:r>
              <a:rPr lang="en-US" sz="2100" dirty="0">
                <a:solidFill>
                  <a:schemeClr val="accent1"/>
                </a:solidFill>
              </a:rPr>
              <a:t> and Beyliks in Anatolia (</a:t>
            </a:r>
            <a:r>
              <a:rPr lang="en-US" sz="2100" b="1" dirty="0" err="1">
                <a:solidFill>
                  <a:schemeClr val="accent1"/>
                </a:solidFill>
              </a:rPr>
              <a:t>Karamanids</a:t>
            </a:r>
            <a:r>
              <a:rPr lang="en-US" sz="2100" b="1" dirty="0">
                <a:solidFill>
                  <a:schemeClr val="accent1"/>
                </a:solidFill>
              </a:rPr>
              <a:t> and </a:t>
            </a:r>
            <a:r>
              <a:rPr lang="en-US" sz="2100" b="1" dirty="0" err="1">
                <a:solidFill>
                  <a:schemeClr val="accent1"/>
                </a:solidFill>
              </a:rPr>
              <a:t>Candarids</a:t>
            </a:r>
            <a:r>
              <a:rPr lang="en-US" sz="2100" dirty="0">
                <a:solidFill>
                  <a:schemeClr val="accent1"/>
                </a:solidFill>
              </a:rPr>
              <a:t>)</a:t>
            </a:r>
          </a:p>
          <a:p>
            <a:pPr>
              <a:lnSpc>
                <a:spcPct val="110000"/>
              </a:lnSpc>
            </a:pPr>
            <a:r>
              <a:rPr lang="en-US" sz="2100" dirty="0">
                <a:solidFill>
                  <a:schemeClr val="accent1"/>
                </a:solidFill>
              </a:rPr>
              <a:t>1391-96: Skopje, Salonika, </a:t>
            </a:r>
            <a:r>
              <a:rPr lang="en-US" sz="2100" dirty="0" err="1">
                <a:solidFill>
                  <a:schemeClr val="accent1"/>
                </a:solidFill>
              </a:rPr>
              <a:t>Kruje</a:t>
            </a:r>
            <a:r>
              <a:rPr lang="en-US" sz="2100" dirty="0">
                <a:solidFill>
                  <a:schemeClr val="accent1"/>
                </a:solidFill>
              </a:rPr>
              <a:t>, </a:t>
            </a:r>
            <a:r>
              <a:rPr lang="en-US" sz="2100" dirty="0" err="1">
                <a:solidFill>
                  <a:schemeClr val="accent1"/>
                </a:solidFill>
              </a:rPr>
              <a:t>Scutary</a:t>
            </a:r>
            <a:r>
              <a:rPr lang="en-US" sz="2100" dirty="0">
                <a:solidFill>
                  <a:schemeClr val="accent1"/>
                </a:solidFill>
              </a:rPr>
              <a:t>, and </a:t>
            </a:r>
            <a:r>
              <a:rPr lang="en-US" sz="2100" dirty="0" err="1">
                <a:solidFill>
                  <a:schemeClr val="accent1"/>
                </a:solidFill>
              </a:rPr>
              <a:t>Tarnova</a:t>
            </a:r>
            <a:r>
              <a:rPr lang="en-US" sz="2100" dirty="0">
                <a:solidFill>
                  <a:schemeClr val="accent1"/>
                </a:solidFill>
              </a:rPr>
              <a:t> were conquered; </a:t>
            </a:r>
            <a:r>
              <a:rPr lang="en-US" sz="2100" b="1" dirty="0">
                <a:solidFill>
                  <a:schemeClr val="accent1"/>
                </a:solidFill>
              </a:rPr>
              <a:t>Siege on Constantinople; </a:t>
            </a:r>
            <a:r>
              <a:rPr lang="en-US" sz="2100" dirty="0">
                <a:solidFill>
                  <a:schemeClr val="accent1"/>
                </a:solidFill>
              </a:rPr>
              <a:t>the Holy League is defeated by Bayezid at the </a:t>
            </a:r>
            <a:r>
              <a:rPr lang="en-US" sz="2100" b="1" dirty="0">
                <a:solidFill>
                  <a:schemeClr val="accent1"/>
                </a:solidFill>
              </a:rPr>
              <a:t>Battle of Nicopolis.</a:t>
            </a:r>
          </a:p>
          <a:p>
            <a:pPr>
              <a:lnSpc>
                <a:spcPct val="110000"/>
              </a:lnSpc>
            </a:pPr>
            <a:r>
              <a:rPr lang="en-US" sz="2100" dirty="0">
                <a:solidFill>
                  <a:schemeClr val="accent1"/>
                </a:solidFill>
              </a:rPr>
              <a:t>1402: Ottomans were defeated by Timur at the </a:t>
            </a:r>
            <a:r>
              <a:rPr lang="en-US" sz="2100" b="1" dirty="0">
                <a:solidFill>
                  <a:schemeClr val="accent1"/>
                </a:solidFill>
              </a:rPr>
              <a:t>Battle of Ankara, </a:t>
            </a:r>
            <a:r>
              <a:rPr lang="en-US" sz="2100" dirty="0">
                <a:solidFill>
                  <a:schemeClr val="accent1"/>
                </a:solidFill>
              </a:rPr>
              <a:t>resulting in a 10 year </a:t>
            </a:r>
            <a:r>
              <a:rPr lang="en-US" sz="2100" b="1" dirty="0">
                <a:solidFill>
                  <a:schemeClr val="accent1"/>
                </a:solidFill>
              </a:rPr>
              <a:t>Interregnum period and massive loss of territory</a:t>
            </a:r>
          </a:p>
          <a:p>
            <a:pPr>
              <a:lnSpc>
                <a:spcPct val="110000"/>
              </a:lnSpc>
            </a:pPr>
            <a:r>
              <a:rPr lang="en-US" sz="2100" dirty="0">
                <a:solidFill>
                  <a:schemeClr val="accent1"/>
                </a:solidFill>
              </a:rPr>
              <a:t>1413-19: </a:t>
            </a:r>
            <a:r>
              <a:rPr lang="en-US" sz="2100" b="1" dirty="0">
                <a:solidFill>
                  <a:schemeClr val="accent1"/>
                </a:solidFill>
              </a:rPr>
              <a:t>Mehmed I </a:t>
            </a:r>
            <a:r>
              <a:rPr lang="en-US" sz="2100" dirty="0">
                <a:solidFill>
                  <a:schemeClr val="accent1"/>
                </a:solidFill>
              </a:rPr>
              <a:t>becomes the Sultan, </a:t>
            </a:r>
            <a:r>
              <a:rPr lang="en-US" sz="2100" b="1" dirty="0">
                <a:solidFill>
                  <a:schemeClr val="accent1"/>
                </a:solidFill>
              </a:rPr>
              <a:t>seizes Konya and territories in Wallachia and Hungary</a:t>
            </a:r>
            <a:endParaRPr lang="en-US" sz="2100" dirty="0">
              <a:solidFill>
                <a:schemeClr val="accent1"/>
              </a:solidFill>
            </a:endParaRPr>
          </a:p>
          <a:p>
            <a:pPr>
              <a:lnSpc>
                <a:spcPct val="110000"/>
              </a:lnSpc>
            </a:pPr>
            <a:r>
              <a:rPr lang="en-US" sz="2100" dirty="0">
                <a:solidFill>
                  <a:schemeClr val="accent1"/>
                </a:solidFill>
              </a:rPr>
              <a:t>1419: </a:t>
            </a:r>
            <a:r>
              <a:rPr lang="en-US" sz="2100" b="1" dirty="0">
                <a:solidFill>
                  <a:schemeClr val="accent1"/>
                </a:solidFill>
              </a:rPr>
              <a:t>Byzantines</a:t>
            </a:r>
            <a:r>
              <a:rPr lang="en-US" sz="2100" dirty="0">
                <a:solidFill>
                  <a:schemeClr val="accent1"/>
                </a:solidFill>
              </a:rPr>
              <a:t>, </a:t>
            </a:r>
            <a:r>
              <a:rPr lang="en-US" sz="2100" b="1" dirty="0">
                <a:solidFill>
                  <a:schemeClr val="accent1"/>
                </a:solidFill>
              </a:rPr>
              <a:t>Serbians, Wallachian</a:t>
            </a:r>
            <a:r>
              <a:rPr lang="en-US" sz="2100" dirty="0">
                <a:solidFill>
                  <a:schemeClr val="accent1"/>
                </a:solidFill>
              </a:rPr>
              <a:t>, </a:t>
            </a:r>
            <a:r>
              <a:rPr lang="en-US" sz="2100" b="1" dirty="0" err="1">
                <a:solidFill>
                  <a:schemeClr val="accent1"/>
                </a:solidFill>
              </a:rPr>
              <a:t>Moreans</a:t>
            </a:r>
            <a:r>
              <a:rPr lang="en-US" sz="2100" dirty="0">
                <a:solidFill>
                  <a:schemeClr val="accent1"/>
                </a:solidFill>
              </a:rPr>
              <a:t> agree to pay tribute to the Ottomans.</a:t>
            </a:r>
          </a:p>
          <a:p>
            <a:pPr>
              <a:lnSpc>
                <a:spcPct val="110000"/>
              </a:lnSpc>
            </a:pPr>
            <a:r>
              <a:rPr lang="en-US" sz="2100" dirty="0">
                <a:solidFill>
                  <a:schemeClr val="accent1"/>
                </a:solidFill>
              </a:rPr>
              <a:t>1421: </a:t>
            </a:r>
            <a:r>
              <a:rPr lang="en-US" sz="2100" b="1" dirty="0">
                <a:solidFill>
                  <a:schemeClr val="accent1"/>
                </a:solidFill>
              </a:rPr>
              <a:t>Mehmed I falls off his horse, succumbs to his wounds</a:t>
            </a:r>
            <a:r>
              <a:rPr lang="en-US" sz="2100" dirty="0">
                <a:solidFill>
                  <a:schemeClr val="accent1"/>
                </a:solidFill>
              </a:rPr>
              <a:t>, and dies at the age of 34.</a:t>
            </a:r>
            <a:endParaRPr lang="en-US" sz="2100" b="1" i="0" dirty="0">
              <a:solidFill>
                <a:schemeClr val="accent1"/>
              </a:solidFill>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endParaRPr lang="en-US" sz="2100" kern="0" dirty="0">
              <a:solidFill>
                <a:schemeClr val="accent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2534" y="3902660"/>
            <a:ext cx="11446932" cy="2554545"/>
            <a:chOff x="289408" y="3448139"/>
            <a:chExt cx="11446932" cy="2554545"/>
          </a:xfrm>
        </p:grpSpPr>
        <p:sp>
          <p:nvSpPr>
            <p:cNvPr id="2" name="TextBox 1"/>
            <p:cNvSpPr txBox="1"/>
            <p:nvPr/>
          </p:nvSpPr>
          <p:spPr>
            <a:xfrm>
              <a:off x="289408" y="3448139"/>
              <a:ext cx="11446932"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Continuing the Recovery Murad II (r1421–1451)</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73A86865-22FF-60DB-5AF0-3F4E962F8F7F}"/>
              </a:ext>
            </a:extLst>
          </p:cNvPr>
          <p:cNvPicPr>
            <a:picLocks noChangeAspect="1"/>
          </p:cNvPicPr>
          <p:nvPr/>
        </p:nvPicPr>
        <p:blipFill rotWithShape="1">
          <a:blip r:embed="rId2"/>
          <a:srcRect l="5472" r="9783"/>
          <a:stretch/>
        </p:blipFill>
        <p:spPr>
          <a:xfrm>
            <a:off x="9448800" y="0"/>
            <a:ext cx="2743200" cy="3705101"/>
          </a:xfrm>
          <a:prstGeom prst="rect">
            <a:avLst/>
          </a:prstGeom>
        </p:spPr>
      </p:pic>
      <p:pic>
        <p:nvPicPr>
          <p:cNvPr id="3074" name="Picture 2" descr="undefined">
            <a:extLst>
              <a:ext uri="{FF2B5EF4-FFF2-40B4-BE49-F238E27FC236}">
                <a16:creationId xmlns:a16="http://schemas.microsoft.com/office/drawing/2014/main" id="{A4C7427D-F01B-33AC-5CD1-964C1AA3D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43200" cy="3565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48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93915" y="164713"/>
            <a:ext cx="11044988" cy="707886"/>
          </a:xfrm>
          <a:prstGeom prst="rect">
            <a:avLst/>
          </a:prstGeom>
          <a:noFill/>
        </p:spPr>
        <p:txBody>
          <a:bodyPr wrap="square">
            <a:spAutoFit/>
          </a:bodyPr>
          <a:lstStyle/>
          <a:p>
            <a:r>
              <a:rPr lang="en-US" sz="4000" dirty="0">
                <a:solidFill>
                  <a:srgbClr val="000000"/>
                </a:solidFill>
              </a:rPr>
              <a:t>Murad II (r1421–1451)</a:t>
            </a:r>
          </a:p>
        </p:txBody>
      </p:sp>
      <p:sp>
        <p:nvSpPr>
          <p:cNvPr id="5" name="TextBox 4">
            <a:extLst>
              <a:ext uri="{FF2B5EF4-FFF2-40B4-BE49-F238E27FC236}">
                <a16:creationId xmlns:a16="http://schemas.microsoft.com/office/drawing/2014/main" id="{B0106225-1392-D13A-83E5-7E326EBEE678}"/>
              </a:ext>
            </a:extLst>
          </p:cNvPr>
          <p:cNvSpPr txBox="1"/>
          <p:nvPr/>
        </p:nvSpPr>
        <p:spPr>
          <a:xfrm>
            <a:off x="151414" y="956426"/>
            <a:ext cx="7959434"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Born in </a:t>
            </a:r>
            <a:r>
              <a:rPr lang="en-US" sz="2000" b="1" dirty="0"/>
              <a:t>1404 in </a:t>
            </a:r>
            <a:r>
              <a:rPr lang="en-US" sz="2000" b="1" dirty="0" err="1"/>
              <a:t>Amasya</a:t>
            </a:r>
            <a:r>
              <a:rPr lang="en-US" sz="2000" dirty="0"/>
              <a:t>, where his father Mehmed governed following the defeat at Ankara.</a:t>
            </a:r>
          </a:p>
          <a:p>
            <a:pPr marL="285750" indent="-285750">
              <a:lnSpc>
                <a:spcPct val="110000"/>
              </a:lnSpc>
              <a:buFont typeface="Arial" panose="020B0604020202020204" pitchFamily="34" charset="0"/>
              <a:buChar char="•"/>
            </a:pPr>
            <a:r>
              <a:rPr lang="en-US" sz="2000" dirty="0"/>
              <a:t>He was born into the </a:t>
            </a:r>
            <a:r>
              <a:rPr lang="en-US" sz="2000" b="1" dirty="0"/>
              <a:t>Interregnum period</a:t>
            </a:r>
          </a:p>
          <a:p>
            <a:pPr marL="285750" indent="-285750">
              <a:lnSpc>
                <a:spcPct val="110000"/>
              </a:lnSpc>
              <a:buFont typeface="Arial" panose="020B0604020202020204" pitchFamily="34" charset="0"/>
              <a:buChar char="•"/>
            </a:pPr>
            <a:r>
              <a:rPr lang="en-US" sz="2000" dirty="0"/>
              <a:t>As the eldest son, he was bring trained and was appointed as the governor of </a:t>
            </a:r>
            <a:r>
              <a:rPr lang="en-US" sz="2000" dirty="0" err="1"/>
              <a:t>Amasya</a:t>
            </a:r>
            <a:endParaRPr lang="en-US" sz="2000" dirty="0"/>
          </a:p>
          <a:p>
            <a:pPr marL="285750" indent="-285750">
              <a:lnSpc>
                <a:spcPct val="110000"/>
              </a:lnSpc>
              <a:buFont typeface="Arial" panose="020B0604020202020204" pitchFamily="34" charset="0"/>
              <a:buChar char="•"/>
            </a:pPr>
            <a:r>
              <a:rPr lang="en-US" sz="2000" dirty="0"/>
              <a:t>He participated in a number of local campaigns against local </a:t>
            </a:r>
            <a:r>
              <a:rPr lang="en-US" sz="2000" dirty="0" err="1"/>
              <a:t>Beyliks</a:t>
            </a:r>
            <a:endParaRPr lang="en-US" sz="2000" dirty="0"/>
          </a:p>
          <a:p>
            <a:pPr marL="285750" indent="-285750">
              <a:lnSpc>
                <a:spcPct val="110000"/>
              </a:lnSpc>
              <a:buFont typeface="Arial" panose="020B0604020202020204" pitchFamily="34" charset="0"/>
              <a:buChar char="•"/>
            </a:pPr>
            <a:r>
              <a:rPr lang="en-US" sz="2000" dirty="0"/>
              <a:t>42 days after the death of his father Murad II, at the age of 17 he took over the throne</a:t>
            </a:r>
          </a:p>
          <a:p>
            <a:pPr marL="285750" indent="-285750">
              <a:lnSpc>
                <a:spcPct val="110000"/>
              </a:lnSpc>
              <a:buFont typeface="Arial" panose="020B0604020202020204" pitchFamily="34" charset="0"/>
              <a:buChar char="•"/>
            </a:pPr>
            <a:r>
              <a:rPr lang="en-US" sz="2000" dirty="0"/>
              <a:t>On the death of Mehmed I, the Romans released </a:t>
            </a:r>
            <a:r>
              <a:rPr lang="en-US" sz="2000" b="1" dirty="0" err="1"/>
              <a:t>Shahzade</a:t>
            </a:r>
            <a:r>
              <a:rPr lang="en-US" sz="2000" b="1" dirty="0"/>
              <a:t> Mustafa </a:t>
            </a:r>
            <a:r>
              <a:rPr lang="en-US" sz="2000" dirty="0"/>
              <a:t>(d 1422), Murad’s uncle who seizes Edirne and with support from Constantinople, declares himself Sultan.</a:t>
            </a:r>
          </a:p>
          <a:p>
            <a:pPr marL="285750" indent="-285750">
              <a:lnSpc>
                <a:spcPct val="110000"/>
              </a:lnSpc>
              <a:buFont typeface="Arial" panose="020B0604020202020204" pitchFamily="34" charset="0"/>
              <a:buChar char="•"/>
            </a:pPr>
            <a:r>
              <a:rPr lang="en-US" sz="2000" dirty="0"/>
              <a:t>He raises an army (supported by Byzantium, naval fleet, </a:t>
            </a:r>
            <a:r>
              <a:rPr lang="en-US" sz="2000" dirty="0" err="1"/>
              <a:t>Beyliks</a:t>
            </a:r>
            <a:r>
              <a:rPr lang="en-US" sz="2000" dirty="0"/>
              <a:t>) and has some initial victories against Murad’s forces; he then marches on Bursa, but most of his troops disperse </a:t>
            </a:r>
          </a:p>
          <a:p>
            <a:pPr marL="285750" indent="-285750">
              <a:lnSpc>
                <a:spcPct val="110000"/>
              </a:lnSpc>
              <a:buFont typeface="Arial" panose="020B0604020202020204" pitchFamily="34" charset="0"/>
              <a:buChar char="•"/>
            </a:pPr>
            <a:r>
              <a:rPr lang="en-US" sz="2000" dirty="0"/>
              <a:t>He is chased by Murad, goes to Edirne, takes the treasures and tries to escape, but </a:t>
            </a:r>
            <a:r>
              <a:rPr lang="en-US" sz="2000" b="1" dirty="0"/>
              <a:t>Murad has him executed for treason</a:t>
            </a:r>
          </a:p>
        </p:txBody>
      </p:sp>
      <p:pic>
        <p:nvPicPr>
          <p:cNvPr id="5122" name="Picture 2" descr="undefined">
            <a:extLst>
              <a:ext uri="{FF2B5EF4-FFF2-40B4-BE49-F238E27FC236}">
                <a16:creationId xmlns:a16="http://schemas.microsoft.com/office/drawing/2014/main" id="{86C9EF16-18D8-78F9-B10F-94C262F08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0848" y="1016193"/>
            <a:ext cx="4081152" cy="5841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762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7801" y="0"/>
            <a:ext cx="11044988" cy="707886"/>
          </a:xfrm>
          <a:prstGeom prst="rect">
            <a:avLst/>
          </a:prstGeom>
          <a:noFill/>
        </p:spPr>
        <p:txBody>
          <a:bodyPr wrap="square">
            <a:spAutoFit/>
          </a:bodyPr>
          <a:lstStyle/>
          <a:p>
            <a:r>
              <a:rPr lang="en-US" sz="4000" dirty="0">
                <a:solidFill>
                  <a:srgbClr val="000000"/>
                </a:solidFill>
              </a:rPr>
              <a:t>Expanding the Empire - West</a:t>
            </a:r>
          </a:p>
        </p:txBody>
      </p:sp>
      <p:sp>
        <p:nvSpPr>
          <p:cNvPr id="5" name="TextBox 4">
            <a:extLst>
              <a:ext uri="{FF2B5EF4-FFF2-40B4-BE49-F238E27FC236}">
                <a16:creationId xmlns:a16="http://schemas.microsoft.com/office/drawing/2014/main" id="{B0106225-1392-D13A-83E5-7E326EBEE678}"/>
              </a:ext>
            </a:extLst>
          </p:cNvPr>
          <p:cNvSpPr txBox="1"/>
          <p:nvPr/>
        </p:nvSpPr>
        <p:spPr>
          <a:xfrm>
            <a:off x="177801" y="707886"/>
            <a:ext cx="11836398"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b="1" dirty="0"/>
              <a:t>Murad besieged Constantinople</a:t>
            </a:r>
            <a:r>
              <a:rPr lang="en-US" sz="2000" dirty="0"/>
              <a:t>; victory was just around the corner, when his 13 year old brother </a:t>
            </a:r>
            <a:r>
              <a:rPr lang="en-US" sz="2000" b="1" dirty="0" err="1"/>
              <a:t>Shehzade</a:t>
            </a:r>
            <a:r>
              <a:rPr lang="en-US" sz="2000" b="1" dirty="0"/>
              <a:t> Mustafa (d.1422) rebelled</a:t>
            </a:r>
            <a:r>
              <a:rPr lang="en-US" sz="2000" dirty="0"/>
              <a:t>, with the support of the Romans</a:t>
            </a:r>
          </a:p>
          <a:p>
            <a:pPr marL="285750" indent="-285750">
              <a:lnSpc>
                <a:spcPct val="110000"/>
              </a:lnSpc>
              <a:buFont typeface="Arial" panose="020B0604020202020204" pitchFamily="34" charset="0"/>
              <a:buChar char="•"/>
            </a:pPr>
            <a:r>
              <a:rPr lang="en-US" sz="2000" dirty="0"/>
              <a:t>Mustafa marched out of </a:t>
            </a:r>
            <a:r>
              <a:rPr lang="en-US" sz="2000" dirty="0" err="1"/>
              <a:t>Iznik</a:t>
            </a:r>
            <a:r>
              <a:rPr lang="en-US" sz="2000" dirty="0"/>
              <a:t> and threatened Murad’s rear lines; Murad had to leave the siege and fight Mustafa, who was easily defeated and then executed; but the siege had been lifted</a:t>
            </a:r>
          </a:p>
          <a:p>
            <a:pPr marL="285750" indent="-285750">
              <a:lnSpc>
                <a:spcPct val="110000"/>
              </a:lnSpc>
              <a:buFont typeface="Arial" panose="020B0604020202020204" pitchFamily="34" charset="0"/>
              <a:buChar char="•"/>
            </a:pPr>
            <a:r>
              <a:rPr lang="en-US" sz="2000" dirty="0"/>
              <a:t>In one year the dangerous Romans had instigated two rebellions (2 </a:t>
            </a:r>
            <a:r>
              <a:rPr lang="en-US" sz="2000" dirty="0" err="1"/>
              <a:t>Mustafas</a:t>
            </a:r>
            <a:r>
              <a:rPr lang="en-US" sz="2000" dirty="0"/>
              <a:t> – Uncle and Brother)</a:t>
            </a:r>
          </a:p>
          <a:p>
            <a:pPr marL="285750" indent="-285750">
              <a:lnSpc>
                <a:spcPct val="110000"/>
              </a:lnSpc>
              <a:buFont typeface="Arial" panose="020B0604020202020204" pitchFamily="34" charset="0"/>
              <a:buChar char="•"/>
            </a:pPr>
            <a:r>
              <a:rPr lang="en-US" sz="2000" dirty="0"/>
              <a:t>For almost </a:t>
            </a:r>
            <a:r>
              <a:rPr lang="en-US" sz="2000" b="1" dirty="0"/>
              <a:t>10 years (1423-1433), he worked to suppress local rebellions </a:t>
            </a:r>
            <a:r>
              <a:rPr lang="en-US" sz="2000" dirty="0"/>
              <a:t>in Anatolia</a:t>
            </a:r>
          </a:p>
          <a:p>
            <a:pPr marL="285750" indent="-285750">
              <a:lnSpc>
                <a:spcPct val="110000"/>
              </a:lnSpc>
              <a:buFont typeface="Arial" panose="020B0604020202020204" pitchFamily="34" charset="0"/>
              <a:buChar char="•"/>
            </a:pPr>
            <a:r>
              <a:rPr lang="en-US" sz="2000" dirty="0"/>
              <a:t>Then focused on Rumelia as the Hungarians and Venetians had been taking advantage of Ottoman internal conflicts and had gotten </a:t>
            </a:r>
            <a:r>
              <a:rPr lang="en-US" sz="2000" b="1" dirty="0"/>
              <a:t>Serbia to break relations </a:t>
            </a:r>
            <a:r>
              <a:rPr lang="en-US" sz="2000" dirty="0"/>
              <a:t>with the Ottomans</a:t>
            </a:r>
          </a:p>
          <a:p>
            <a:pPr marL="285750" indent="-285750">
              <a:lnSpc>
                <a:spcPct val="110000"/>
              </a:lnSpc>
              <a:buFont typeface="Arial" panose="020B0604020202020204" pitchFamily="34" charset="0"/>
              <a:buChar char="•"/>
            </a:pPr>
            <a:r>
              <a:rPr lang="en-US" sz="2000" dirty="0"/>
              <a:t>Murad took </a:t>
            </a:r>
            <a:r>
              <a:rPr lang="en-US" sz="2000" b="1" dirty="0"/>
              <a:t>Thessalonica</a:t>
            </a:r>
            <a:r>
              <a:rPr lang="en-US" sz="2000" dirty="0"/>
              <a:t> (North Macedonia) from the Venetians, advanced into </a:t>
            </a:r>
            <a:r>
              <a:rPr lang="en-US" sz="2000" b="1" dirty="0"/>
              <a:t>Albania and placed Bulgaria </a:t>
            </a:r>
            <a:r>
              <a:rPr lang="en-US" sz="2000" dirty="0"/>
              <a:t>under Ottoman control</a:t>
            </a:r>
          </a:p>
          <a:p>
            <a:pPr marL="285750" indent="-285750">
              <a:lnSpc>
                <a:spcPct val="110000"/>
              </a:lnSpc>
              <a:buFont typeface="Arial" panose="020B0604020202020204" pitchFamily="34" charset="0"/>
              <a:buChar char="•"/>
            </a:pPr>
            <a:r>
              <a:rPr lang="en-US" sz="2000" dirty="0"/>
              <a:t>In 1437, the Orthodox and Catholic Church made an alliance</a:t>
            </a:r>
          </a:p>
          <a:p>
            <a:pPr marL="285750" indent="-285750">
              <a:lnSpc>
                <a:spcPct val="110000"/>
              </a:lnSpc>
              <a:buFont typeface="Arial" panose="020B0604020202020204" pitchFamily="34" charset="0"/>
              <a:buChar char="•"/>
            </a:pPr>
            <a:r>
              <a:rPr lang="en-US" sz="2000" dirty="0"/>
              <a:t>In 1438, he ventured out for the </a:t>
            </a:r>
            <a:r>
              <a:rPr lang="en-US" sz="2000" b="1" dirty="0"/>
              <a:t>first campaign against Hungary and Serbia</a:t>
            </a:r>
            <a:r>
              <a:rPr lang="en-US" sz="2000" dirty="0"/>
              <a:t>, he had several victories, and then returned to Edirne as constant campaigning was taking a toll on him</a:t>
            </a:r>
          </a:p>
          <a:p>
            <a:pPr marL="285750" indent="-285750">
              <a:lnSpc>
                <a:spcPct val="110000"/>
              </a:lnSpc>
              <a:buFont typeface="Arial" panose="020B0604020202020204" pitchFamily="34" charset="0"/>
              <a:buChar char="•"/>
            </a:pPr>
            <a:r>
              <a:rPr lang="en-US" sz="2000" dirty="0"/>
              <a:t>In 1441, the Hungarians were led to victories by a charismatic nobleman, </a:t>
            </a:r>
            <a:r>
              <a:rPr lang="en-US" sz="2000" b="1" dirty="0"/>
              <a:t>John Hunyadi </a:t>
            </a:r>
            <a:r>
              <a:rPr lang="en-US" sz="2000" dirty="0"/>
              <a:t>(d.1456) and Murad was unable to achieve victory over the Hungarians </a:t>
            </a:r>
          </a:p>
          <a:p>
            <a:pPr marL="285750" indent="-285750">
              <a:lnSpc>
                <a:spcPct val="110000"/>
              </a:lnSpc>
              <a:buFont typeface="Arial" panose="020B0604020202020204" pitchFamily="34" charset="0"/>
              <a:buChar char="•"/>
            </a:pPr>
            <a:r>
              <a:rPr lang="en-US" sz="2000" dirty="0"/>
              <a:t>In 1443, Murad’s eldest son </a:t>
            </a:r>
            <a:r>
              <a:rPr lang="en-US" sz="2000" b="1" dirty="0" err="1"/>
              <a:t>Shezade</a:t>
            </a:r>
            <a:r>
              <a:rPr lang="en-US" sz="2000" b="1" dirty="0"/>
              <a:t> Allaudin, fell off a horse and died</a:t>
            </a:r>
            <a:r>
              <a:rPr lang="en-US" sz="2000" dirty="0"/>
              <a:t>, Murad was heartbroken</a:t>
            </a:r>
          </a:p>
          <a:p>
            <a:pPr marL="285750" indent="-285750">
              <a:lnSpc>
                <a:spcPct val="110000"/>
              </a:lnSpc>
              <a:buFont typeface="Arial" panose="020B0604020202020204" pitchFamily="34" charset="0"/>
              <a:buChar char="•"/>
            </a:pPr>
            <a:r>
              <a:rPr lang="en-US" sz="2000" dirty="0"/>
              <a:t>He negotiated for peace; </a:t>
            </a:r>
            <a:r>
              <a:rPr lang="en-US" sz="2000" b="1" dirty="0"/>
              <a:t>10 year peace treaty</a:t>
            </a:r>
            <a:r>
              <a:rPr lang="en-US" sz="2000" dirty="0"/>
              <a:t>. Murad had to reestablish the Kingdom of Serbia and was forbidden from crossing the Danube; in return Hungary gave up its claims on Bulgaria.</a:t>
            </a:r>
          </a:p>
        </p:txBody>
      </p:sp>
    </p:spTree>
    <p:extLst>
      <p:ext uri="{BB962C8B-B14F-4D97-AF65-F5344CB8AC3E}">
        <p14:creationId xmlns:p14="http://schemas.microsoft.com/office/powerpoint/2010/main" val="1934793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06793" y="0"/>
            <a:ext cx="11044988" cy="707886"/>
          </a:xfrm>
          <a:prstGeom prst="rect">
            <a:avLst/>
          </a:prstGeom>
          <a:noFill/>
        </p:spPr>
        <p:txBody>
          <a:bodyPr wrap="square">
            <a:spAutoFit/>
          </a:bodyPr>
          <a:lstStyle/>
          <a:p>
            <a:r>
              <a:rPr lang="en-US" sz="4000" dirty="0">
                <a:solidFill>
                  <a:srgbClr val="000000"/>
                </a:solidFill>
              </a:rPr>
              <a:t>A Look at the Balkans once again</a:t>
            </a:r>
          </a:p>
        </p:txBody>
      </p:sp>
      <p:pic>
        <p:nvPicPr>
          <p:cNvPr id="1026" name="Picture 2" descr="A List of Countries That Make up the Balkan Peninsula">
            <a:extLst>
              <a:ext uri="{FF2B5EF4-FFF2-40B4-BE49-F238E27FC236}">
                <a16:creationId xmlns:a16="http://schemas.microsoft.com/office/drawing/2014/main" id="{0673A35A-7107-E970-B88D-A7E8E478CC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874" y="1016736"/>
            <a:ext cx="7333192" cy="55190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B871F1-699F-6848-3B82-6DA44F4F567D}"/>
              </a:ext>
            </a:extLst>
          </p:cNvPr>
          <p:cNvSpPr txBox="1"/>
          <p:nvPr/>
        </p:nvSpPr>
        <p:spPr>
          <a:xfrm>
            <a:off x="8346931" y="2063339"/>
            <a:ext cx="3606371" cy="3170099"/>
          </a:xfrm>
          <a:prstGeom prst="rect">
            <a:avLst/>
          </a:prstGeom>
          <a:noFill/>
        </p:spPr>
        <p:txBody>
          <a:bodyPr wrap="square">
            <a:spAutoFit/>
          </a:bodyPr>
          <a:lstStyle/>
          <a:p>
            <a:r>
              <a:rPr lang="en-US" sz="2000" b="0" i="1" dirty="0">
                <a:solidFill>
                  <a:srgbClr val="28303D"/>
                </a:solidFill>
                <a:effectLst/>
                <a:latin typeface="-apple-system"/>
              </a:rPr>
              <a:t>Balkan</a:t>
            </a:r>
            <a:r>
              <a:rPr lang="en-US" sz="2000" b="0" i="0" dirty="0">
                <a:solidFill>
                  <a:srgbClr val="28303D"/>
                </a:solidFill>
                <a:effectLst/>
                <a:latin typeface="-apple-system"/>
              </a:rPr>
              <a:t> is a Turkish word that means something similar to “mountain.” This makes it an appropriate name for the region, as mountains are plentiful in the Balkans. The Balkan Mountains that run through Bulgaria to its border with Serbia also contribute to the name of the region.</a:t>
            </a:r>
            <a:endParaRPr lang="en-US" sz="2000" dirty="0"/>
          </a:p>
        </p:txBody>
      </p:sp>
    </p:spTree>
    <p:extLst>
      <p:ext uri="{BB962C8B-B14F-4D97-AF65-F5344CB8AC3E}">
        <p14:creationId xmlns:p14="http://schemas.microsoft.com/office/powerpoint/2010/main" val="3366314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85801" y="390344"/>
            <a:ext cx="11044988" cy="707886"/>
          </a:xfrm>
          <a:prstGeom prst="rect">
            <a:avLst/>
          </a:prstGeom>
          <a:noFill/>
        </p:spPr>
        <p:txBody>
          <a:bodyPr wrap="square">
            <a:spAutoFit/>
          </a:bodyPr>
          <a:lstStyle/>
          <a:p>
            <a:r>
              <a:rPr lang="en-US" sz="4000" dirty="0">
                <a:solidFill>
                  <a:srgbClr val="000000"/>
                </a:solidFill>
              </a:rPr>
              <a:t>Expanding the Empire – East: 1423-1433</a:t>
            </a:r>
          </a:p>
        </p:txBody>
      </p:sp>
      <p:sp>
        <p:nvSpPr>
          <p:cNvPr id="5" name="TextBox 4">
            <a:extLst>
              <a:ext uri="{FF2B5EF4-FFF2-40B4-BE49-F238E27FC236}">
                <a16:creationId xmlns:a16="http://schemas.microsoft.com/office/drawing/2014/main" id="{B0106225-1392-D13A-83E5-7E326EBEE678}"/>
              </a:ext>
            </a:extLst>
          </p:cNvPr>
          <p:cNvSpPr txBox="1"/>
          <p:nvPr/>
        </p:nvSpPr>
        <p:spPr>
          <a:xfrm>
            <a:off x="685801" y="1507640"/>
            <a:ext cx="11153273" cy="527304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The western </a:t>
            </a:r>
            <a:r>
              <a:rPr lang="en-US" sz="2200" dirty="0" err="1"/>
              <a:t>Beyliks</a:t>
            </a:r>
            <a:r>
              <a:rPr lang="en-US" sz="2200" dirty="0"/>
              <a:t>, along the Aegean sea, such as the </a:t>
            </a:r>
            <a:r>
              <a:rPr lang="en-US" sz="2200" dirty="0" err="1"/>
              <a:t>Karamanids</a:t>
            </a:r>
            <a:r>
              <a:rPr lang="en-US" sz="2200" dirty="0"/>
              <a:t> and </a:t>
            </a:r>
            <a:r>
              <a:rPr lang="en-US" sz="2200" dirty="0" err="1"/>
              <a:t>Germiyanids</a:t>
            </a:r>
            <a:r>
              <a:rPr lang="en-US" sz="2200" dirty="0"/>
              <a:t>, had also aided Mustafa</a:t>
            </a:r>
          </a:p>
          <a:p>
            <a:pPr marL="285750" indent="-285750">
              <a:lnSpc>
                <a:spcPct val="110000"/>
              </a:lnSpc>
              <a:buFont typeface="Arial" panose="020B0604020202020204" pitchFamily="34" charset="0"/>
              <a:buChar char="•"/>
            </a:pPr>
            <a:r>
              <a:rPr lang="en-US" sz="2200" dirty="0"/>
              <a:t>They also took over Ottoman Anatolian provinces, creating a civil strife</a:t>
            </a:r>
          </a:p>
          <a:p>
            <a:pPr marL="285750" indent="-285750">
              <a:lnSpc>
                <a:spcPct val="110000"/>
              </a:lnSpc>
              <a:buFont typeface="Arial" panose="020B0604020202020204" pitchFamily="34" charset="0"/>
              <a:buChar char="•"/>
            </a:pPr>
            <a:r>
              <a:rPr lang="en-US" sz="2200" dirty="0"/>
              <a:t>Murad turned his attention towards them and took their territories such as Konya and </a:t>
            </a:r>
            <a:r>
              <a:rPr lang="en-US" sz="2200" dirty="0" err="1"/>
              <a:t>Larende</a:t>
            </a:r>
            <a:endParaRPr lang="en-US" sz="2200" dirty="0"/>
          </a:p>
          <a:p>
            <a:pPr marL="285750" indent="-285750">
              <a:lnSpc>
                <a:spcPct val="110000"/>
              </a:lnSpc>
              <a:buFont typeface="Arial" panose="020B0604020202020204" pitchFamily="34" charset="0"/>
              <a:buChar char="•"/>
            </a:pPr>
            <a:r>
              <a:rPr lang="en-US" sz="2200" dirty="0"/>
              <a:t>While most of Anatolia was under his control, in the east, the </a:t>
            </a:r>
            <a:r>
              <a:rPr lang="en-US" sz="2200" dirty="0" err="1"/>
              <a:t>Karamanids</a:t>
            </a:r>
            <a:r>
              <a:rPr lang="en-US" sz="2200" dirty="0"/>
              <a:t> and </a:t>
            </a:r>
            <a:r>
              <a:rPr lang="en-US" sz="2200" dirty="0" err="1"/>
              <a:t>Candarids</a:t>
            </a:r>
            <a:r>
              <a:rPr lang="en-US" sz="2200" dirty="0"/>
              <a:t> continued to pose a threat as they were supported by the Timurids</a:t>
            </a:r>
          </a:p>
          <a:p>
            <a:pPr marL="285750" indent="-285750">
              <a:lnSpc>
                <a:spcPct val="110000"/>
              </a:lnSpc>
              <a:buFont typeface="Arial" panose="020B0604020202020204" pitchFamily="34" charset="0"/>
              <a:buChar char="•"/>
            </a:pPr>
            <a:r>
              <a:rPr lang="en-US" sz="2200" dirty="0"/>
              <a:t>In 1443, Murad entered into a peace treaty with the </a:t>
            </a:r>
            <a:r>
              <a:rPr lang="en-US" sz="2200" dirty="0" err="1"/>
              <a:t>Karamanids</a:t>
            </a:r>
            <a:endParaRPr lang="en-US" sz="2200" dirty="0"/>
          </a:p>
          <a:p>
            <a:pPr marL="285750" indent="-285750">
              <a:lnSpc>
                <a:spcPct val="110000"/>
              </a:lnSpc>
              <a:buFont typeface="Arial" panose="020B0604020202020204" pitchFamily="34" charset="0"/>
              <a:buChar char="•"/>
            </a:pPr>
            <a:r>
              <a:rPr lang="en-US" sz="2200" dirty="0"/>
              <a:t>Finally Murad had some peace after fighting battle after battle since 21 years</a:t>
            </a:r>
          </a:p>
          <a:p>
            <a:pPr marL="285750" indent="-285750">
              <a:lnSpc>
                <a:spcPct val="110000"/>
              </a:lnSpc>
              <a:buFont typeface="Arial" panose="020B0604020202020204" pitchFamily="34" charset="0"/>
              <a:buChar char="•"/>
            </a:pPr>
            <a:r>
              <a:rPr lang="en-US" sz="2200" dirty="0"/>
              <a:t>In 1444, he abdicated in </a:t>
            </a:r>
            <a:r>
              <a:rPr lang="en-US" sz="2200" dirty="0" err="1"/>
              <a:t>favour</a:t>
            </a:r>
            <a:r>
              <a:rPr lang="en-US" sz="2200" dirty="0"/>
              <a:t> of his 12 year old son Mehmet (d.1481), moved to Manisa and lived a life in worship </a:t>
            </a:r>
          </a:p>
          <a:p>
            <a:pPr marL="285750" indent="-285750">
              <a:lnSpc>
                <a:spcPct val="110000"/>
              </a:lnSpc>
              <a:buFont typeface="Arial" panose="020B0604020202020204" pitchFamily="34" charset="0"/>
              <a:buChar char="•"/>
            </a:pPr>
            <a:endParaRPr lang="en-US" sz="2200" dirty="0"/>
          </a:p>
          <a:p>
            <a:pPr>
              <a:lnSpc>
                <a:spcPct val="110000"/>
              </a:lnSpc>
            </a:pPr>
            <a:r>
              <a:rPr lang="en-US" sz="2200" i="1" dirty="0" err="1"/>
              <a:t>Khalwa</a:t>
            </a:r>
            <a:r>
              <a:rPr lang="en-US" sz="2200" i="1" dirty="0"/>
              <a:t> – religious seclusion; he went from the lesser jihad to the greater jihad (battles against enemies fi </a:t>
            </a:r>
            <a:r>
              <a:rPr lang="en-US" sz="2200" i="1" dirty="0" err="1"/>
              <a:t>sabilillah</a:t>
            </a:r>
            <a:r>
              <a:rPr lang="en-US" sz="2200" i="1" dirty="0"/>
              <a:t> o the fight against </a:t>
            </a:r>
            <a:r>
              <a:rPr lang="en-US" sz="2200" i="1" dirty="0" err="1"/>
              <a:t>nafs</a:t>
            </a:r>
            <a:r>
              <a:rPr lang="en-US" sz="2200" dirty="0"/>
              <a:t>)</a:t>
            </a:r>
          </a:p>
        </p:txBody>
      </p:sp>
    </p:spTree>
    <p:extLst>
      <p:ext uri="{BB962C8B-B14F-4D97-AF65-F5344CB8AC3E}">
        <p14:creationId xmlns:p14="http://schemas.microsoft.com/office/powerpoint/2010/main" val="135032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464CBC6-8968-B069-E80B-60770EF262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0"/>
            <a:ext cx="6791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546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61879" y="142504"/>
            <a:ext cx="11044988" cy="707886"/>
          </a:xfrm>
          <a:prstGeom prst="rect">
            <a:avLst/>
          </a:prstGeom>
          <a:noFill/>
        </p:spPr>
        <p:txBody>
          <a:bodyPr wrap="square">
            <a:spAutoFit/>
          </a:bodyPr>
          <a:lstStyle/>
          <a:p>
            <a:r>
              <a:rPr lang="en-US" sz="4000" dirty="0">
                <a:solidFill>
                  <a:srgbClr val="000000"/>
                </a:solidFill>
              </a:rPr>
              <a:t>New Crusade – Battle of Varna, 1444</a:t>
            </a:r>
          </a:p>
        </p:txBody>
      </p:sp>
      <p:sp>
        <p:nvSpPr>
          <p:cNvPr id="5" name="TextBox 4">
            <a:extLst>
              <a:ext uri="{FF2B5EF4-FFF2-40B4-BE49-F238E27FC236}">
                <a16:creationId xmlns:a16="http://schemas.microsoft.com/office/drawing/2014/main" id="{B0106225-1392-D13A-83E5-7E326EBEE678}"/>
              </a:ext>
            </a:extLst>
          </p:cNvPr>
          <p:cNvSpPr txBox="1"/>
          <p:nvPr/>
        </p:nvSpPr>
        <p:spPr>
          <a:xfrm>
            <a:off x="312343" y="1040254"/>
            <a:ext cx="7963312"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On Murad’s abdication, Christian states saw an opportunity, they </a:t>
            </a:r>
            <a:r>
              <a:rPr lang="en-US" sz="2000" b="1" dirty="0"/>
              <a:t>could easily defeat a 12 year old Sultan </a:t>
            </a:r>
          </a:p>
          <a:p>
            <a:pPr marL="285750" indent="-285750">
              <a:lnSpc>
                <a:spcPct val="110000"/>
              </a:lnSpc>
              <a:buFont typeface="Arial" panose="020B0604020202020204" pitchFamily="34" charset="0"/>
              <a:buChar char="•"/>
            </a:pPr>
            <a:r>
              <a:rPr lang="en-US" sz="2000" b="1" dirty="0"/>
              <a:t>Pope Eugene IV </a:t>
            </a:r>
            <a:r>
              <a:rPr lang="en-US" sz="2000" dirty="0"/>
              <a:t>(d.1447) announced a new Crusade: Papal states, Transylvania, Poland, Wallachia, Bohemia, Albania, Constantinople came together</a:t>
            </a:r>
          </a:p>
          <a:p>
            <a:pPr marL="285750" indent="-285750">
              <a:lnSpc>
                <a:spcPct val="110000"/>
              </a:lnSpc>
              <a:buFont typeface="Arial" panose="020B0604020202020204" pitchFamily="34" charset="0"/>
              <a:buChar char="•"/>
            </a:pPr>
            <a:r>
              <a:rPr lang="en-US" sz="2000" dirty="0"/>
              <a:t>Hungary had a peace treaty; they broke it and joined</a:t>
            </a:r>
          </a:p>
          <a:p>
            <a:pPr marL="285750" indent="-285750">
              <a:lnSpc>
                <a:spcPct val="110000"/>
              </a:lnSpc>
              <a:buFont typeface="Arial" panose="020B0604020202020204" pitchFamily="34" charset="0"/>
              <a:buChar char="•"/>
            </a:pPr>
            <a:r>
              <a:rPr lang="en-US" sz="2000" dirty="0"/>
              <a:t>Smaller detachments of Teutonic Knights, Czechs, Bosnians, Croats, Bulgarians, Lithuanians, and Ruthenians also joined</a:t>
            </a:r>
          </a:p>
          <a:p>
            <a:pPr marL="285750" indent="-285750">
              <a:lnSpc>
                <a:spcPct val="110000"/>
              </a:lnSpc>
              <a:buFont typeface="Arial" panose="020B0604020202020204" pitchFamily="34" charset="0"/>
              <a:buChar char="•"/>
            </a:pPr>
            <a:r>
              <a:rPr lang="en-US" sz="2000" b="1" dirty="0"/>
              <a:t>80000 troops</a:t>
            </a:r>
            <a:r>
              <a:rPr lang="en-US" sz="2000" dirty="0"/>
              <a:t>, marched through Bulgaria and started ravaging Ottoman lands</a:t>
            </a:r>
          </a:p>
          <a:p>
            <a:pPr marL="285750" indent="-285750">
              <a:lnSpc>
                <a:spcPct val="110000"/>
              </a:lnSpc>
              <a:buFont typeface="Arial" panose="020B0604020202020204" pitchFamily="34" charset="0"/>
              <a:buChar char="•"/>
            </a:pPr>
            <a:r>
              <a:rPr lang="en-US" sz="2000" dirty="0"/>
              <a:t>They were commanded by </a:t>
            </a:r>
            <a:r>
              <a:rPr lang="en-US" sz="2000" b="1" dirty="0"/>
              <a:t>King Wladyslaw III </a:t>
            </a:r>
            <a:r>
              <a:rPr lang="en-US" sz="2000" dirty="0"/>
              <a:t>of Poland and Hungary, </a:t>
            </a:r>
            <a:r>
              <a:rPr lang="en-US" sz="2000" b="1" dirty="0"/>
              <a:t>John Hunyadi </a:t>
            </a:r>
            <a:r>
              <a:rPr lang="en-US" sz="2000" dirty="0"/>
              <a:t>and </a:t>
            </a:r>
            <a:r>
              <a:rPr lang="en-US" sz="2000" b="1" dirty="0"/>
              <a:t>Mircea II </a:t>
            </a:r>
            <a:r>
              <a:rPr lang="en-US" sz="2000" dirty="0"/>
              <a:t>(son of Vlad II) of Wallachia.</a:t>
            </a:r>
          </a:p>
          <a:p>
            <a:pPr marL="285750" indent="-285750">
              <a:lnSpc>
                <a:spcPct val="110000"/>
              </a:lnSpc>
              <a:buFont typeface="Arial" panose="020B0604020202020204" pitchFamily="34" charset="0"/>
              <a:buChar char="•"/>
            </a:pPr>
            <a:r>
              <a:rPr lang="en-US" sz="2000" dirty="0"/>
              <a:t>Mehmet and his viziers </a:t>
            </a:r>
            <a:r>
              <a:rPr lang="en-US" sz="2000" b="1" dirty="0"/>
              <a:t>called back his father </a:t>
            </a:r>
            <a:r>
              <a:rPr lang="en-US" sz="2000" dirty="0"/>
              <a:t>to lead the armies against the Crusaders</a:t>
            </a:r>
          </a:p>
          <a:p>
            <a:pPr marL="285750" indent="-285750">
              <a:lnSpc>
                <a:spcPct val="110000"/>
              </a:lnSpc>
              <a:buFont typeface="Arial" panose="020B0604020202020204" pitchFamily="34" charset="0"/>
              <a:buChar char="•"/>
            </a:pPr>
            <a:r>
              <a:rPr lang="en-US" sz="2000" dirty="0"/>
              <a:t>The crusader army was annihilated even though the Ottoman army was half the size</a:t>
            </a:r>
          </a:p>
          <a:p>
            <a:pPr marL="285750" indent="-285750">
              <a:lnSpc>
                <a:spcPct val="110000"/>
              </a:lnSpc>
              <a:buFont typeface="Arial" panose="020B0604020202020204" pitchFamily="34" charset="0"/>
              <a:buChar char="•"/>
            </a:pPr>
            <a:r>
              <a:rPr lang="en-US" sz="2000" dirty="0"/>
              <a:t>The Ottomans only  had </a:t>
            </a:r>
            <a:r>
              <a:rPr lang="en-US" sz="2000" b="1" dirty="0"/>
              <a:t>150 martyrs</a:t>
            </a:r>
          </a:p>
        </p:txBody>
      </p:sp>
      <p:pic>
        <p:nvPicPr>
          <p:cNvPr id="2052" name="Picture 4" descr="undefined">
            <a:extLst>
              <a:ext uri="{FF2B5EF4-FFF2-40B4-BE49-F238E27FC236}">
                <a16:creationId xmlns:a16="http://schemas.microsoft.com/office/drawing/2014/main" id="{AA4ED285-8FE1-F67B-FBD9-7B6C6AA18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6118" y="850390"/>
            <a:ext cx="3765881" cy="6007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321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915AB6-C950-8DFB-080F-2DC03FB06CCB}"/>
              </a:ext>
            </a:extLst>
          </p:cNvPr>
          <p:cNvPicPr>
            <a:picLocks noChangeAspect="1"/>
          </p:cNvPicPr>
          <p:nvPr/>
        </p:nvPicPr>
        <p:blipFill>
          <a:blip r:embed="rId2"/>
          <a:stretch>
            <a:fillRect/>
          </a:stretch>
        </p:blipFill>
        <p:spPr>
          <a:xfrm>
            <a:off x="2080885" y="0"/>
            <a:ext cx="8030229" cy="6858000"/>
          </a:xfrm>
          <a:prstGeom prst="rect">
            <a:avLst/>
          </a:prstGeom>
        </p:spPr>
      </p:pic>
    </p:spTree>
    <p:extLst>
      <p:ext uri="{BB962C8B-B14F-4D97-AF65-F5344CB8AC3E}">
        <p14:creationId xmlns:p14="http://schemas.microsoft.com/office/powerpoint/2010/main" val="274259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9CA6DE31-87D0-EB61-82ED-7B5679A28B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1871" y="58858"/>
            <a:ext cx="4904508" cy="6760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992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defined">
            <a:extLst>
              <a:ext uri="{FF2B5EF4-FFF2-40B4-BE49-F238E27FC236}">
                <a16:creationId xmlns:a16="http://schemas.microsoft.com/office/drawing/2014/main" id="{078DAA57-C8D2-A8BE-9F10-928654C950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7825"/>
            <a:ext cx="12192000" cy="610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517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The Battle of Varna">
            <a:extLst>
              <a:ext uri="{FF2B5EF4-FFF2-40B4-BE49-F238E27FC236}">
                <a16:creationId xmlns:a16="http://schemas.microsoft.com/office/drawing/2014/main" id="{D8488256-54AA-87F2-ADE5-1CF1EC5FFEF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7013" y="2699236"/>
            <a:ext cx="7144987" cy="415876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undefined">
            <a:extLst>
              <a:ext uri="{FF2B5EF4-FFF2-40B4-BE49-F238E27FC236}">
                <a16:creationId xmlns:a16="http://schemas.microsoft.com/office/drawing/2014/main" id="{C75E8E1B-E37B-2732-5DC2-3BD8B7EFD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15000"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246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61879" y="142504"/>
            <a:ext cx="11044988" cy="707886"/>
          </a:xfrm>
          <a:prstGeom prst="rect">
            <a:avLst/>
          </a:prstGeom>
          <a:noFill/>
        </p:spPr>
        <p:txBody>
          <a:bodyPr wrap="square">
            <a:spAutoFit/>
          </a:bodyPr>
          <a:lstStyle/>
          <a:p>
            <a:r>
              <a:rPr lang="en-US" sz="4000" dirty="0">
                <a:solidFill>
                  <a:srgbClr val="000000"/>
                </a:solidFill>
              </a:rPr>
              <a:t>Last Crusade – Second Battle of Kosovo, 1448</a:t>
            </a:r>
          </a:p>
        </p:txBody>
      </p:sp>
      <p:sp>
        <p:nvSpPr>
          <p:cNvPr id="5" name="TextBox 4">
            <a:extLst>
              <a:ext uri="{FF2B5EF4-FFF2-40B4-BE49-F238E27FC236}">
                <a16:creationId xmlns:a16="http://schemas.microsoft.com/office/drawing/2014/main" id="{B0106225-1392-D13A-83E5-7E326EBEE678}"/>
              </a:ext>
            </a:extLst>
          </p:cNvPr>
          <p:cNvSpPr txBox="1"/>
          <p:nvPr/>
        </p:nvSpPr>
        <p:spPr>
          <a:xfrm>
            <a:off x="161879" y="1094997"/>
            <a:ext cx="11792197" cy="564545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After the Battle of Varna, Sultan Murad II </a:t>
            </a:r>
            <a:r>
              <a:rPr lang="en-US" sz="2200" b="1" dirty="0"/>
              <a:t>retired to Manisa</a:t>
            </a:r>
          </a:p>
          <a:p>
            <a:pPr marL="285750" indent="-285750">
              <a:lnSpc>
                <a:spcPct val="110000"/>
              </a:lnSpc>
              <a:buFont typeface="Arial" panose="020B0604020202020204" pitchFamily="34" charset="0"/>
              <a:buChar char="•"/>
            </a:pPr>
            <a:r>
              <a:rPr lang="en-US" sz="2200" dirty="0"/>
              <a:t>The Hungarians and Wallachians </a:t>
            </a:r>
            <a:r>
              <a:rPr lang="en-US" sz="2200" b="1" dirty="0"/>
              <a:t>reawakened</a:t>
            </a:r>
            <a:r>
              <a:rPr lang="en-US" sz="2200" dirty="0"/>
              <a:t> </a:t>
            </a:r>
          </a:p>
          <a:p>
            <a:pPr marL="285750" indent="-285750">
              <a:lnSpc>
                <a:spcPct val="110000"/>
              </a:lnSpc>
              <a:buFont typeface="Arial" panose="020B0604020202020204" pitchFamily="34" charset="0"/>
              <a:buChar char="•"/>
            </a:pPr>
            <a:r>
              <a:rPr lang="en-US" sz="2200" dirty="0"/>
              <a:t>There was a also </a:t>
            </a:r>
            <a:r>
              <a:rPr lang="en-US" sz="2200" b="1" dirty="0"/>
              <a:t>Janissary revolt in Edirne</a:t>
            </a:r>
            <a:r>
              <a:rPr lang="en-US" sz="2200" dirty="0"/>
              <a:t>, forcing the Sultan to come back to the throne in 1446 for a third term (they wanted him back and also asked for a raise)</a:t>
            </a:r>
          </a:p>
          <a:p>
            <a:pPr marL="285750" indent="-285750">
              <a:lnSpc>
                <a:spcPct val="110000"/>
              </a:lnSpc>
              <a:buFont typeface="Arial" panose="020B0604020202020204" pitchFamily="34" charset="0"/>
              <a:buChar char="•"/>
            </a:pPr>
            <a:r>
              <a:rPr lang="en-US" sz="2200" dirty="0"/>
              <a:t>Sultan Murad marched on the </a:t>
            </a:r>
            <a:r>
              <a:rPr lang="en-US" sz="2200" b="1" dirty="0"/>
              <a:t>Morea</a:t>
            </a:r>
            <a:r>
              <a:rPr lang="en-US" sz="2200" dirty="0"/>
              <a:t> (Peloponnese peninsula in southern Greece) and then against the Albanian </a:t>
            </a:r>
            <a:r>
              <a:rPr lang="en-US" sz="2200" b="1" dirty="0" err="1"/>
              <a:t>Skabderbey</a:t>
            </a:r>
            <a:endParaRPr lang="en-US" sz="2200" b="1" dirty="0"/>
          </a:p>
          <a:p>
            <a:pPr marL="285750" indent="-285750">
              <a:lnSpc>
                <a:spcPct val="110000"/>
              </a:lnSpc>
              <a:buFont typeface="Arial" panose="020B0604020202020204" pitchFamily="34" charset="0"/>
              <a:buChar char="•"/>
            </a:pPr>
            <a:r>
              <a:rPr lang="en-US" sz="2200" dirty="0"/>
              <a:t>Composed on Wallachian, Hungarian, Polish, and German soldiers, the crusaders now invaded Serbia and moved into Ottoman domain</a:t>
            </a:r>
          </a:p>
          <a:p>
            <a:pPr marL="285750" indent="-285750">
              <a:lnSpc>
                <a:spcPct val="110000"/>
              </a:lnSpc>
              <a:buFont typeface="Arial" panose="020B0604020202020204" pitchFamily="34" charset="0"/>
              <a:buChar char="•"/>
            </a:pPr>
            <a:r>
              <a:rPr lang="en-US" sz="2200" dirty="0"/>
              <a:t>Sultan Murad confronted them in </a:t>
            </a:r>
            <a:r>
              <a:rPr lang="en-US" sz="2200" b="1" dirty="0"/>
              <a:t>Kosovo, 3 day long battle</a:t>
            </a:r>
            <a:r>
              <a:rPr lang="en-US" sz="2200" dirty="0"/>
              <a:t>, </a:t>
            </a:r>
            <a:r>
              <a:rPr lang="en-US" sz="2200" dirty="0" err="1"/>
              <a:t>Karamanids</a:t>
            </a:r>
            <a:r>
              <a:rPr lang="en-US" sz="2200" dirty="0"/>
              <a:t> also sent military reinforcements as promised</a:t>
            </a:r>
          </a:p>
          <a:p>
            <a:pPr marL="285750" indent="-285750">
              <a:lnSpc>
                <a:spcPct val="110000"/>
              </a:lnSpc>
              <a:buFont typeface="Arial" panose="020B0604020202020204" pitchFamily="34" charset="0"/>
              <a:buChar char="•"/>
            </a:pPr>
            <a:r>
              <a:rPr lang="en-US" sz="2200" dirty="0"/>
              <a:t>The Ottoman victory in Varna, followed by the Ottoman victory in the Second Battle of Kosovo in 1448, </a:t>
            </a:r>
            <a:r>
              <a:rPr lang="en-US" sz="2200" b="1" dirty="0"/>
              <a:t>deterred the European states </a:t>
            </a:r>
            <a:r>
              <a:rPr lang="en-US" sz="2200" dirty="0"/>
              <a:t>from sending any substantial military assistance to the Byzantines during the Ottoman siege of Constantinople in 1453. </a:t>
            </a:r>
          </a:p>
          <a:p>
            <a:pPr marL="285750" indent="-285750">
              <a:lnSpc>
                <a:spcPct val="110000"/>
              </a:lnSpc>
              <a:buFont typeface="Arial" panose="020B0604020202020204" pitchFamily="34" charset="0"/>
              <a:buChar char="•"/>
            </a:pPr>
            <a:r>
              <a:rPr lang="en-US" sz="2200" dirty="0"/>
              <a:t>Hunyadi was humiliated and he signed a three-year truce in 1451.</a:t>
            </a:r>
          </a:p>
          <a:p>
            <a:pPr marL="285750" indent="-285750">
              <a:lnSpc>
                <a:spcPct val="110000"/>
              </a:lnSpc>
              <a:buFont typeface="Arial" panose="020B0604020202020204" pitchFamily="34" charset="0"/>
              <a:buChar char="•"/>
            </a:pPr>
            <a:r>
              <a:rPr lang="en-US" sz="2200" dirty="0"/>
              <a:t>Murad II was able to finally bring the Balkans truly under Ottoman control</a:t>
            </a:r>
          </a:p>
        </p:txBody>
      </p:sp>
    </p:spTree>
    <p:extLst>
      <p:ext uri="{BB962C8B-B14F-4D97-AF65-F5344CB8AC3E}">
        <p14:creationId xmlns:p14="http://schemas.microsoft.com/office/powerpoint/2010/main" val="3048655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5161" y="0"/>
            <a:ext cx="11044988" cy="707886"/>
          </a:xfrm>
          <a:prstGeom prst="rect">
            <a:avLst/>
          </a:prstGeom>
          <a:noFill/>
        </p:spPr>
        <p:txBody>
          <a:bodyPr wrap="square">
            <a:spAutoFit/>
          </a:bodyPr>
          <a:lstStyle/>
          <a:p>
            <a:r>
              <a:rPr lang="en-US" sz="4000" dirty="0">
                <a:solidFill>
                  <a:srgbClr val="000000"/>
                </a:solidFill>
              </a:rPr>
              <a:t>Murad II’s Legacy</a:t>
            </a:r>
          </a:p>
        </p:txBody>
      </p:sp>
      <p:sp>
        <p:nvSpPr>
          <p:cNvPr id="5" name="TextBox 4">
            <a:extLst>
              <a:ext uri="{FF2B5EF4-FFF2-40B4-BE49-F238E27FC236}">
                <a16:creationId xmlns:a16="http://schemas.microsoft.com/office/drawing/2014/main" id="{B0106225-1392-D13A-83E5-7E326EBEE678}"/>
              </a:ext>
            </a:extLst>
          </p:cNvPr>
          <p:cNvSpPr txBox="1"/>
          <p:nvPr/>
        </p:nvSpPr>
        <p:spPr>
          <a:xfrm>
            <a:off x="135875" y="850346"/>
            <a:ext cx="11920250" cy="571316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Murad returned to Edirne, attended Mehmet’s wedding; He fell ill and passed away in 1451 at the age of 48 years; He was buried in Bursa, next to his son Allaudin, in an open topped tomb</a:t>
            </a:r>
          </a:p>
          <a:p>
            <a:pPr marL="285750" indent="-285750">
              <a:lnSpc>
                <a:spcPct val="110000"/>
              </a:lnSpc>
              <a:buFont typeface="Arial" panose="020B0604020202020204" pitchFamily="34" charset="0"/>
              <a:buChar char="•"/>
            </a:pPr>
            <a:r>
              <a:rPr lang="en-US" sz="2200" dirty="0"/>
              <a:t>During his reign state revenues increased by 2.5 million gold coins</a:t>
            </a:r>
          </a:p>
          <a:p>
            <a:pPr marL="285750" indent="-285750">
              <a:lnSpc>
                <a:spcPct val="110000"/>
              </a:lnSpc>
              <a:buFont typeface="Arial" panose="020B0604020202020204" pitchFamily="34" charset="0"/>
              <a:buChar char="•"/>
            </a:pPr>
            <a:r>
              <a:rPr lang="en-US" sz="2200" dirty="0"/>
              <a:t>He was given the title – </a:t>
            </a:r>
            <a:r>
              <a:rPr lang="en-US" sz="2200" b="1" dirty="0" err="1"/>
              <a:t>Ebul</a:t>
            </a:r>
            <a:r>
              <a:rPr lang="en-US" sz="2200" b="1" dirty="0"/>
              <a:t> </a:t>
            </a:r>
            <a:r>
              <a:rPr lang="en-US" sz="2200" b="1" dirty="0" err="1"/>
              <a:t>Hayrat</a:t>
            </a:r>
            <a:r>
              <a:rPr lang="en-US" sz="2200" b="1" dirty="0"/>
              <a:t> – the Father of Good Works</a:t>
            </a:r>
          </a:p>
          <a:p>
            <a:pPr marL="742950" lvl="1" indent="-285750">
              <a:lnSpc>
                <a:spcPct val="110000"/>
              </a:lnSpc>
              <a:buFont typeface="Arial" panose="020B0604020202020204" pitchFamily="34" charset="0"/>
              <a:buChar char="•"/>
            </a:pPr>
            <a:r>
              <a:rPr lang="en-US" sz="2000" dirty="0"/>
              <a:t>He built many mosques, madrassas and other Islamic Institutions – in Bursa, Edirne, Salonika, Skopje, </a:t>
            </a:r>
            <a:r>
              <a:rPr lang="en-US" sz="2000" dirty="0" err="1"/>
              <a:t>Alacahisar</a:t>
            </a:r>
            <a:r>
              <a:rPr lang="en-US" sz="2000" dirty="0"/>
              <a:t>, </a:t>
            </a:r>
            <a:r>
              <a:rPr lang="en-US" sz="2000" dirty="0" err="1"/>
              <a:t>Merzifon</a:t>
            </a:r>
            <a:endParaRPr lang="en-US" sz="2000" dirty="0"/>
          </a:p>
          <a:p>
            <a:pPr marL="742950" lvl="1" indent="-285750">
              <a:lnSpc>
                <a:spcPct val="110000"/>
              </a:lnSpc>
              <a:buFont typeface="Arial" panose="020B0604020202020204" pitchFamily="34" charset="0"/>
              <a:buChar char="•"/>
            </a:pPr>
            <a:r>
              <a:rPr lang="en-US" sz="2000" dirty="0"/>
              <a:t>He raised scholars such as Molla </a:t>
            </a:r>
            <a:r>
              <a:rPr lang="en-US" sz="2000" dirty="0" err="1"/>
              <a:t>Gurani</a:t>
            </a:r>
            <a:r>
              <a:rPr lang="en-US" sz="2000" dirty="0"/>
              <a:t>, </a:t>
            </a:r>
            <a:r>
              <a:rPr lang="en-US" sz="2000" dirty="0" err="1"/>
              <a:t>Ataeddin</a:t>
            </a:r>
            <a:r>
              <a:rPr lang="en-US" sz="2000" dirty="0"/>
              <a:t> Et </a:t>
            </a:r>
            <a:r>
              <a:rPr lang="en-US" sz="2000" dirty="0" err="1"/>
              <a:t>Tusi</a:t>
            </a:r>
            <a:r>
              <a:rPr lang="en-US" sz="2000" dirty="0"/>
              <a:t>, </a:t>
            </a:r>
            <a:r>
              <a:rPr lang="en-US" sz="2000" dirty="0" err="1"/>
              <a:t>Serefeddin</a:t>
            </a:r>
            <a:r>
              <a:rPr lang="en-US" sz="2000" dirty="0"/>
              <a:t> </a:t>
            </a:r>
            <a:r>
              <a:rPr lang="en-US" sz="2000" dirty="0" err="1"/>
              <a:t>Kirimi</a:t>
            </a:r>
            <a:r>
              <a:rPr lang="en-US" sz="2000" dirty="0"/>
              <a:t>, </a:t>
            </a:r>
            <a:r>
              <a:rPr lang="en-US" sz="2000" dirty="0" err="1"/>
              <a:t>Seydi</a:t>
            </a:r>
            <a:r>
              <a:rPr lang="en-US" sz="2000" dirty="0"/>
              <a:t> Ahmed </a:t>
            </a:r>
            <a:r>
              <a:rPr lang="en-US" sz="2000" dirty="0" err="1"/>
              <a:t>Kirimi</a:t>
            </a:r>
            <a:r>
              <a:rPr lang="en-US" sz="2000" dirty="0"/>
              <a:t> from Arabia, Turkistan and Crimea</a:t>
            </a:r>
          </a:p>
          <a:p>
            <a:pPr marL="742950" lvl="1" indent="-285750">
              <a:lnSpc>
                <a:spcPct val="110000"/>
              </a:lnSpc>
              <a:buFont typeface="Arial" panose="020B0604020202020204" pitchFamily="34" charset="0"/>
              <a:buChar char="•"/>
            </a:pPr>
            <a:r>
              <a:rPr lang="en-US" sz="2000" dirty="0"/>
              <a:t>Many of the scholars and intellectuals of Sultan Mehmed’s time were educated during this time </a:t>
            </a:r>
          </a:p>
          <a:p>
            <a:pPr marL="742950" lvl="1" indent="-285750">
              <a:lnSpc>
                <a:spcPct val="110000"/>
              </a:lnSpc>
              <a:buFont typeface="Arial" panose="020B0604020202020204" pitchFamily="34" charset="0"/>
              <a:buChar char="•"/>
            </a:pPr>
            <a:r>
              <a:rPr lang="en-US" sz="2000" dirty="0"/>
              <a:t>Sufi orders were expanded; Books were written and translated, First Turkish translation of the Quran </a:t>
            </a:r>
          </a:p>
          <a:p>
            <a:pPr marL="742950" lvl="1" indent="-285750">
              <a:lnSpc>
                <a:spcPct val="110000"/>
              </a:lnSpc>
              <a:buFont typeface="Arial" panose="020B0604020202020204" pitchFamily="34" charset="0"/>
              <a:buChar char="•"/>
            </a:pPr>
            <a:r>
              <a:rPr lang="en-US" sz="2000" dirty="0"/>
              <a:t>Murad continued the tradition of sending </a:t>
            </a:r>
            <a:r>
              <a:rPr lang="en-US" sz="2000" dirty="0" err="1"/>
              <a:t>surre</a:t>
            </a:r>
            <a:r>
              <a:rPr lang="en-US" sz="2000" dirty="0"/>
              <a:t> to </a:t>
            </a:r>
            <a:r>
              <a:rPr lang="en-US" sz="2000" dirty="0" err="1"/>
              <a:t>Haramain</a:t>
            </a:r>
            <a:r>
              <a:rPr lang="en-US" sz="2000" dirty="0"/>
              <a:t> and distributed gold annually to the descendants of Prophet Mohammad (saw)</a:t>
            </a:r>
          </a:p>
          <a:p>
            <a:pPr marL="285750" indent="-285750">
              <a:lnSpc>
                <a:spcPct val="110000"/>
              </a:lnSpc>
              <a:buFont typeface="Arial" panose="020B0604020202020204" pitchFamily="34" charset="0"/>
              <a:buChar char="•"/>
            </a:pPr>
            <a:r>
              <a:rPr lang="en-US" sz="2200" dirty="0"/>
              <a:t>1299-1451: 150 years of ups and downs </a:t>
            </a:r>
          </a:p>
          <a:p>
            <a:pPr marL="285750" indent="-285750">
              <a:lnSpc>
                <a:spcPct val="110000"/>
              </a:lnSpc>
              <a:buFont typeface="Arial" panose="020B0604020202020204" pitchFamily="34" charset="0"/>
              <a:buChar char="•"/>
            </a:pPr>
            <a:r>
              <a:rPr lang="en-US" sz="2200" dirty="0"/>
              <a:t>1451 onwards – one century of ups!</a:t>
            </a:r>
          </a:p>
        </p:txBody>
      </p:sp>
    </p:spTree>
    <p:extLst>
      <p:ext uri="{BB962C8B-B14F-4D97-AF65-F5344CB8AC3E}">
        <p14:creationId xmlns:p14="http://schemas.microsoft.com/office/powerpoint/2010/main" val="1861842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1DCBFD-EE55-7A39-8713-48876893F09B}"/>
              </a:ext>
            </a:extLst>
          </p:cNvPr>
          <p:cNvSpPr txBox="1"/>
          <p:nvPr/>
        </p:nvSpPr>
        <p:spPr>
          <a:xfrm>
            <a:off x="1443210" y="2181797"/>
            <a:ext cx="9838062" cy="2229072"/>
          </a:xfrm>
          <a:prstGeom prst="rect">
            <a:avLst/>
          </a:prstGeom>
          <a:noFill/>
        </p:spPr>
        <p:txBody>
          <a:bodyPr wrap="square">
            <a:spAutoFit/>
          </a:bodyPr>
          <a:lstStyle/>
          <a:p>
            <a:pPr algn="ctr">
              <a:lnSpc>
                <a:spcPct val="110000"/>
              </a:lnSpc>
            </a:pPr>
            <a:r>
              <a:rPr lang="en-US" sz="2400" b="1" dirty="0"/>
              <a:t>Sultan Murad’s reign and his abdication was the preparation…</a:t>
            </a:r>
          </a:p>
          <a:p>
            <a:pPr algn="ctr">
              <a:lnSpc>
                <a:spcPct val="110000"/>
              </a:lnSpc>
            </a:pPr>
            <a:endParaRPr lang="en-US" sz="2200" b="1" dirty="0"/>
          </a:p>
          <a:p>
            <a:pPr algn="ctr">
              <a:lnSpc>
                <a:spcPct val="110000"/>
              </a:lnSpc>
            </a:pPr>
            <a:endParaRPr lang="en-US" sz="2200" b="1" dirty="0"/>
          </a:p>
          <a:p>
            <a:pPr algn="ctr">
              <a:lnSpc>
                <a:spcPct val="110000"/>
              </a:lnSpc>
            </a:pPr>
            <a:r>
              <a:rPr lang="en-US" sz="2000" dirty="0" err="1"/>
              <a:t>Haci</a:t>
            </a:r>
            <a:r>
              <a:rPr lang="en-US" sz="2000" dirty="0"/>
              <a:t> Bayram Veli gave Murad the good news that </a:t>
            </a:r>
            <a:r>
              <a:rPr lang="en-US" sz="2000" dirty="0" err="1"/>
              <a:t>Aksemsuddin</a:t>
            </a:r>
            <a:r>
              <a:rPr lang="en-US" sz="2000" dirty="0"/>
              <a:t> and his son Mehmed would be granted the honor, so he abdicated in the hope that he would be able to witness the realization</a:t>
            </a:r>
          </a:p>
        </p:txBody>
      </p:sp>
    </p:spTree>
    <p:extLst>
      <p:ext uri="{BB962C8B-B14F-4D97-AF65-F5344CB8AC3E}">
        <p14:creationId xmlns:p14="http://schemas.microsoft.com/office/powerpoint/2010/main" val="2910816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13267" y="152158"/>
            <a:ext cx="11044988" cy="707886"/>
          </a:xfrm>
          <a:prstGeom prst="rect">
            <a:avLst/>
          </a:prstGeom>
          <a:noFill/>
        </p:spPr>
        <p:txBody>
          <a:bodyPr wrap="square">
            <a:spAutoFit/>
          </a:bodyPr>
          <a:lstStyle/>
          <a:p>
            <a:r>
              <a:rPr lang="en-US" sz="4000" dirty="0">
                <a:solidFill>
                  <a:schemeClr val="accent1"/>
                </a:solidFill>
              </a:rPr>
              <a:t>Timeline of Murad II’s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319777" y="860044"/>
            <a:ext cx="11872223" cy="574856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100" dirty="0">
                <a:solidFill>
                  <a:schemeClr val="accent1"/>
                </a:solidFill>
              </a:rPr>
              <a:t>1404: Murad II is </a:t>
            </a:r>
            <a:r>
              <a:rPr lang="en-US" sz="2100" b="1" dirty="0">
                <a:solidFill>
                  <a:schemeClr val="accent1"/>
                </a:solidFill>
              </a:rPr>
              <a:t>born in </a:t>
            </a:r>
            <a:r>
              <a:rPr lang="en-US" sz="2100" b="1" dirty="0" err="1">
                <a:solidFill>
                  <a:schemeClr val="accent1"/>
                </a:solidFill>
              </a:rPr>
              <a:t>Amasya</a:t>
            </a:r>
            <a:r>
              <a:rPr lang="en-US" sz="2100" b="1" dirty="0">
                <a:solidFill>
                  <a:schemeClr val="accent1"/>
                </a:solidFill>
              </a:rPr>
              <a:t>, during the Interregnum period</a:t>
            </a:r>
            <a:r>
              <a:rPr lang="en-US" sz="2100" dirty="0">
                <a:solidFill>
                  <a:schemeClr val="accent1"/>
                </a:solidFill>
              </a:rPr>
              <a:t>.</a:t>
            </a:r>
          </a:p>
          <a:p>
            <a:pPr marL="285750" indent="-285750">
              <a:lnSpc>
                <a:spcPct val="110000"/>
              </a:lnSpc>
              <a:buFont typeface="Arial" panose="020B0604020202020204" pitchFamily="34" charset="0"/>
              <a:buChar char="•"/>
            </a:pPr>
            <a:r>
              <a:rPr lang="en-US" sz="2100" dirty="0">
                <a:solidFill>
                  <a:schemeClr val="accent1"/>
                </a:solidFill>
              </a:rPr>
              <a:t>1421: Murad II takes the throne at the </a:t>
            </a:r>
            <a:r>
              <a:rPr lang="en-US" sz="2100" b="1" dirty="0">
                <a:solidFill>
                  <a:schemeClr val="accent1"/>
                </a:solidFill>
              </a:rPr>
              <a:t>age of 17</a:t>
            </a:r>
            <a:r>
              <a:rPr lang="en-US" sz="2100" dirty="0">
                <a:solidFill>
                  <a:schemeClr val="accent1"/>
                </a:solidFill>
              </a:rPr>
              <a:t>.</a:t>
            </a:r>
          </a:p>
          <a:p>
            <a:pPr marL="285750" indent="-285750">
              <a:lnSpc>
                <a:spcPct val="110000"/>
              </a:lnSpc>
              <a:buFont typeface="Arial" panose="020B0604020202020204" pitchFamily="34" charset="0"/>
              <a:buChar char="•"/>
            </a:pPr>
            <a:r>
              <a:rPr lang="en-US" sz="2100" dirty="0">
                <a:solidFill>
                  <a:schemeClr val="accent1"/>
                </a:solidFill>
              </a:rPr>
              <a:t>1422: Sultan Murad II laid siege to Constantinople</a:t>
            </a:r>
          </a:p>
          <a:p>
            <a:pPr marL="285750" indent="-285750">
              <a:lnSpc>
                <a:spcPct val="110000"/>
              </a:lnSpc>
              <a:buFont typeface="Arial" panose="020B0604020202020204" pitchFamily="34" charset="0"/>
              <a:buChar char="•"/>
            </a:pPr>
            <a:r>
              <a:rPr lang="en-US" sz="2100" dirty="0">
                <a:solidFill>
                  <a:schemeClr val="accent1"/>
                </a:solidFill>
              </a:rPr>
              <a:t>1422: </a:t>
            </a:r>
            <a:r>
              <a:rPr lang="en-US" sz="2100" b="1" dirty="0">
                <a:solidFill>
                  <a:schemeClr val="accent1"/>
                </a:solidFill>
              </a:rPr>
              <a:t>His</a:t>
            </a:r>
            <a:r>
              <a:rPr lang="en-US" sz="2100" dirty="0">
                <a:solidFill>
                  <a:schemeClr val="accent1"/>
                </a:solidFill>
              </a:rPr>
              <a:t> </a:t>
            </a:r>
            <a:r>
              <a:rPr lang="en-US" sz="2100" b="1" dirty="0">
                <a:solidFill>
                  <a:schemeClr val="accent1"/>
                </a:solidFill>
              </a:rPr>
              <a:t>Uncle Mustafa and his Brother Mustafa </a:t>
            </a:r>
            <a:r>
              <a:rPr lang="en-US" sz="2100" dirty="0">
                <a:solidFill>
                  <a:schemeClr val="accent1"/>
                </a:solidFill>
              </a:rPr>
              <a:t>rebel against him with Byzantine support </a:t>
            </a:r>
          </a:p>
          <a:p>
            <a:pPr marL="285750" indent="-285750">
              <a:lnSpc>
                <a:spcPct val="110000"/>
              </a:lnSpc>
              <a:buFont typeface="Arial" panose="020B0604020202020204" pitchFamily="34" charset="0"/>
              <a:buChar char="•"/>
            </a:pPr>
            <a:r>
              <a:rPr lang="en-US" sz="2100" dirty="0">
                <a:solidFill>
                  <a:schemeClr val="accent1"/>
                </a:solidFill>
              </a:rPr>
              <a:t>1423-1433: Murad </a:t>
            </a:r>
            <a:r>
              <a:rPr lang="en-US" sz="2100" b="1" dirty="0">
                <a:solidFill>
                  <a:schemeClr val="accent1"/>
                </a:solidFill>
              </a:rPr>
              <a:t>consolidates his rule in Anatolia </a:t>
            </a:r>
            <a:r>
              <a:rPr lang="en-US" sz="2100" dirty="0">
                <a:solidFill>
                  <a:schemeClr val="accent1"/>
                </a:solidFill>
              </a:rPr>
              <a:t>and suppresses local rebellions.</a:t>
            </a:r>
          </a:p>
          <a:p>
            <a:pPr marL="285750" indent="-285750">
              <a:lnSpc>
                <a:spcPct val="110000"/>
              </a:lnSpc>
              <a:buFont typeface="Arial" panose="020B0604020202020204" pitchFamily="34" charset="0"/>
              <a:buChar char="•"/>
            </a:pPr>
            <a:r>
              <a:rPr lang="en-US" sz="2100" dirty="0">
                <a:solidFill>
                  <a:schemeClr val="accent1"/>
                </a:solidFill>
              </a:rPr>
              <a:t>1437: The Orthodox and Catholic Church form an alliance.</a:t>
            </a:r>
          </a:p>
          <a:p>
            <a:pPr marL="285750" indent="-285750">
              <a:lnSpc>
                <a:spcPct val="110000"/>
              </a:lnSpc>
              <a:buFont typeface="Arial" panose="020B0604020202020204" pitchFamily="34" charset="0"/>
              <a:buChar char="•"/>
            </a:pPr>
            <a:r>
              <a:rPr lang="en-US" sz="2100" dirty="0">
                <a:solidFill>
                  <a:schemeClr val="accent1"/>
                </a:solidFill>
              </a:rPr>
              <a:t>1438: Several victories against the </a:t>
            </a:r>
            <a:r>
              <a:rPr lang="en-US" sz="2100" b="1" dirty="0">
                <a:solidFill>
                  <a:schemeClr val="accent1"/>
                </a:solidFill>
              </a:rPr>
              <a:t>Hungarians and Serbians</a:t>
            </a:r>
            <a:r>
              <a:rPr lang="en-US" sz="2100" dirty="0">
                <a:solidFill>
                  <a:schemeClr val="accent1"/>
                </a:solidFill>
              </a:rPr>
              <a:t>.</a:t>
            </a:r>
          </a:p>
          <a:p>
            <a:pPr marL="285750" indent="-285750">
              <a:lnSpc>
                <a:spcPct val="110000"/>
              </a:lnSpc>
              <a:buFont typeface="Arial" panose="020B0604020202020204" pitchFamily="34" charset="0"/>
              <a:buChar char="•"/>
            </a:pPr>
            <a:r>
              <a:rPr lang="en-US" sz="2100" dirty="0">
                <a:solidFill>
                  <a:schemeClr val="accent1"/>
                </a:solidFill>
              </a:rPr>
              <a:t>1441: Hungarians have victories against Murad under the command of </a:t>
            </a:r>
            <a:r>
              <a:rPr lang="en-US" sz="2100" b="1" dirty="0">
                <a:solidFill>
                  <a:schemeClr val="accent1"/>
                </a:solidFill>
              </a:rPr>
              <a:t>John Hunyadi </a:t>
            </a:r>
            <a:r>
              <a:rPr lang="en-US" sz="2100" dirty="0">
                <a:solidFill>
                  <a:schemeClr val="accent1"/>
                </a:solidFill>
              </a:rPr>
              <a:t>1443: Peace treaty with Hungarians and </a:t>
            </a:r>
            <a:r>
              <a:rPr lang="en-US" sz="2100" dirty="0" err="1">
                <a:solidFill>
                  <a:schemeClr val="accent1"/>
                </a:solidFill>
              </a:rPr>
              <a:t>Karamanids</a:t>
            </a:r>
            <a:endParaRPr lang="en-US" sz="2100" dirty="0">
              <a:solidFill>
                <a:schemeClr val="accent1"/>
              </a:solidFill>
            </a:endParaRPr>
          </a:p>
          <a:p>
            <a:pPr marL="285750" indent="-285750">
              <a:lnSpc>
                <a:spcPct val="110000"/>
              </a:lnSpc>
              <a:buFont typeface="Arial" panose="020B0604020202020204" pitchFamily="34" charset="0"/>
              <a:buChar char="•"/>
            </a:pPr>
            <a:r>
              <a:rPr lang="en-US" sz="2100" dirty="0">
                <a:solidFill>
                  <a:schemeClr val="accent1"/>
                </a:solidFill>
              </a:rPr>
              <a:t>1444: Murad </a:t>
            </a:r>
            <a:r>
              <a:rPr lang="en-US" sz="2100" b="1" dirty="0">
                <a:solidFill>
                  <a:schemeClr val="accent1"/>
                </a:solidFill>
              </a:rPr>
              <a:t>abdicates in favor of his 12-year-old son Mehmet </a:t>
            </a:r>
            <a:r>
              <a:rPr lang="en-US" sz="2100" dirty="0">
                <a:solidFill>
                  <a:schemeClr val="accent1"/>
                </a:solidFill>
              </a:rPr>
              <a:t>and moves to Manisa for a life of religious seclusion (</a:t>
            </a:r>
            <a:r>
              <a:rPr lang="en-US" sz="2100" dirty="0" err="1">
                <a:solidFill>
                  <a:schemeClr val="accent1"/>
                </a:solidFill>
              </a:rPr>
              <a:t>khalwa</a:t>
            </a:r>
            <a:r>
              <a:rPr lang="en-US" sz="2100" dirty="0">
                <a:solidFill>
                  <a:schemeClr val="accent1"/>
                </a:solidFill>
              </a:rPr>
              <a:t>).</a:t>
            </a:r>
          </a:p>
          <a:p>
            <a:pPr marL="285750" indent="-285750">
              <a:lnSpc>
                <a:spcPct val="110000"/>
              </a:lnSpc>
              <a:buFont typeface="Arial" panose="020B0604020202020204" pitchFamily="34" charset="0"/>
              <a:buChar char="•"/>
            </a:pPr>
            <a:r>
              <a:rPr lang="en-US" sz="2100" dirty="0">
                <a:solidFill>
                  <a:schemeClr val="accent1"/>
                </a:solidFill>
              </a:rPr>
              <a:t>1444: A new Crusade (Poland and Hungary) is announced, culminating in the </a:t>
            </a:r>
            <a:r>
              <a:rPr lang="en-US" sz="2100" b="1" dirty="0">
                <a:solidFill>
                  <a:schemeClr val="accent1"/>
                </a:solidFill>
              </a:rPr>
              <a:t>Battle of Varna</a:t>
            </a:r>
            <a:r>
              <a:rPr lang="en-US" sz="2100" dirty="0">
                <a:solidFill>
                  <a:schemeClr val="accent1"/>
                </a:solidFill>
              </a:rPr>
              <a:t>. Ottomans are victorious.</a:t>
            </a:r>
          </a:p>
          <a:p>
            <a:pPr marL="285750" indent="-285750">
              <a:lnSpc>
                <a:spcPct val="110000"/>
              </a:lnSpc>
              <a:buFont typeface="Arial" panose="020B0604020202020204" pitchFamily="34" charset="0"/>
              <a:buChar char="•"/>
            </a:pPr>
            <a:r>
              <a:rPr lang="en-US" sz="2100" dirty="0">
                <a:solidFill>
                  <a:schemeClr val="accent1"/>
                </a:solidFill>
              </a:rPr>
              <a:t>1448: The </a:t>
            </a:r>
            <a:r>
              <a:rPr lang="en-US" sz="2100" b="1" dirty="0">
                <a:solidFill>
                  <a:schemeClr val="accent1"/>
                </a:solidFill>
              </a:rPr>
              <a:t>Second Battle of Kosovo </a:t>
            </a:r>
            <a:r>
              <a:rPr lang="en-US" sz="2100" dirty="0">
                <a:solidFill>
                  <a:schemeClr val="accent1"/>
                </a:solidFill>
              </a:rPr>
              <a:t>takes place as Murad returns to the throne due to Janissary revolt and other challenges.</a:t>
            </a:r>
          </a:p>
          <a:p>
            <a:pPr marL="285750" indent="-285750">
              <a:lnSpc>
                <a:spcPct val="110000"/>
              </a:lnSpc>
              <a:buFont typeface="Arial" panose="020B0604020202020204" pitchFamily="34" charset="0"/>
              <a:buChar char="•"/>
            </a:pPr>
            <a:r>
              <a:rPr lang="en-US" sz="2100" dirty="0">
                <a:solidFill>
                  <a:schemeClr val="accent1"/>
                </a:solidFill>
              </a:rPr>
              <a:t>1451: Murad II </a:t>
            </a:r>
            <a:r>
              <a:rPr lang="en-US" sz="2100" b="1" dirty="0">
                <a:solidFill>
                  <a:schemeClr val="accent1"/>
                </a:solidFill>
              </a:rPr>
              <a:t>passes away at the age of 48 </a:t>
            </a:r>
            <a:r>
              <a:rPr lang="en-US" sz="2100" dirty="0">
                <a:solidFill>
                  <a:schemeClr val="accent1"/>
                </a:solidFill>
              </a:rPr>
              <a:t>and is buried in Bursa.</a:t>
            </a:r>
          </a:p>
        </p:txBody>
      </p:sp>
    </p:spTree>
    <p:extLst>
      <p:ext uri="{BB962C8B-B14F-4D97-AF65-F5344CB8AC3E}">
        <p14:creationId xmlns:p14="http://schemas.microsoft.com/office/powerpoint/2010/main" val="3175230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844E3A-E5EC-5BF2-C907-B300A7235A2B}"/>
              </a:ext>
            </a:extLst>
          </p:cNvPr>
          <p:cNvSpPr txBox="1"/>
          <p:nvPr/>
        </p:nvSpPr>
        <p:spPr>
          <a:xfrm>
            <a:off x="569495" y="77746"/>
            <a:ext cx="11044988" cy="707886"/>
          </a:xfrm>
          <a:prstGeom prst="rect">
            <a:avLst/>
          </a:prstGeom>
          <a:noFill/>
        </p:spPr>
        <p:txBody>
          <a:bodyPr wrap="square">
            <a:spAutoFit/>
          </a:bodyPr>
          <a:lstStyle/>
          <a:p>
            <a:r>
              <a:rPr lang="en-US" sz="4000" dirty="0">
                <a:solidFill>
                  <a:srgbClr val="000000"/>
                </a:solidFill>
              </a:rPr>
              <a:t>Major Battles</a:t>
            </a:r>
          </a:p>
        </p:txBody>
      </p:sp>
      <p:graphicFrame>
        <p:nvGraphicFramePr>
          <p:cNvPr id="5" name="Table 4">
            <a:extLst>
              <a:ext uri="{FF2B5EF4-FFF2-40B4-BE49-F238E27FC236}">
                <a16:creationId xmlns:a16="http://schemas.microsoft.com/office/drawing/2014/main" id="{25026E51-E159-102A-775F-82E15A3D63AC}"/>
              </a:ext>
            </a:extLst>
          </p:cNvPr>
          <p:cNvGraphicFramePr>
            <a:graphicFrameLocks noGrp="1"/>
          </p:cNvGraphicFramePr>
          <p:nvPr>
            <p:extLst>
              <p:ext uri="{D42A27DB-BD31-4B8C-83A1-F6EECF244321}">
                <p14:modId xmlns:p14="http://schemas.microsoft.com/office/powerpoint/2010/main" val="1041701600"/>
              </p:ext>
            </p:extLst>
          </p:nvPr>
        </p:nvGraphicFramePr>
        <p:xfrm>
          <a:off x="569495" y="1172923"/>
          <a:ext cx="11170844" cy="2893373"/>
        </p:xfrm>
        <a:graphic>
          <a:graphicData uri="http://schemas.openxmlformats.org/drawingml/2006/table">
            <a:tbl>
              <a:tblPr>
                <a:tableStyleId>{E269D01E-BC32-4049-B463-5C60D7B0CCD2}</a:tableStyleId>
              </a:tblPr>
              <a:tblGrid>
                <a:gridCol w="689405">
                  <a:extLst>
                    <a:ext uri="{9D8B030D-6E8A-4147-A177-3AD203B41FA5}">
                      <a16:colId xmlns:a16="http://schemas.microsoft.com/office/drawing/2014/main" val="2706382985"/>
                    </a:ext>
                  </a:extLst>
                </a:gridCol>
                <a:gridCol w="1832436">
                  <a:extLst>
                    <a:ext uri="{9D8B030D-6E8A-4147-A177-3AD203B41FA5}">
                      <a16:colId xmlns:a16="http://schemas.microsoft.com/office/drawing/2014/main" val="4108185438"/>
                    </a:ext>
                  </a:extLst>
                </a:gridCol>
                <a:gridCol w="1319075">
                  <a:extLst>
                    <a:ext uri="{9D8B030D-6E8A-4147-A177-3AD203B41FA5}">
                      <a16:colId xmlns:a16="http://schemas.microsoft.com/office/drawing/2014/main" val="390672322"/>
                    </a:ext>
                  </a:extLst>
                </a:gridCol>
                <a:gridCol w="2467421">
                  <a:extLst>
                    <a:ext uri="{9D8B030D-6E8A-4147-A177-3AD203B41FA5}">
                      <a16:colId xmlns:a16="http://schemas.microsoft.com/office/drawing/2014/main" val="2853154725"/>
                    </a:ext>
                  </a:extLst>
                </a:gridCol>
                <a:gridCol w="4862507">
                  <a:extLst>
                    <a:ext uri="{9D8B030D-6E8A-4147-A177-3AD203B41FA5}">
                      <a16:colId xmlns:a16="http://schemas.microsoft.com/office/drawing/2014/main" val="2109244217"/>
                    </a:ext>
                  </a:extLst>
                </a:gridCol>
              </a:tblGrid>
              <a:tr h="515933">
                <a:tc>
                  <a:txBody>
                    <a:bodyPr/>
                    <a:lstStyle/>
                    <a:p>
                      <a:pPr algn="ctr" fontAlgn="t"/>
                      <a:r>
                        <a:rPr lang="en-US" sz="1800" b="1" u="none" strike="noStrike" dirty="0">
                          <a:effectLst/>
                        </a:rPr>
                        <a:t>Year</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Name of Battle</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Sultan</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Against</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Impact</a:t>
                      </a:r>
                      <a:endParaRPr lang="en-US" sz="1800" b="1" i="0" u="none" strike="noStrike" dirty="0">
                        <a:solidFill>
                          <a:srgbClr val="000000"/>
                        </a:solidFill>
                        <a:effectLst/>
                        <a:latin typeface="Calibri" panose="020F0502020204030204" pitchFamily="34" charset="0"/>
                      </a:endParaRPr>
                    </a:p>
                  </a:txBody>
                  <a:tcPr marL="45720" marR="45720"/>
                </a:tc>
                <a:extLst>
                  <a:ext uri="{0D108BD9-81ED-4DB2-BD59-A6C34878D82A}">
                    <a16:rowId xmlns:a16="http://schemas.microsoft.com/office/drawing/2014/main" val="3961479899"/>
                  </a:ext>
                </a:extLst>
              </a:tr>
              <a:tr h="877087">
                <a:tc>
                  <a:txBody>
                    <a:bodyPr/>
                    <a:lstStyle/>
                    <a:p>
                      <a:pPr algn="ctr" fontAlgn="t"/>
                      <a:r>
                        <a:rPr lang="en-US" sz="1600" b="0" i="0" u="none" strike="noStrike" dirty="0">
                          <a:solidFill>
                            <a:schemeClr val="accent1"/>
                          </a:solidFill>
                          <a:effectLst/>
                          <a:latin typeface="+mn-lt"/>
                        </a:rPr>
                        <a:t>1444</a:t>
                      </a:r>
                    </a:p>
                  </a:txBody>
                  <a:tcPr marL="45720" marR="45720">
                    <a:solidFill>
                      <a:schemeClr val="accent1">
                        <a:lumMod val="20000"/>
                        <a:lumOff val="80000"/>
                      </a:schemeClr>
                    </a:solidFill>
                  </a:tcPr>
                </a:tc>
                <a:tc>
                  <a:txBody>
                    <a:bodyPr/>
                    <a:lstStyle/>
                    <a:p>
                      <a:pPr algn="ctr" fontAlgn="t"/>
                      <a:r>
                        <a:rPr lang="en-US" sz="1600" b="1" i="0" u="none" strike="noStrike" dirty="0">
                          <a:solidFill>
                            <a:schemeClr val="accent1"/>
                          </a:solidFill>
                          <a:effectLst/>
                          <a:latin typeface="+mn-lt"/>
                        </a:rPr>
                        <a:t>Battle of Varna </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Murad II</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A coalition of European Christian states, known as the Crusader army.</a:t>
                      </a:r>
                    </a:p>
                  </a:txBody>
                  <a:tcPr marL="45720" marR="45720">
                    <a:solidFill>
                      <a:schemeClr val="accent1">
                        <a:lumMod val="20000"/>
                        <a:lumOff val="80000"/>
                      </a:schemeClr>
                    </a:solidFill>
                  </a:tcPr>
                </a:tc>
                <a:tc>
                  <a:txBody>
                    <a:bodyPr/>
                    <a:lstStyle/>
                    <a:p>
                      <a:pPr algn="l" fontAlgn="t"/>
                      <a:r>
                        <a:rPr lang="en-US" sz="1600" b="0" i="0" u="none" strike="noStrike" dirty="0">
                          <a:solidFill>
                            <a:schemeClr val="accent1"/>
                          </a:solidFill>
                          <a:effectLst/>
                          <a:latin typeface="+mn-lt"/>
                        </a:rPr>
                        <a:t>Resulted in a decisive Ottoman victory, consolidating their dominance in the Balkans and dealing a severe setback to the European Crusade against the Ottoman Empire.</a:t>
                      </a:r>
                    </a:p>
                  </a:txBody>
                  <a:tcPr marL="45720" marR="45720">
                    <a:solidFill>
                      <a:schemeClr val="accent1">
                        <a:lumMod val="20000"/>
                        <a:lumOff val="80000"/>
                      </a:schemeClr>
                    </a:solidFill>
                  </a:tcPr>
                </a:tc>
                <a:extLst>
                  <a:ext uri="{0D108BD9-81ED-4DB2-BD59-A6C34878D82A}">
                    <a16:rowId xmlns:a16="http://schemas.microsoft.com/office/drawing/2014/main" val="1821063063"/>
                  </a:ext>
                </a:extLst>
              </a:tr>
              <a:tr h="877087">
                <a:tc>
                  <a:txBody>
                    <a:bodyPr/>
                    <a:lstStyle/>
                    <a:p>
                      <a:pPr algn="ctr" fontAlgn="t"/>
                      <a:r>
                        <a:rPr lang="en-US" sz="1600" b="0" i="0" u="none" strike="noStrike" dirty="0">
                          <a:solidFill>
                            <a:schemeClr val="accent1"/>
                          </a:solidFill>
                          <a:effectLst/>
                          <a:latin typeface="+mn-lt"/>
                        </a:rPr>
                        <a:t>1448</a:t>
                      </a:r>
                    </a:p>
                  </a:txBody>
                  <a:tcPr marL="45720" marR="45720">
                    <a:solidFill>
                      <a:schemeClr val="accent1">
                        <a:lumMod val="20000"/>
                        <a:lumOff val="80000"/>
                      </a:schemeClr>
                    </a:solidFill>
                  </a:tcPr>
                </a:tc>
                <a:tc>
                  <a:txBody>
                    <a:bodyPr/>
                    <a:lstStyle/>
                    <a:p>
                      <a:pPr algn="ctr" fontAlgn="t"/>
                      <a:r>
                        <a:rPr lang="en-US" sz="1600" b="1" i="0" u="none" strike="noStrike" dirty="0">
                          <a:solidFill>
                            <a:schemeClr val="accent1"/>
                          </a:solidFill>
                          <a:effectLst/>
                          <a:latin typeface="+mn-lt"/>
                        </a:rPr>
                        <a:t>Second Battle of Kosovo</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Murad II</a:t>
                      </a:r>
                    </a:p>
                    <a:p>
                      <a:pPr algn="ctr" fontAlgn="t"/>
                      <a:endParaRPr lang="en-US" sz="1600" b="0" i="0" u="none" strike="noStrike" dirty="0">
                        <a:solidFill>
                          <a:schemeClr val="accent1"/>
                        </a:solidFill>
                        <a:effectLst/>
                        <a:latin typeface="+mn-lt"/>
                      </a:endParaRP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A coalition of European Christian states, known as the Crusader army.</a:t>
                      </a:r>
                    </a:p>
                  </a:txBody>
                  <a:tcPr marL="45720" marR="45720">
                    <a:solidFill>
                      <a:schemeClr val="accent1">
                        <a:lumMod val="20000"/>
                        <a:lumOff val="80000"/>
                      </a:schemeClr>
                    </a:solidFill>
                  </a:tcPr>
                </a:tc>
                <a:tc>
                  <a:txBody>
                    <a:bodyPr/>
                    <a:lstStyle/>
                    <a:p>
                      <a:pPr algn="l" fontAlgn="t"/>
                      <a:r>
                        <a:rPr lang="en-US" sz="1600" b="0" i="0" u="none" strike="noStrike" dirty="0">
                          <a:solidFill>
                            <a:schemeClr val="accent1"/>
                          </a:solidFill>
                          <a:effectLst/>
                          <a:latin typeface="+mn-lt"/>
                        </a:rPr>
                        <a:t>Solidified Ottoman control over the Balkans, humiliating European forces and marking a significant step toward the completion of Ottoman dominance in the region. The Europeans avoided forming alliances against the Ottomans after this battle.</a:t>
                      </a:r>
                    </a:p>
                  </a:txBody>
                  <a:tcPr marL="45720" marR="45720">
                    <a:solidFill>
                      <a:schemeClr val="accent1">
                        <a:lumMod val="20000"/>
                        <a:lumOff val="80000"/>
                      </a:schemeClr>
                    </a:solidFill>
                  </a:tcPr>
                </a:tc>
                <a:extLst>
                  <a:ext uri="{0D108BD9-81ED-4DB2-BD59-A6C34878D82A}">
                    <a16:rowId xmlns:a16="http://schemas.microsoft.com/office/drawing/2014/main" val="2743492627"/>
                  </a:ext>
                </a:extLst>
              </a:tr>
            </a:tbl>
          </a:graphicData>
        </a:graphic>
      </p:graphicFrame>
    </p:spTree>
    <p:extLst>
      <p:ext uri="{BB962C8B-B14F-4D97-AF65-F5344CB8AC3E}">
        <p14:creationId xmlns:p14="http://schemas.microsoft.com/office/powerpoint/2010/main" val="723145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5467" y="128751"/>
            <a:ext cx="11921066"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What was Happening Elsewhere (1421-1451)</a:t>
            </a:r>
          </a:p>
        </p:txBody>
      </p:sp>
      <p:sp>
        <p:nvSpPr>
          <p:cNvPr id="10" name="TextBox 9"/>
          <p:cNvSpPr txBox="1"/>
          <p:nvPr/>
        </p:nvSpPr>
        <p:spPr>
          <a:xfrm>
            <a:off x="288675" y="898192"/>
            <a:ext cx="11686660" cy="5663089"/>
          </a:xfrm>
          <a:prstGeom prst="rect">
            <a:avLst/>
          </a:prstGeom>
          <a:noFill/>
        </p:spPr>
        <p:txBody>
          <a:bodyPr wrap="square" lIns="91440" tIns="45720" rIns="91440" bIns="45720" rtlCol="0">
            <a:spAutoFit/>
          </a:bodyPr>
          <a:lstStyle/>
          <a:p>
            <a:pPr marL="0" marR="0">
              <a:lnSpc>
                <a:spcPct val="107000"/>
              </a:lnSpc>
              <a:spcBef>
                <a:spcPts val="0"/>
              </a:spcBef>
              <a:tabLst>
                <a:tab pos="457200" algn="l"/>
              </a:tabLst>
            </a:pPr>
            <a:r>
              <a:rPr lang="en-US" sz="2000" b="1" dirty="0">
                <a:solidFill>
                  <a:schemeClr val="accent1"/>
                </a:solidFill>
                <a:effectLst/>
                <a:ea typeface="Calibri" panose="020F0502020204030204" pitchFamily="34" charset="0"/>
                <a:cs typeface="Times New Roman" panose="02020603050405020304" pitchFamily="18" charset="0"/>
              </a:rPr>
              <a:t>1421: </a:t>
            </a:r>
            <a:r>
              <a:rPr lang="en-US" sz="2000" dirty="0">
                <a:solidFill>
                  <a:schemeClr val="accent1"/>
                </a:solidFill>
                <a:effectLst/>
                <a:ea typeface="Calibri" panose="020F0502020204030204" pitchFamily="34" charset="0"/>
                <a:cs typeface="Times New Roman" panose="02020603050405020304" pitchFamily="18" charset="0"/>
              </a:rPr>
              <a:t>Portuguese explorers begin settling the </a:t>
            </a:r>
            <a:r>
              <a:rPr lang="en-US" sz="2000" b="1" dirty="0">
                <a:solidFill>
                  <a:schemeClr val="accent1"/>
                </a:solidFill>
                <a:effectLst/>
                <a:ea typeface="Calibri" panose="020F0502020204030204" pitchFamily="34" charset="0"/>
                <a:cs typeface="Times New Roman" panose="02020603050405020304" pitchFamily="18" charset="0"/>
              </a:rPr>
              <a:t>Madeira Islands</a:t>
            </a:r>
            <a:r>
              <a:rPr lang="en-US" sz="2000" dirty="0">
                <a:solidFill>
                  <a:schemeClr val="accent1"/>
                </a:solidFill>
                <a:effectLst/>
                <a:ea typeface="Calibri" panose="020F0502020204030204" pitchFamily="34" charset="0"/>
                <a:cs typeface="Times New Roman" panose="02020603050405020304" pitchFamily="18" charset="0"/>
              </a:rPr>
              <a:t>.</a:t>
            </a:r>
          </a:p>
          <a:p>
            <a:pPr marL="0" marR="0">
              <a:lnSpc>
                <a:spcPct val="107000"/>
              </a:lnSpc>
              <a:spcBef>
                <a:spcPts val="0"/>
              </a:spcBef>
              <a:tabLst>
                <a:tab pos="457200" algn="l"/>
              </a:tabLst>
            </a:pPr>
            <a:r>
              <a:rPr lang="en-US" sz="2000" b="1" dirty="0">
                <a:solidFill>
                  <a:schemeClr val="accent1"/>
                </a:solidFill>
                <a:effectLst/>
                <a:ea typeface="Calibri" panose="020F0502020204030204" pitchFamily="34" charset="0"/>
                <a:cs typeface="Times New Roman" panose="02020603050405020304" pitchFamily="18" charset="0"/>
              </a:rPr>
              <a:t>1422: Henry VI</a:t>
            </a:r>
            <a:r>
              <a:rPr lang="en-US" sz="2000" dirty="0">
                <a:solidFill>
                  <a:schemeClr val="accent1"/>
                </a:solidFill>
                <a:effectLst/>
                <a:ea typeface="Calibri" panose="020F0502020204030204" pitchFamily="34" charset="0"/>
                <a:cs typeface="Times New Roman" panose="02020603050405020304" pitchFamily="18" charset="0"/>
              </a:rPr>
              <a:t> becomes king of England, succeeding his father, Henry V.</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1429: Joan of Arc</a:t>
            </a:r>
            <a:r>
              <a:rPr lang="en-US" sz="2000" dirty="0">
                <a:solidFill>
                  <a:schemeClr val="accent1"/>
                </a:solidFill>
                <a:effectLst/>
                <a:ea typeface="Calibri" panose="020F0502020204030204" pitchFamily="34" charset="0"/>
                <a:cs typeface="Times New Roman" panose="02020603050405020304" pitchFamily="18" charset="0"/>
              </a:rPr>
              <a:t> leads the French army to lift the siege of </a:t>
            </a:r>
            <a:r>
              <a:rPr lang="en-US" sz="2000" b="1" dirty="0">
                <a:solidFill>
                  <a:schemeClr val="accent1"/>
                </a:solidFill>
                <a:effectLst/>
                <a:ea typeface="Calibri" panose="020F0502020204030204" pitchFamily="34" charset="0"/>
                <a:cs typeface="Times New Roman" panose="02020603050405020304" pitchFamily="18" charset="0"/>
              </a:rPr>
              <a:t>Orléans</a:t>
            </a:r>
            <a:r>
              <a:rPr lang="en-US" sz="2000" dirty="0">
                <a:solidFill>
                  <a:schemeClr val="accent1"/>
                </a:solidFill>
                <a:effectLst/>
                <a:ea typeface="Calibri" panose="020F0502020204030204" pitchFamily="34" charset="0"/>
                <a:cs typeface="Times New Roman" panose="02020603050405020304" pitchFamily="18" charset="0"/>
              </a:rPr>
              <a:t>, turning the tide of the </a:t>
            </a:r>
            <a:r>
              <a:rPr lang="en-US" sz="2000" b="1" dirty="0">
                <a:solidFill>
                  <a:schemeClr val="accent1"/>
                </a:solidFill>
                <a:effectLst/>
                <a:ea typeface="Calibri" panose="020F0502020204030204" pitchFamily="34" charset="0"/>
                <a:cs typeface="Times New Roman" panose="02020603050405020304" pitchFamily="18" charset="0"/>
              </a:rPr>
              <a:t>Hundred Years' War</a:t>
            </a:r>
            <a:r>
              <a:rPr lang="en-US" sz="2000" dirty="0">
                <a:solidFill>
                  <a:schemeClr val="accent1"/>
                </a:solidFill>
                <a:effectLst/>
                <a:ea typeface="Calibri" panose="020F0502020204030204" pitchFamily="34" charset="0"/>
                <a:cs typeface="Times New Roman" panose="02020603050405020304" pitchFamily="18" charset="0"/>
              </a:rPr>
              <a:t> in favor of France.</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1430: Admiral Zheng He</a:t>
            </a:r>
            <a:r>
              <a:rPr lang="en-US" sz="2000" dirty="0">
                <a:solidFill>
                  <a:schemeClr val="accent1"/>
                </a:solidFill>
                <a:effectLst/>
                <a:ea typeface="Calibri" panose="020F0502020204030204" pitchFamily="34" charset="0"/>
                <a:cs typeface="Times New Roman" panose="02020603050405020304" pitchFamily="18" charset="0"/>
              </a:rPr>
              <a:t> embarks on his seventh and final maritime voyage.</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1430-31:</a:t>
            </a:r>
            <a:r>
              <a:rPr lang="en-US" sz="2000" dirty="0">
                <a:solidFill>
                  <a:schemeClr val="accent1"/>
                </a:solidFill>
                <a:effectLst/>
                <a:ea typeface="Calibri" panose="020F0502020204030204" pitchFamily="34" charset="0"/>
                <a:cs typeface="Times New Roman" panose="02020603050405020304" pitchFamily="18" charset="0"/>
              </a:rPr>
              <a:t> </a:t>
            </a:r>
            <a:r>
              <a:rPr lang="en-US" sz="2000" b="1" dirty="0">
                <a:solidFill>
                  <a:schemeClr val="accent1"/>
                </a:solidFill>
                <a:effectLst/>
                <a:ea typeface="Calibri" panose="020F0502020204030204" pitchFamily="34" charset="0"/>
                <a:cs typeface="Times New Roman" panose="02020603050405020304" pitchFamily="18" charset="0"/>
              </a:rPr>
              <a:t>Joan of Arc</a:t>
            </a:r>
            <a:r>
              <a:rPr lang="en-US" sz="2000" dirty="0">
                <a:solidFill>
                  <a:schemeClr val="accent1"/>
                </a:solidFill>
                <a:effectLst/>
                <a:ea typeface="Calibri" panose="020F0502020204030204" pitchFamily="34" charset="0"/>
                <a:cs typeface="Times New Roman" panose="02020603050405020304" pitchFamily="18" charset="0"/>
              </a:rPr>
              <a:t> is captured by Burgundian forces and handed over to the English; she is executed by burning in </a:t>
            </a:r>
            <a:r>
              <a:rPr lang="en-US" sz="2000" b="1" dirty="0">
                <a:solidFill>
                  <a:schemeClr val="accent1"/>
                </a:solidFill>
                <a:effectLst/>
                <a:ea typeface="Calibri" panose="020F0502020204030204" pitchFamily="34" charset="0"/>
                <a:cs typeface="Times New Roman" panose="02020603050405020304" pitchFamily="18" charset="0"/>
              </a:rPr>
              <a:t>Rouen</a:t>
            </a:r>
            <a:r>
              <a:rPr lang="en-US" sz="2000" dirty="0">
                <a:solidFill>
                  <a:schemeClr val="accent1"/>
                </a:solidFill>
                <a:effectLst/>
                <a:ea typeface="Calibri" panose="020F0502020204030204" pitchFamily="34" charset="0"/>
                <a:cs typeface="Times New Roman" panose="02020603050405020304" pitchFamily="18" charset="0"/>
              </a:rPr>
              <a:t>, France.</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1431: </a:t>
            </a:r>
            <a:r>
              <a:rPr lang="en-US" sz="2000" dirty="0">
                <a:solidFill>
                  <a:schemeClr val="accent1"/>
                </a:solidFill>
                <a:effectLst/>
                <a:ea typeface="Calibri" panose="020F0502020204030204" pitchFamily="34" charset="0"/>
                <a:cs typeface="Times New Roman" panose="02020603050405020304" pitchFamily="18" charset="0"/>
              </a:rPr>
              <a:t>The </a:t>
            </a:r>
            <a:r>
              <a:rPr lang="en-US" sz="2000" b="1" dirty="0">
                <a:solidFill>
                  <a:schemeClr val="accent1"/>
                </a:solidFill>
                <a:effectLst/>
                <a:ea typeface="Calibri" panose="020F0502020204030204" pitchFamily="34" charset="0"/>
                <a:cs typeface="Times New Roman" panose="02020603050405020304" pitchFamily="18" charset="0"/>
              </a:rPr>
              <a:t>Council of Basel</a:t>
            </a:r>
            <a:r>
              <a:rPr lang="en-US" sz="2000" dirty="0">
                <a:solidFill>
                  <a:schemeClr val="accent1"/>
                </a:solidFill>
                <a:effectLst/>
                <a:ea typeface="Calibri" panose="020F0502020204030204" pitchFamily="34" charset="0"/>
                <a:cs typeface="Times New Roman" panose="02020603050405020304" pitchFamily="18" charset="0"/>
              </a:rPr>
              <a:t> begins, aiming to reform the church and heal the schism with the Eastern Orthodox Church.</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1434: Cosimo de' Medici</a:t>
            </a:r>
            <a:r>
              <a:rPr lang="en-US" sz="2000" dirty="0">
                <a:solidFill>
                  <a:schemeClr val="accent1"/>
                </a:solidFill>
                <a:effectLst/>
                <a:ea typeface="Calibri" panose="020F0502020204030204" pitchFamily="34" charset="0"/>
                <a:cs typeface="Times New Roman" panose="02020603050405020304" pitchFamily="18" charset="0"/>
              </a:rPr>
              <a:t> rises to power in </a:t>
            </a:r>
            <a:r>
              <a:rPr lang="en-US" sz="2000" b="1" dirty="0">
                <a:solidFill>
                  <a:schemeClr val="accent1"/>
                </a:solidFill>
                <a:effectLst/>
                <a:ea typeface="Calibri" panose="020F0502020204030204" pitchFamily="34" charset="0"/>
                <a:cs typeface="Times New Roman" panose="02020603050405020304" pitchFamily="18" charset="0"/>
              </a:rPr>
              <a:t>Florence</a:t>
            </a:r>
            <a:r>
              <a:rPr lang="en-US" sz="2000" dirty="0">
                <a:solidFill>
                  <a:schemeClr val="accent1"/>
                </a:solidFill>
                <a:effectLst/>
                <a:ea typeface="Calibri" panose="020F0502020204030204" pitchFamily="34" charset="0"/>
                <a:cs typeface="Times New Roman" panose="02020603050405020304" pitchFamily="18" charset="0"/>
              </a:rPr>
              <a:t>, marking the dominance of the </a:t>
            </a:r>
            <a:r>
              <a:rPr lang="en-US" sz="2000" b="1" dirty="0">
                <a:solidFill>
                  <a:schemeClr val="accent1"/>
                </a:solidFill>
                <a:effectLst/>
                <a:ea typeface="Calibri" panose="020F0502020204030204" pitchFamily="34" charset="0"/>
                <a:cs typeface="Times New Roman" panose="02020603050405020304" pitchFamily="18" charset="0"/>
              </a:rPr>
              <a:t>Medici family</a:t>
            </a:r>
            <a:r>
              <a:rPr lang="en-US" sz="2000" dirty="0">
                <a:solidFill>
                  <a:schemeClr val="accent1"/>
                </a:solidFill>
                <a:effectLst/>
                <a:ea typeface="Calibri" panose="020F0502020204030204" pitchFamily="34" charset="0"/>
                <a:cs typeface="Times New Roman" panose="02020603050405020304" pitchFamily="18" charset="0"/>
              </a:rPr>
              <a:t> and the flourishing of the </a:t>
            </a:r>
            <a:r>
              <a:rPr lang="en-US" sz="2000" b="1" dirty="0">
                <a:solidFill>
                  <a:schemeClr val="accent1"/>
                </a:solidFill>
                <a:effectLst/>
                <a:ea typeface="Calibri" panose="020F0502020204030204" pitchFamily="34" charset="0"/>
                <a:cs typeface="Times New Roman" panose="02020603050405020304" pitchFamily="18" charset="0"/>
              </a:rPr>
              <a:t>Renaissance</a:t>
            </a:r>
            <a:r>
              <a:rPr lang="en-US" sz="2000" dirty="0">
                <a:solidFill>
                  <a:schemeClr val="accent1"/>
                </a:solidFill>
                <a:effectLst/>
                <a:ea typeface="Calibri" panose="020F0502020204030204" pitchFamily="34" charset="0"/>
                <a:cs typeface="Times New Roman" panose="02020603050405020304" pitchFamily="18" charset="0"/>
              </a:rPr>
              <a:t>.</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1440:</a:t>
            </a:r>
            <a:r>
              <a:rPr lang="en-US" sz="2000" dirty="0">
                <a:solidFill>
                  <a:schemeClr val="accent1"/>
                </a:solidFill>
                <a:effectLst/>
                <a:ea typeface="Calibri" panose="020F0502020204030204" pitchFamily="34" charset="0"/>
                <a:cs typeface="Times New Roman" panose="02020603050405020304" pitchFamily="18" charset="0"/>
              </a:rPr>
              <a:t> </a:t>
            </a:r>
            <a:r>
              <a:rPr lang="en-US" sz="2000" b="1" dirty="0">
                <a:solidFill>
                  <a:schemeClr val="accent1"/>
                </a:solidFill>
                <a:effectLst/>
                <a:ea typeface="Calibri" panose="020F0502020204030204" pitchFamily="34" charset="0"/>
                <a:cs typeface="Times New Roman" panose="02020603050405020304" pitchFamily="18" charset="0"/>
              </a:rPr>
              <a:t>Frederick III</a:t>
            </a:r>
            <a:r>
              <a:rPr lang="en-US" sz="2000" dirty="0">
                <a:solidFill>
                  <a:schemeClr val="accent1"/>
                </a:solidFill>
                <a:effectLst/>
                <a:ea typeface="Calibri" panose="020F0502020204030204" pitchFamily="34" charset="0"/>
                <a:cs typeface="Times New Roman" panose="02020603050405020304" pitchFamily="18" charset="0"/>
              </a:rPr>
              <a:t> is elected </a:t>
            </a:r>
            <a:r>
              <a:rPr lang="en-US" sz="2000" b="1" dirty="0">
                <a:solidFill>
                  <a:schemeClr val="accent1"/>
                </a:solidFill>
                <a:effectLst/>
                <a:ea typeface="Calibri" panose="020F0502020204030204" pitchFamily="34" charset="0"/>
                <a:cs typeface="Times New Roman" panose="02020603050405020304" pitchFamily="18" charset="0"/>
              </a:rPr>
              <a:t>Holy Roman Emperor</a:t>
            </a:r>
            <a:r>
              <a:rPr lang="en-US" sz="2000" dirty="0">
                <a:solidFill>
                  <a:schemeClr val="accent1"/>
                </a:solidFill>
                <a:effectLst/>
                <a:ea typeface="Calibri" panose="020F0502020204030204" pitchFamily="34" charset="0"/>
                <a:cs typeface="Times New Roman" panose="02020603050405020304" pitchFamily="18" charset="0"/>
              </a:rPr>
              <a:t> and later becomes the first emperor of the </a:t>
            </a:r>
            <a:r>
              <a:rPr lang="en-US" sz="2000" b="1" dirty="0">
                <a:solidFill>
                  <a:schemeClr val="accent1"/>
                </a:solidFill>
                <a:effectLst/>
                <a:ea typeface="Calibri" panose="020F0502020204030204" pitchFamily="34" charset="0"/>
                <a:cs typeface="Times New Roman" panose="02020603050405020304" pitchFamily="18" charset="0"/>
              </a:rPr>
              <a:t>Habsburg dynasty</a:t>
            </a:r>
            <a:r>
              <a:rPr lang="en-US" sz="2000" dirty="0">
                <a:solidFill>
                  <a:schemeClr val="accent1"/>
                </a:solidFill>
                <a:effectLst/>
                <a:ea typeface="Calibri" panose="020F0502020204030204" pitchFamily="34" charset="0"/>
                <a:cs typeface="Times New Roman" panose="02020603050405020304" pitchFamily="18" charset="0"/>
              </a:rPr>
              <a:t>.</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1441:</a:t>
            </a:r>
            <a:r>
              <a:rPr lang="en-US" sz="2000" dirty="0">
                <a:solidFill>
                  <a:schemeClr val="accent1"/>
                </a:solidFill>
                <a:effectLst/>
                <a:ea typeface="Calibri" panose="020F0502020204030204" pitchFamily="34" charset="0"/>
                <a:cs typeface="Times New Roman" panose="02020603050405020304" pitchFamily="18" charset="0"/>
              </a:rPr>
              <a:t> Portuguese sailors explore the west coast of </a:t>
            </a:r>
            <a:r>
              <a:rPr lang="en-US" sz="2000" b="1" dirty="0">
                <a:solidFill>
                  <a:schemeClr val="accent1"/>
                </a:solidFill>
                <a:effectLst/>
                <a:ea typeface="Calibri" panose="020F0502020204030204" pitchFamily="34" charset="0"/>
                <a:cs typeface="Times New Roman" panose="02020603050405020304" pitchFamily="18" charset="0"/>
              </a:rPr>
              <a:t>Africa</a:t>
            </a:r>
            <a:r>
              <a:rPr lang="en-US" sz="2000" dirty="0">
                <a:solidFill>
                  <a:schemeClr val="accent1"/>
                </a:solidFill>
                <a:effectLst/>
                <a:ea typeface="Calibri" panose="020F0502020204030204" pitchFamily="34" charset="0"/>
                <a:cs typeface="Times New Roman" panose="02020603050405020304" pitchFamily="18" charset="0"/>
              </a:rPr>
              <a:t> and begin the </a:t>
            </a:r>
            <a:r>
              <a:rPr lang="en-US" sz="2000" b="1" dirty="0">
                <a:solidFill>
                  <a:schemeClr val="accent1"/>
                </a:solidFill>
                <a:effectLst/>
                <a:ea typeface="Calibri" panose="020F0502020204030204" pitchFamily="34" charset="0"/>
                <a:cs typeface="Times New Roman" panose="02020603050405020304" pitchFamily="18" charset="0"/>
              </a:rPr>
              <a:t>Atlantic slave trade</a:t>
            </a:r>
            <a:r>
              <a:rPr lang="en-US" sz="2000" dirty="0">
                <a:solidFill>
                  <a:schemeClr val="accent1"/>
                </a:solidFill>
                <a:effectLst/>
                <a:ea typeface="Calibri" panose="020F0502020204030204" pitchFamily="34" charset="0"/>
                <a:cs typeface="Times New Roman" panose="02020603050405020304" pitchFamily="18" charset="0"/>
              </a:rPr>
              <a:t>.</a:t>
            </a:r>
          </a:p>
          <a:p>
            <a:pPr marL="0" marR="0">
              <a:lnSpc>
                <a:spcPct val="107000"/>
              </a:lnSpc>
              <a:spcBef>
                <a:spcPts val="0"/>
              </a:spcBef>
              <a:tabLst>
                <a:tab pos="457200" algn="l"/>
              </a:tabLst>
            </a:pPr>
            <a:r>
              <a:rPr lang="en-US" sz="2000" b="1" dirty="0">
                <a:solidFill>
                  <a:schemeClr val="accent1"/>
                </a:solidFill>
                <a:effectLst/>
                <a:ea typeface="Calibri" panose="020F0502020204030204" pitchFamily="34" charset="0"/>
                <a:cs typeface="Times New Roman" panose="02020603050405020304" pitchFamily="18" charset="0"/>
              </a:rPr>
              <a:t>1447: Pope Nicholas V</a:t>
            </a:r>
            <a:r>
              <a:rPr lang="en-US" sz="2000" dirty="0">
                <a:solidFill>
                  <a:schemeClr val="accent1"/>
                </a:solidFill>
                <a:effectLst/>
                <a:ea typeface="Calibri" panose="020F0502020204030204" pitchFamily="34" charset="0"/>
                <a:cs typeface="Times New Roman" panose="02020603050405020304" pitchFamily="18" charset="0"/>
              </a:rPr>
              <a:t> ascends to the papacy; becomes a patron of </a:t>
            </a:r>
            <a:r>
              <a:rPr lang="en-US" sz="2000" b="1" dirty="0">
                <a:solidFill>
                  <a:schemeClr val="accent1"/>
                </a:solidFill>
                <a:effectLst/>
                <a:ea typeface="Calibri" panose="020F0502020204030204" pitchFamily="34" charset="0"/>
                <a:cs typeface="Times New Roman" panose="02020603050405020304" pitchFamily="18" charset="0"/>
              </a:rPr>
              <a:t>Renaissance art and culture</a:t>
            </a:r>
            <a:r>
              <a:rPr lang="en-US" sz="2000" dirty="0">
                <a:solidFill>
                  <a:schemeClr val="accent1"/>
                </a:solidFill>
                <a:effectLst/>
                <a:ea typeface="Calibri" panose="020F0502020204030204" pitchFamily="34" charset="0"/>
                <a:cs typeface="Times New Roman" panose="02020603050405020304" pitchFamily="18" charset="0"/>
              </a:rPr>
              <a:t>.</a:t>
            </a:r>
          </a:p>
          <a:p>
            <a:pPr marL="0" marR="0">
              <a:lnSpc>
                <a:spcPct val="107000"/>
              </a:lnSpc>
              <a:spcBef>
                <a:spcPts val="0"/>
              </a:spcBef>
              <a:tabLst>
                <a:tab pos="457200" algn="l"/>
              </a:tabLst>
            </a:pPr>
            <a:r>
              <a:rPr lang="en-US" sz="2000" b="1" dirty="0">
                <a:solidFill>
                  <a:schemeClr val="accent1"/>
                </a:solidFill>
                <a:effectLst/>
                <a:ea typeface="Calibri" panose="020F0502020204030204" pitchFamily="34" charset="0"/>
                <a:cs typeface="Times New Roman" panose="02020603050405020304" pitchFamily="18" charset="0"/>
              </a:rPr>
              <a:t>1449: </a:t>
            </a:r>
            <a:r>
              <a:rPr lang="en-US" sz="2000" dirty="0">
                <a:solidFill>
                  <a:schemeClr val="accent1"/>
                </a:solidFill>
                <a:effectLst/>
                <a:ea typeface="Calibri" panose="020F0502020204030204" pitchFamily="34" charset="0"/>
                <a:cs typeface="Times New Roman" panose="02020603050405020304" pitchFamily="18" charset="0"/>
              </a:rPr>
              <a:t>The Timurid ruler </a:t>
            </a:r>
            <a:r>
              <a:rPr lang="en-US" sz="2000" b="1" dirty="0">
                <a:solidFill>
                  <a:schemeClr val="accent1"/>
                </a:solidFill>
                <a:effectLst/>
                <a:ea typeface="Calibri" panose="020F0502020204030204" pitchFamily="34" charset="0"/>
                <a:cs typeface="Times New Roman" panose="02020603050405020304" pitchFamily="18" charset="0"/>
              </a:rPr>
              <a:t>Shah Rukh</a:t>
            </a:r>
            <a:r>
              <a:rPr lang="en-US" sz="2000" dirty="0">
                <a:solidFill>
                  <a:schemeClr val="accent1"/>
                </a:solidFill>
                <a:effectLst/>
                <a:ea typeface="Calibri" panose="020F0502020204030204" pitchFamily="34" charset="0"/>
                <a:cs typeface="Times New Roman" panose="02020603050405020304" pitchFamily="18" charset="0"/>
              </a:rPr>
              <a:t> dies, leading to instability in the empire, especially in Central Asia.</a:t>
            </a:r>
          </a:p>
          <a:p>
            <a:pPr marL="0" marR="0">
              <a:lnSpc>
                <a:spcPct val="107000"/>
              </a:lnSpc>
              <a:spcBef>
                <a:spcPts val="0"/>
              </a:spcBef>
            </a:pPr>
            <a:r>
              <a:rPr lang="en-US" sz="2000" b="1" dirty="0">
                <a:solidFill>
                  <a:schemeClr val="accent1"/>
                </a:solidFill>
                <a:effectLst/>
                <a:ea typeface="Calibri" panose="020F0502020204030204" pitchFamily="34" charset="0"/>
                <a:cs typeface="Times New Roman" panose="02020603050405020304" pitchFamily="18" charset="0"/>
              </a:rPr>
              <a:t>1451:</a:t>
            </a:r>
            <a:r>
              <a:rPr lang="en-US" sz="2000" dirty="0">
                <a:solidFill>
                  <a:schemeClr val="accent1"/>
                </a:solidFill>
                <a:effectLst/>
                <a:ea typeface="Calibri" panose="020F0502020204030204" pitchFamily="34" charset="0"/>
                <a:cs typeface="Times New Roman" panose="02020603050405020304" pitchFamily="18" charset="0"/>
              </a:rPr>
              <a:t> </a:t>
            </a:r>
            <a:r>
              <a:rPr lang="en-US" sz="2000" b="1" dirty="0">
                <a:solidFill>
                  <a:schemeClr val="accent1"/>
                </a:solidFill>
                <a:effectLst/>
                <a:ea typeface="Calibri" panose="020F0502020204030204" pitchFamily="34" charset="0"/>
                <a:cs typeface="Times New Roman" panose="02020603050405020304" pitchFamily="18" charset="0"/>
              </a:rPr>
              <a:t>Moctezuma I</a:t>
            </a:r>
            <a:r>
              <a:rPr lang="en-US" sz="2000" dirty="0">
                <a:solidFill>
                  <a:schemeClr val="accent1"/>
                </a:solidFill>
                <a:effectLst/>
                <a:ea typeface="Calibri" panose="020F0502020204030204" pitchFamily="34" charset="0"/>
                <a:cs typeface="Times New Roman" panose="02020603050405020304" pitchFamily="18" charset="0"/>
              </a:rPr>
              <a:t> becomes emperor of the Aztecs, expanding their empire's territory and influence.</a:t>
            </a:r>
          </a:p>
        </p:txBody>
      </p:sp>
    </p:spTree>
    <p:extLst>
      <p:ext uri="{BB962C8B-B14F-4D97-AF65-F5344CB8AC3E}">
        <p14:creationId xmlns:p14="http://schemas.microsoft.com/office/powerpoint/2010/main" val="310152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13267" y="273344"/>
            <a:ext cx="11044988" cy="707886"/>
          </a:xfrm>
          <a:prstGeom prst="rect">
            <a:avLst/>
          </a:prstGeom>
          <a:noFill/>
        </p:spPr>
        <p:txBody>
          <a:bodyPr wrap="square">
            <a:spAutoFit/>
          </a:bodyPr>
          <a:lstStyle/>
          <a:p>
            <a:r>
              <a:rPr lang="en-US" sz="4000" dirty="0">
                <a:solidFill>
                  <a:schemeClr val="accent1"/>
                </a:solidFill>
              </a:rPr>
              <a:t>Videos</a:t>
            </a:r>
          </a:p>
        </p:txBody>
      </p:sp>
      <p:sp>
        <p:nvSpPr>
          <p:cNvPr id="5" name="TextBox 4">
            <a:extLst>
              <a:ext uri="{FF2B5EF4-FFF2-40B4-BE49-F238E27FC236}">
                <a16:creationId xmlns:a16="http://schemas.microsoft.com/office/drawing/2014/main" id="{B0106225-1392-D13A-83E5-7E326EBEE678}"/>
              </a:ext>
            </a:extLst>
          </p:cNvPr>
          <p:cNvSpPr txBox="1"/>
          <p:nvPr/>
        </p:nvSpPr>
        <p:spPr>
          <a:xfrm>
            <a:off x="259124" y="981230"/>
            <a:ext cx="11153273" cy="43172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hlinkClick r:id="rId3"/>
              </a:rPr>
              <a:t>Battle of Varna 1444 - Ottoman Civil War</a:t>
            </a:r>
            <a:endParaRPr lang="en-US" sz="2200" dirty="0">
              <a:solidFill>
                <a:schemeClr val="accent1"/>
              </a:solidFill>
            </a:endParaRPr>
          </a:p>
        </p:txBody>
      </p:sp>
    </p:spTree>
    <p:extLst>
      <p:ext uri="{BB962C8B-B14F-4D97-AF65-F5344CB8AC3E}">
        <p14:creationId xmlns:p14="http://schemas.microsoft.com/office/powerpoint/2010/main" val="4106123976"/>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25301</TotalTime>
  <Words>2986</Words>
  <Application>Microsoft Office PowerPoint</Application>
  <PresentationFormat>Widescreen</PresentationFormat>
  <Paragraphs>182</Paragraphs>
  <Slides>21</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-apple-system</vt:lpstr>
      <vt:lpstr>Arial</vt:lpstr>
      <vt:lpstr>Berkshire Swash</vt:lpstr>
      <vt:lpstr>Calibri</vt:lpstr>
      <vt:lpstr>Lato</vt:lpstr>
      <vt:lpstr>Söhne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394</cp:revision>
  <dcterms:created xsi:type="dcterms:W3CDTF">2019-05-03T02:15:26Z</dcterms:created>
  <dcterms:modified xsi:type="dcterms:W3CDTF">2024-09-24T07:35:51Z</dcterms:modified>
</cp:coreProperties>
</file>