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530" r:id="rId2"/>
    <p:sldId id="661" r:id="rId3"/>
    <p:sldId id="646" r:id="rId4"/>
    <p:sldId id="555" r:id="rId5"/>
    <p:sldId id="578" r:id="rId6"/>
    <p:sldId id="594" r:id="rId7"/>
    <p:sldId id="500" r:id="rId8"/>
    <p:sldId id="501" r:id="rId9"/>
    <p:sldId id="595" r:id="rId10"/>
    <p:sldId id="596" r:id="rId11"/>
    <p:sldId id="600" r:id="rId12"/>
    <p:sldId id="662" r:id="rId13"/>
    <p:sldId id="601" r:id="rId14"/>
    <p:sldId id="503" r:id="rId15"/>
    <p:sldId id="502" r:id="rId16"/>
    <p:sldId id="663" r:id="rId17"/>
    <p:sldId id="607" r:id="rId18"/>
    <p:sldId id="608" r:id="rId19"/>
    <p:sldId id="625" r:id="rId20"/>
    <p:sldId id="62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autoAdjust="0"/>
    <p:restoredTop sz="79384" autoAdjust="0"/>
  </p:normalViewPr>
  <p:slideViewPr>
    <p:cSldViewPr snapToGrid="0" showGuides="1">
      <p:cViewPr varScale="1">
        <p:scale>
          <a:sx n="54" d="100"/>
          <a:sy n="54" d="100"/>
        </p:scale>
        <p:origin x="1108" y="4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9684"/>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10/6/2024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10/6/2024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ipedia.org/wiki/Bayezid_II"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283684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Mughals also used Chagatai Turkic before shifting to Persian. The </a:t>
            </a:r>
            <a:r>
              <a:rPr lang="en-US" dirty="0" err="1"/>
              <a:t>Baburnama</a:t>
            </a:r>
            <a:r>
              <a:rPr lang="en-US" dirty="0"/>
              <a:t> and </a:t>
            </a:r>
            <a:r>
              <a:rPr lang="en-US" dirty="0" err="1"/>
              <a:t>Humayunama</a:t>
            </a:r>
            <a:r>
              <a:rPr lang="en-US" dirty="0"/>
              <a:t> were in Chagatai</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artists in Europe – Leonardo, Michelangelo</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7</a:t>
            </a:fld>
            <a:endParaRPr lang="en-US"/>
          </a:p>
        </p:txBody>
      </p:sp>
    </p:spTree>
    <p:extLst>
      <p:ext uri="{BB962C8B-B14F-4D97-AF65-F5344CB8AC3E}">
        <p14:creationId xmlns:p14="http://schemas.microsoft.com/office/powerpoint/2010/main" val="2474331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8</a:t>
            </a:fld>
            <a:endParaRPr lang="en-US"/>
          </a:p>
        </p:txBody>
      </p:sp>
    </p:spTree>
    <p:extLst>
      <p:ext uri="{BB962C8B-B14F-4D97-AF65-F5344CB8AC3E}">
        <p14:creationId xmlns:p14="http://schemas.microsoft.com/office/powerpoint/2010/main" val="1501936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Amasya</a:t>
            </a:r>
            <a:r>
              <a:rPr lang="en-US" dirty="0"/>
              <a:t> to Istanbul today takes 7hr 53 min</a:t>
            </a:r>
          </a:p>
        </p:txBody>
      </p:sp>
      <p:sp>
        <p:nvSpPr>
          <p:cNvPr id="4" name="Slide Number Placeholder 3"/>
          <p:cNvSpPr>
            <a:spLocks noGrp="1"/>
          </p:cNvSpPr>
          <p:nvPr>
            <p:ph type="sldNum" sz="quarter" idx="5"/>
          </p:nvPr>
        </p:nvSpPr>
        <p:spPr/>
        <p:txBody>
          <a:bodyPr/>
          <a:lstStyle/>
          <a:p>
            <a:fld id="{DAF61BEB-35DA-498F-9F88-C82846C03E6B}" type="slidenum">
              <a:rPr lang="en-US" smtClean="0"/>
              <a:t>9</a:t>
            </a:fld>
            <a:endParaRPr lang="en-US"/>
          </a:p>
        </p:txBody>
      </p:sp>
    </p:spTree>
    <p:extLst>
      <p:ext uri="{BB962C8B-B14F-4D97-AF65-F5344CB8AC3E}">
        <p14:creationId xmlns:p14="http://schemas.microsoft.com/office/powerpoint/2010/main" val="3252073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Konya to Istanbul today takes 7hr 50 min</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2822488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His first son </a:t>
            </a:r>
            <a:r>
              <a:rPr lang="en-US" sz="1200" dirty="0" err="1"/>
              <a:t>Shehzade</a:t>
            </a:r>
            <a:r>
              <a:rPr lang="en-US" sz="1200" dirty="0"/>
              <a:t> </a:t>
            </a:r>
            <a:r>
              <a:rPr lang="en-US" sz="1200" dirty="0" err="1"/>
              <a:t>Oguzhan</a:t>
            </a:r>
            <a:r>
              <a:rPr lang="en-US" sz="1200" dirty="0"/>
              <a:t> had already been killed by Bayezid in 1482, his second son </a:t>
            </a:r>
            <a:r>
              <a:rPr lang="en-US" sz="1200" dirty="0" err="1"/>
              <a:t>Sehzade</a:t>
            </a:r>
            <a:r>
              <a:rPr lang="en-US" sz="1200" dirty="0"/>
              <a:t> Murad converted to Christianity (Pierre Mehmed </a:t>
            </a:r>
            <a:r>
              <a:rPr lang="en-US" sz="1200" dirty="0" err="1"/>
              <a:t>Sayd</a:t>
            </a:r>
            <a:r>
              <a:rPr lang="en-US" sz="1200" dirty="0"/>
              <a:t>) and was killed by Sultan Suleiman when he conquered Rhodes</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11</a:t>
            </a:fld>
            <a:endParaRPr lang="en-US"/>
          </a:p>
        </p:txBody>
      </p:sp>
    </p:spTree>
    <p:extLst>
      <p:ext uri="{BB962C8B-B14F-4D97-AF65-F5344CB8AC3E}">
        <p14:creationId xmlns:p14="http://schemas.microsoft.com/office/powerpoint/2010/main" val="473071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13</a:t>
            </a:fld>
            <a:endParaRPr lang="en-US"/>
          </a:p>
        </p:txBody>
      </p:sp>
    </p:spTree>
    <p:extLst>
      <p:ext uri="{BB962C8B-B14F-4D97-AF65-F5344CB8AC3E}">
        <p14:creationId xmlns:p14="http://schemas.microsoft.com/office/powerpoint/2010/main" val="1932374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83838"/>
                </a:solidFill>
                <a:effectLst/>
                <a:latin typeface="Libre Baskerville" panose="020F0502020204030204" pitchFamily="2" charset="0"/>
              </a:rPr>
              <a:t>Sephardic Jews are Spanish Jews who were forced to convert to Catholicism or face expulsion from Spain after 1492. In this great diasporic movement, 100,000-300,000 Spanish Jews (estimates vary) left Spain and settled in different parts of Europe and the Middle East. Many settled in the Ottoman Empire after they were welcomed by the Ottoman Sultan. The name "Sephardic" comes from the Hebrew word for Spain, "</a:t>
            </a:r>
            <a:r>
              <a:rPr lang="en-US" b="0" i="0" dirty="0" err="1">
                <a:solidFill>
                  <a:srgbClr val="383838"/>
                </a:solidFill>
                <a:effectLst/>
                <a:latin typeface="Libre Baskerville" panose="020F0502020204030204" pitchFamily="2" charset="0"/>
              </a:rPr>
              <a:t>Sefarad</a:t>
            </a:r>
            <a:r>
              <a:rPr lang="en-US" b="0" i="0" dirty="0">
                <a:solidFill>
                  <a:srgbClr val="383838"/>
                </a:solidFill>
                <a:effectLst/>
                <a:latin typeface="Libre Baskerville" panose="020F0502020204030204" pitchFamily="2" charset="0"/>
              </a:rPr>
              <a:t>."</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14</a:t>
            </a:fld>
            <a:endParaRPr lang="en-US"/>
          </a:p>
        </p:txBody>
      </p:sp>
    </p:spTree>
    <p:extLst>
      <p:ext uri="{BB962C8B-B14F-4D97-AF65-F5344CB8AC3E}">
        <p14:creationId xmlns:p14="http://schemas.microsoft.com/office/powerpoint/2010/main" val="3517414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Cooks should prepare clen food</a:t>
            </a:r>
          </a:p>
          <a:p>
            <a:r>
              <a:rPr lang="en-US" dirty="0"/>
              <a:t>Wash pots with clean water</a:t>
            </a:r>
          </a:p>
          <a:p>
            <a:r>
              <a:rPr lang="en-US" dirty="0"/>
              <a:t>Naver serve pork</a:t>
            </a:r>
          </a:p>
          <a:p>
            <a:r>
              <a:rPr lang="en-US" dirty="0"/>
              <a:t>Barbers shouldn’t share utensils</a:t>
            </a:r>
          </a:p>
          <a:p>
            <a:r>
              <a:rPr lang="en-US" dirty="0"/>
              <a:t>Horses without horse shoes</a:t>
            </a:r>
          </a:p>
          <a:p>
            <a:r>
              <a:rPr lang="en-US" dirty="0"/>
              <a:t>Do not overburden their loads</a:t>
            </a:r>
          </a:p>
          <a:p>
            <a:endParaRPr lang="en-US" dirty="0"/>
          </a:p>
          <a:p>
            <a:r>
              <a:rPr lang="en-US" b="0" i="0" dirty="0">
                <a:solidFill>
                  <a:srgbClr val="474136"/>
                </a:solidFill>
                <a:effectLst/>
                <a:latin typeface="EB Garamond" panose="020F0502020204030204" pitchFamily="2" charset="0"/>
              </a:rPr>
              <a:t>By decree of </a:t>
            </a:r>
            <a:r>
              <a:rPr lang="en-US" b="0" i="0" u="none" strike="noStrike" dirty="0">
                <a:solidFill>
                  <a:srgbClr val="0058A2"/>
                </a:solidFill>
                <a:effectLst/>
                <a:latin typeface="EB Garamond" panose="020F0502020204030204" pitchFamily="2" charset="0"/>
                <a:hlinkClick r:id="rId3"/>
              </a:rPr>
              <a:t>Sultan Bayezid II</a:t>
            </a:r>
            <a:r>
              <a:rPr lang="en-US" b="0" i="0" dirty="0">
                <a:solidFill>
                  <a:srgbClr val="474136"/>
                </a:solidFill>
                <a:effectLst/>
                <a:latin typeface="EB Garamond" panose="020F0502020204030204" pitchFamily="2" charset="0"/>
              </a:rPr>
              <a:t> of the Ottoman Empire in 1484 Turks were prohibited from operating a printing press.</a:t>
            </a:r>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15</a:t>
            </a:fld>
            <a:endParaRPr lang="en-US"/>
          </a:p>
        </p:txBody>
      </p:sp>
    </p:spTree>
    <p:extLst>
      <p:ext uri="{BB962C8B-B14F-4D97-AF65-F5344CB8AC3E}">
        <p14:creationId xmlns:p14="http://schemas.microsoft.com/office/powerpoint/2010/main" val="2065161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19</a:t>
            </a:fld>
            <a:endParaRPr lang="en-US"/>
          </a:p>
        </p:txBody>
      </p:sp>
    </p:spTree>
    <p:extLst>
      <p:ext uri="{BB962C8B-B14F-4D97-AF65-F5344CB8AC3E}">
        <p14:creationId xmlns:p14="http://schemas.microsoft.com/office/powerpoint/2010/main" val="3839178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20</a:t>
            </a:fld>
            <a:endParaRPr lang="en-US"/>
          </a:p>
        </p:txBody>
      </p:sp>
    </p:spTree>
    <p:extLst>
      <p:ext uri="{BB962C8B-B14F-4D97-AF65-F5344CB8AC3E}">
        <p14:creationId xmlns:p14="http://schemas.microsoft.com/office/powerpoint/2010/main" val="459132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05839" y="3914536"/>
            <a:ext cx="11780322" cy="2554545"/>
            <a:chOff x="130631" y="2974479"/>
            <a:chExt cx="11780322" cy="2554545"/>
          </a:xfrm>
        </p:grpSpPr>
        <p:sp>
          <p:nvSpPr>
            <p:cNvPr id="2" name="TextBox 1"/>
            <p:cNvSpPr txBox="1"/>
            <p:nvPr/>
          </p:nvSpPr>
          <p:spPr>
            <a:xfrm>
              <a:off x="130631" y="2974479"/>
              <a:ext cx="11780322" cy="2554545"/>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Consolidation and Stability</a:t>
              </a:r>
            </a:p>
            <a:p>
              <a:pPr algn="ctr"/>
              <a:r>
                <a:rPr lang="en-US" sz="8000" b="1" dirty="0">
                  <a:solidFill>
                    <a:srgbClr val="52291E"/>
                  </a:solidFill>
                  <a:latin typeface="Berkshire Swash" panose="02000505000000020003" pitchFamily="2" charset="0"/>
                </a:rPr>
                <a:t>Bayezid II (r1481-1512)</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5B36DD6D-9A62-A08C-F689-11F1986161EE}"/>
              </a:ext>
            </a:extLst>
          </p:cNvPr>
          <p:cNvPicPr>
            <a:picLocks noChangeAspect="1"/>
          </p:cNvPicPr>
          <p:nvPr/>
        </p:nvPicPr>
        <p:blipFill>
          <a:blip r:embed="rId2"/>
          <a:stretch>
            <a:fillRect/>
          </a:stretch>
        </p:blipFill>
        <p:spPr>
          <a:xfrm>
            <a:off x="9363900" y="0"/>
            <a:ext cx="2828100" cy="3633849"/>
          </a:xfrm>
          <a:prstGeom prst="rect">
            <a:avLst/>
          </a:prstGeom>
        </p:spPr>
      </p:pic>
      <p:pic>
        <p:nvPicPr>
          <p:cNvPr id="2050" name="Picture 2" descr="undefined">
            <a:extLst>
              <a:ext uri="{FF2B5EF4-FFF2-40B4-BE49-F238E27FC236}">
                <a16:creationId xmlns:a16="http://schemas.microsoft.com/office/drawing/2014/main" id="{BD16D508-D268-E443-09FF-12DE27386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8" y="0"/>
            <a:ext cx="2467954" cy="3633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95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366563" y="0"/>
            <a:ext cx="11458874" cy="646331"/>
          </a:xfrm>
          <a:prstGeom prst="rect">
            <a:avLst/>
          </a:prstGeom>
          <a:noFill/>
        </p:spPr>
        <p:txBody>
          <a:bodyPr wrap="square">
            <a:spAutoFit/>
          </a:bodyPr>
          <a:lstStyle/>
          <a:p>
            <a:r>
              <a:rPr lang="en-US" sz="3600" b="1" dirty="0">
                <a:solidFill>
                  <a:schemeClr val="accent1"/>
                </a:solidFill>
              </a:rPr>
              <a:t>Timeline of the First 7 Sultans</a:t>
            </a:r>
          </a:p>
        </p:txBody>
      </p:sp>
      <p:sp>
        <p:nvSpPr>
          <p:cNvPr id="3" name="TextBox 2">
            <a:extLst>
              <a:ext uri="{FF2B5EF4-FFF2-40B4-BE49-F238E27FC236}">
                <a16:creationId xmlns:a16="http://schemas.microsoft.com/office/drawing/2014/main" id="{696D1688-EAD6-06F8-12FC-C373B9777E87}"/>
              </a:ext>
            </a:extLst>
          </p:cNvPr>
          <p:cNvSpPr txBox="1"/>
          <p:nvPr/>
        </p:nvSpPr>
        <p:spPr>
          <a:xfrm>
            <a:off x="104093" y="894032"/>
            <a:ext cx="12364998" cy="5491568"/>
          </a:xfrm>
          <a:prstGeom prst="rect">
            <a:avLst/>
          </a:prstGeom>
          <a:noFill/>
        </p:spPr>
        <p:txBody>
          <a:bodyPr wrap="square">
            <a:spAutoFit/>
          </a:bodyPr>
          <a:lstStyle/>
          <a:p>
            <a:pPr>
              <a:lnSpc>
                <a:spcPct val="107000"/>
              </a:lnSpc>
              <a:tabLst>
                <a:tab pos="457200" algn="l"/>
              </a:tabLst>
            </a:pPr>
            <a:r>
              <a:rPr lang="en-US" dirty="0">
                <a:solidFill>
                  <a:schemeClr val="accent1"/>
                </a:solidFill>
              </a:rPr>
              <a:t>1237: </a:t>
            </a:r>
            <a:r>
              <a:rPr lang="en-US" dirty="0" err="1">
                <a:solidFill>
                  <a:schemeClr val="accent1"/>
                </a:solidFill>
              </a:rPr>
              <a:t>Alaeddin</a:t>
            </a:r>
            <a:r>
              <a:rPr lang="en-US" dirty="0">
                <a:solidFill>
                  <a:schemeClr val="accent1"/>
                </a:solidFill>
              </a:rPr>
              <a:t> </a:t>
            </a:r>
            <a:r>
              <a:rPr lang="en-US" dirty="0" err="1">
                <a:solidFill>
                  <a:schemeClr val="accent1"/>
                </a:solidFill>
              </a:rPr>
              <a:t>Keyqubad</a:t>
            </a:r>
            <a:r>
              <a:rPr lang="en-US" dirty="0">
                <a:solidFill>
                  <a:schemeClr val="accent1"/>
                </a:solidFill>
              </a:rPr>
              <a:t> I awards </a:t>
            </a:r>
            <a:r>
              <a:rPr lang="en-US" b="1" dirty="0">
                <a:solidFill>
                  <a:schemeClr val="accent1"/>
                </a:solidFill>
              </a:rPr>
              <a:t>Ertugrul</a:t>
            </a:r>
            <a:r>
              <a:rPr lang="en-US" dirty="0">
                <a:solidFill>
                  <a:schemeClr val="accent1"/>
                </a:solidFill>
              </a:rPr>
              <a:t> (d.1289) title of Ghazi and </a:t>
            </a:r>
            <a:r>
              <a:rPr lang="en-US" dirty="0" err="1">
                <a:solidFill>
                  <a:schemeClr val="accent1"/>
                </a:solidFill>
              </a:rPr>
              <a:t>Karacadag</a:t>
            </a:r>
            <a:r>
              <a:rPr lang="en-US" dirty="0">
                <a:solidFill>
                  <a:schemeClr val="accent1"/>
                </a:solidFill>
              </a:rPr>
              <a:t>, </a:t>
            </a:r>
            <a:r>
              <a:rPr lang="en-US" b="1" dirty="0" err="1">
                <a:solidFill>
                  <a:schemeClr val="accent1"/>
                </a:solidFill>
              </a:rPr>
              <a:t>Sogut</a:t>
            </a:r>
            <a:r>
              <a:rPr lang="en-US" b="1" dirty="0">
                <a:solidFill>
                  <a:schemeClr val="accent1"/>
                </a:solidFill>
              </a:rPr>
              <a:t>, </a:t>
            </a:r>
            <a:r>
              <a:rPr lang="en-US" dirty="0" err="1">
                <a:solidFill>
                  <a:schemeClr val="accent1"/>
                </a:solidFill>
              </a:rPr>
              <a:t>Domanic</a:t>
            </a:r>
            <a:r>
              <a:rPr lang="en-US" b="1" dirty="0">
                <a:solidFill>
                  <a:schemeClr val="accent1"/>
                </a:solidFill>
              </a:rPr>
              <a:t> </a:t>
            </a:r>
          </a:p>
          <a:p>
            <a:pPr marR="0" lvl="0">
              <a:lnSpc>
                <a:spcPct val="107000"/>
              </a:lnSpc>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1285-88: </a:t>
            </a:r>
            <a:r>
              <a:rPr lang="en-US" b="1" kern="0" dirty="0">
                <a:solidFill>
                  <a:schemeClr val="accent1"/>
                </a:solidFill>
                <a:effectLst/>
                <a:ea typeface="Times New Roman" panose="02020603050405020304" pitchFamily="18" charset="0"/>
                <a:cs typeface="Times New Roman" panose="02020603050405020304" pitchFamily="18" charset="0"/>
              </a:rPr>
              <a:t>Osman</a:t>
            </a:r>
            <a:r>
              <a:rPr lang="en-US" kern="0" dirty="0">
                <a:solidFill>
                  <a:schemeClr val="accent1"/>
                </a:solidFill>
                <a:effectLst/>
                <a:ea typeface="Times New Roman" panose="02020603050405020304" pitchFamily="18" charset="0"/>
                <a:cs typeface="Times New Roman" panose="02020603050405020304" pitchFamily="18" charset="0"/>
              </a:rPr>
              <a:t> (d.1326)conquers Byzantine territories, </a:t>
            </a:r>
            <a:r>
              <a:rPr lang="en-US" b="1" kern="0" dirty="0" err="1">
                <a:solidFill>
                  <a:schemeClr val="accent1"/>
                </a:solidFill>
                <a:effectLst/>
                <a:ea typeface="Times New Roman" panose="02020603050405020304" pitchFamily="18" charset="0"/>
                <a:cs typeface="Times New Roman" panose="02020603050405020304" pitchFamily="18" charset="0"/>
              </a:rPr>
              <a:t>Yenisehir</a:t>
            </a:r>
            <a:r>
              <a:rPr lang="en-US" b="1" kern="0" dirty="0">
                <a:solidFill>
                  <a:schemeClr val="accent1"/>
                </a:solidFill>
                <a:effectLst/>
                <a:ea typeface="Times New Roman" panose="02020603050405020304" pitchFamily="18" charset="0"/>
                <a:cs typeface="Times New Roman" panose="02020603050405020304" pitchFamily="18" charset="0"/>
              </a:rPr>
              <a:t> </a:t>
            </a:r>
            <a:r>
              <a:rPr lang="en-US" kern="0" dirty="0">
                <a:solidFill>
                  <a:schemeClr val="accent1"/>
                </a:solidFill>
                <a:effectLst/>
                <a:ea typeface="Times New Roman" panose="02020603050405020304" pitchFamily="18" charset="0"/>
                <a:cs typeface="Times New Roman" panose="02020603050405020304" pitchFamily="18" charset="0"/>
              </a:rPr>
              <a:t>is</a:t>
            </a:r>
            <a:r>
              <a:rPr lang="en-US" kern="0" dirty="0">
                <a:solidFill>
                  <a:schemeClr val="accent1"/>
                </a:solidFill>
                <a:ea typeface="Times New Roman" panose="02020603050405020304" pitchFamily="18" charset="0"/>
                <a:cs typeface="Times New Roman" panose="02020603050405020304" pitchFamily="18" charset="0"/>
              </a:rPr>
              <a:t> the new capital </a:t>
            </a:r>
            <a:r>
              <a:rPr lang="en-US" kern="0" dirty="0">
                <a:solidFill>
                  <a:schemeClr val="accent1"/>
                </a:solidFill>
                <a:effectLst/>
                <a:ea typeface="Times New Roman" panose="02020603050405020304" pitchFamily="18" charset="0"/>
                <a:cs typeface="Times New Roman" panose="02020603050405020304" pitchFamily="18" charset="0"/>
              </a:rPr>
              <a:t> </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1326: </a:t>
            </a:r>
            <a:r>
              <a:rPr lang="en-US" b="1" kern="0" dirty="0">
                <a:solidFill>
                  <a:schemeClr val="accent1"/>
                </a:solidFill>
                <a:effectLst/>
                <a:ea typeface="Times New Roman" panose="02020603050405020304" pitchFamily="18" charset="0"/>
                <a:cs typeface="Times New Roman" panose="02020603050405020304" pitchFamily="18" charset="0"/>
              </a:rPr>
              <a:t>Orhan </a:t>
            </a:r>
            <a:r>
              <a:rPr lang="en-US" kern="0" dirty="0">
                <a:solidFill>
                  <a:schemeClr val="accent1"/>
                </a:solidFill>
                <a:effectLst/>
                <a:ea typeface="Times New Roman" panose="02020603050405020304" pitchFamily="18" charset="0"/>
                <a:cs typeface="Times New Roman" panose="02020603050405020304" pitchFamily="18" charset="0"/>
              </a:rPr>
              <a:t>(d.1360) comes to power, </a:t>
            </a:r>
            <a:r>
              <a:rPr lang="en-US" b="1" kern="0" dirty="0">
                <a:solidFill>
                  <a:schemeClr val="accent1"/>
                </a:solidFill>
                <a:effectLst/>
                <a:ea typeface="Times New Roman" panose="02020603050405020304" pitchFamily="18" charset="0"/>
                <a:cs typeface="Times New Roman" panose="02020603050405020304" pitchFamily="18" charset="0"/>
              </a:rPr>
              <a:t>Bursa</a:t>
            </a:r>
            <a:r>
              <a:rPr lang="en-US" kern="0" dirty="0">
                <a:solidFill>
                  <a:schemeClr val="accent1"/>
                </a:solidFill>
                <a:effectLst/>
                <a:ea typeface="Times New Roman" panose="02020603050405020304" pitchFamily="18" charset="0"/>
                <a:cs typeface="Times New Roman" panose="02020603050405020304" pitchFamily="18" charset="0"/>
              </a:rPr>
              <a:t> is taken, becomes new capital</a:t>
            </a:r>
          </a:p>
          <a:p>
            <a:pPr marR="0" lvl="0">
              <a:lnSpc>
                <a:spcPct val="107000"/>
              </a:lnSpc>
              <a:spcBef>
                <a:spcPts val="0"/>
              </a:spcBef>
              <a:spcAft>
                <a:spcPts val="0"/>
              </a:spcAft>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1329-54: Conquest of </a:t>
            </a:r>
            <a:r>
              <a:rPr lang="en-US" b="1" kern="0" dirty="0">
                <a:solidFill>
                  <a:schemeClr val="accent1"/>
                </a:solidFill>
                <a:effectLst/>
                <a:ea typeface="Times New Roman" panose="02020603050405020304" pitchFamily="18" charset="0"/>
                <a:cs typeface="Times New Roman" panose="02020603050405020304" pitchFamily="18" charset="0"/>
              </a:rPr>
              <a:t>Nicaea </a:t>
            </a:r>
            <a:r>
              <a:rPr lang="en-US" kern="0" dirty="0">
                <a:solidFill>
                  <a:schemeClr val="accent1"/>
                </a:solidFill>
                <a:effectLst/>
                <a:ea typeface="Times New Roman" panose="02020603050405020304" pitchFamily="18" charset="0"/>
                <a:cs typeface="Times New Roman" panose="02020603050405020304" pitchFamily="18" charset="0"/>
              </a:rPr>
              <a:t>and</a:t>
            </a:r>
            <a:r>
              <a:rPr lang="en-US" b="1" kern="0" dirty="0">
                <a:solidFill>
                  <a:schemeClr val="accent1"/>
                </a:solidFill>
                <a:effectLst/>
                <a:ea typeface="Times New Roman" panose="02020603050405020304" pitchFamily="18" charset="0"/>
                <a:cs typeface="Times New Roman" panose="02020603050405020304" pitchFamily="18" charset="0"/>
              </a:rPr>
              <a:t> Gallipoli</a:t>
            </a:r>
            <a:r>
              <a:rPr lang="en-US" kern="0" dirty="0">
                <a:solidFill>
                  <a:schemeClr val="accent1"/>
                </a:solidFill>
                <a:effectLst/>
                <a:ea typeface="Times New Roman" panose="02020603050405020304" pitchFamily="18" charset="0"/>
                <a:cs typeface="Times New Roman" panose="02020603050405020304" pitchFamily="18" charset="0"/>
              </a:rPr>
              <a:t>; Annexation of the </a:t>
            </a:r>
            <a:r>
              <a:rPr lang="en-US" b="1" kern="0" dirty="0" err="1">
                <a:solidFill>
                  <a:schemeClr val="accent1"/>
                </a:solidFill>
                <a:effectLst/>
                <a:ea typeface="Times New Roman" panose="02020603050405020304" pitchFamily="18" charset="0"/>
                <a:cs typeface="Times New Roman" panose="02020603050405020304" pitchFamily="18" charset="0"/>
              </a:rPr>
              <a:t>Karasids</a:t>
            </a:r>
            <a:r>
              <a:rPr lang="en-US" kern="0" dirty="0">
                <a:solidFill>
                  <a:schemeClr val="accent1"/>
                </a:solidFill>
                <a:effectLst/>
                <a:ea typeface="Times New Roman" panose="02020603050405020304" pitchFamily="18" charset="0"/>
                <a:cs typeface="Times New Roman" panose="02020603050405020304" pitchFamily="18" charset="0"/>
              </a:rPr>
              <a:t> lands</a:t>
            </a:r>
            <a:r>
              <a:rPr lang="en-US" b="1" kern="0" dirty="0">
                <a:solidFill>
                  <a:schemeClr val="accent1"/>
                </a:solidFill>
                <a:effectLst/>
                <a:ea typeface="Times New Roman" panose="02020603050405020304" pitchFamily="18" charset="0"/>
                <a:cs typeface="Times New Roman" panose="02020603050405020304" pitchFamily="18" charset="0"/>
              </a:rPr>
              <a:t>.</a:t>
            </a:r>
            <a:endParaRPr lang="en-US" b="1"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1363-65: </a:t>
            </a:r>
            <a:r>
              <a:rPr lang="en-US" b="1" kern="0" dirty="0">
                <a:solidFill>
                  <a:schemeClr val="accent1"/>
                </a:solidFill>
                <a:effectLst/>
                <a:ea typeface="Times New Roman" panose="02020603050405020304" pitchFamily="18" charset="0"/>
                <a:cs typeface="Times New Roman" panose="02020603050405020304" pitchFamily="18" charset="0"/>
              </a:rPr>
              <a:t>Murad I</a:t>
            </a:r>
            <a:r>
              <a:rPr lang="en-US" kern="0" dirty="0">
                <a:solidFill>
                  <a:schemeClr val="accent1"/>
                </a:solidFill>
                <a:effectLst/>
                <a:ea typeface="Times New Roman" panose="02020603050405020304" pitchFamily="18" charset="0"/>
                <a:cs typeface="Times New Roman" panose="02020603050405020304" pitchFamily="18" charset="0"/>
              </a:rPr>
              <a:t> 9d. 1389) takes </a:t>
            </a:r>
            <a:r>
              <a:rPr lang="en-US" kern="0" dirty="0" err="1">
                <a:solidFill>
                  <a:schemeClr val="accent1"/>
                </a:solidFill>
                <a:effectLst/>
                <a:ea typeface="Times New Roman" panose="02020603050405020304" pitchFamily="18" charset="0"/>
                <a:cs typeface="Times New Roman" panose="02020603050405020304" pitchFamily="18" charset="0"/>
              </a:rPr>
              <a:t>Tzouroulos</a:t>
            </a:r>
            <a:r>
              <a:rPr lang="en-US" kern="0" dirty="0">
                <a:solidFill>
                  <a:schemeClr val="accent1"/>
                </a:solidFill>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Arkadiapolis</a:t>
            </a:r>
            <a:r>
              <a:rPr lang="en-US" kern="0" dirty="0">
                <a:solidFill>
                  <a:schemeClr val="accent1"/>
                </a:solidFill>
                <a:effectLst/>
                <a:ea typeface="Times New Roman" panose="02020603050405020304" pitchFamily="18" charset="0"/>
                <a:cs typeface="Times New Roman" panose="02020603050405020304" pitchFamily="18" charset="0"/>
              </a:rPr>
              <a:t>, </a:t>
            </a:r>
            <a:r>
              <a:rPr lang="en-US" kern="0" dirty="0" err="1">
                <a:solidFill>
                  <a:schemeClr val="accent1"/>
                </a:solidFill>
                <a:effectLst/>
                <a:ea typeface="Times New Roman" panose="02020603050405020304" pitchFamily="18" charset="0"/>
                <a:cs typeface="Times New Roman" panose="02020603050405020304" pitchFamily="18" charset="0"/>
              </a:rPr>
              <a:t>Malgara</a:t>
            </a:r>
            <a:r>
              <a:rPr lang="en-US" kern="0" dirty="0">
                <a:solidFill>
                  <a:schemeClr val="accent1"/>
                </a:solidFill>
                <a:effectLst/>
                <a:ea typeface="Times New Roman" panose="02020603050405020304" pitchFamily="18" charset="0"/>
                <a:cs typeface="Times New Roman" panose="02020603050405020304" pitchFamily="18" charset="0"/>
              </a:rPr>
              <a:t> and others</a:t>
            </a:r>
            <a:r>
              <a:rPr lang="en-US" kern="0" dirty="0">
                <a:solidFill>
                  <a:schemeClr val="accent1"/>
                </a:solidFill>
                <a:ea typeface="Times New Roman" panose="02020603050405020304" pitchFamily="18" charset="0"/>
                <a:cs typeface="Times New Roman" panose="02020603050405020304" pitchFamily="18" charset="0"/>
              </a:rPr>
              <a:t>; </a:t>
            </a:r>
            <a:r>
              <a:rPr lang="en-US" b="1" kern="0" dirty="0">
                <a:solidFill>
                  <a:schemeClr val="accent1"/>
                </a:solidFill>
                <a:effectLst/>
                <a:ea typeface="Times New Roman" panose="02020603050405020304" pitchFamily="18" charset="0"/>
                <a:cs typeface="Times New Roman" panose="02020603050405020304" pitchFamily="18" charset="0"/>
              </a:rPr>
              <a:t>Edirne </a:t>
            </a:r>
            <a:r>
              <a:rPr lang="en-US" kern="0" dirty="0">
                <a:solidFill>
                  <a:schemeClr val="accent1"/>
                </a:solidFill>
                <a:effectLst/>
                <a:ea typeface="Times New Roman" panose="02020603050405020304" pitchFamily="18" charset="0"/>
                <a:cs typeface="Times New Roman" panose="02020603050405020304" pitchFamily="18" charset="0"/>
              </a:rPr>
              <a:t>became capital.</a:t>
            </a:r>
            <a:endParaRPr lang="en-US"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1368-82: </a:t>
            </a:r>
            <a:r>
              <a:rPr lang="en-US" b="1" kern="0" dirty="0">
                <a:solidFill>
                  <a:schemeClr val="accent1"/>
                </a:solidFill>
                <a:effectLst/>
                <a:ea typeface="Times New Roman" panose="02020603050405020304" pitchFamily="18" charset="0"/>
                <a:cs typeface="Times New Roman" panose="02020603050405020304" pitchFamily="18" charset="0"/>
              </a:rPr>
              <a:t>Bulgaria and Constantinople </a:t>
            </a:r>
            <a:r>
              <a:rPr lang="en-US" kern="0" dirty="0">
                <a:solidFill>
                  <a:schemeClr val="accent1"/>
                </a:solidFill>
                <a:effectLst/>
                <a:ea typeface="Times New Roman" panose="02020603050405020304" pitchFamily="18" charset="0"/>
                <a:cs typeface="Times New Roman" panose="02020603050405020304" pitchFamily="18" charset="0"/>
              </a:rPr>
              <a:t>(Byzantine Empire) became vassals, </a:t>
            </a:r>
            <a:r>
              <a:rPr lang="en-US" b="1" kern="0" dirty="0" err="1">
                <a:solidFill>
                  <a:schemeClr val="accent1"/>
                </a:solidFill>
                <a:effectLst/>
                <a:ea typeface="Times New Roman" panose="02020603050405020304" pitchFamily="18" charset="0"/>
                <a:cs typeface="Times New Roman" panose="02020603050405020304" pitchFamily="18" charset="0"/>
              </a:rPr>
              <a:t>Germiyanids</a:t>
            </a:r>
            <a:r>
              <a:rPr lang="en-US" b="1" kern="0" dirty="0">
                <a:solidFill>
                  <a:schemeClr val="accent1"/>
                </a:solidFill>
                <a:effectLst/>
                <a:ea typeface="Times New Roman" panose="02020603050405020304" pitchFamily="18" charset="0"/>
                <a:cs typeface="Times New Roman" panose="02020603050405020304" pitchFamily="18" charset="0"/>
              </a:rPr>
              <a:t>, </a:t>
            </a:r>
            <a:r>
              <a:rPr lang="en-US" b="1" kern="0" dirty="0" err="1">
                <a:solidFill>
                  <a:schemeClr val="accent1"/>
                </a:solidFill>
                <a:effectLst/>
                <a:ea typeface="Times New Roman" panose="02020603050405020304" pitchFamily="18" charset="0"/>
                <a:cs typeface="Times New Roman" panose="02020603050405020304" pitchFamily="18" charset="0"/>
              </a:rPr>
              <a:t>Karamanids</a:t>
            </a:r>
            <a:r>
              <a:rPr lang="en-US" b="1" kern="0" dirty="0">
                <a:solidFill>
                  <a:schemeClr val="accent1"/>
                </a:solidFill>
                <a:effectLst/>
                <a:ea typeface="Times New Roman" panose="02020603050405020304" pitchFamily="18" charset="0"/>
                <a:cs typeface="Times New Roman" panose="02020603050405020304" pitchFamily="18" charset="0"/>
              </a:rPr>
              <a:t> lands taken</a:t>
            </a:r>
            <a:r>
              <a:rPr lang="en-US" kern="0" dirty="0">
                <a:solidFill>
                  <a:schemeClr val="accent1"/>
                </a:solidFill>
                <a:effectLst/>
                <a:ea typeface="Times New Roman" panose="02020603050405020304" pitchFamily="18" charset="0"/>
                <a:cs typeface="Times New Roman" panose="02020603050405020304" pitchFamily="18" charset="0"/>
              </a:rPr>
              <a:t>.</a:t>
            </a:r>
          </a:p>
          <a:p>
            <a:pPr marR="0" lvl="0">
              <a:lnSpc>
                <a:spcPct val="107000"/>
              </a:lnSpc>
              <a:spcBef>
                <a:spcPts val="0"/>
              </a:spcBef>
              <a:spcAft>
                <a:spcPts val="0"/>
              </a:spcAft>
              <a:buSzPts val="1000"/>
              <a:tabLst>
                <a:tab pos="457200" algn="l"/>
              </a:tabLst>
            </a:pPr>
            <a:r>
              <a:rPr lang="en-US" kern="0" dirty="0">
                <a:solidFill>
                  <a:schemeClr val="accent1"/>
                </a:solidFill>
                <a:effectLst/>
                <a:ea typeface="Times New Roman" panose="02020603050405020304" pitchFamily="18" charset="0"/>
                <a:cs typeface="Times New Roman" panose="02020603050405020304" pitchFamily="18" charset="0"/>
              </a:rPr>
              <a:t>1389: </a:t>
            </a:r>
            <a:r>
              <a:rPr lang="en-US" b="1" kern="0" dirty="0">
                <a:solidFill>
                  <a:schemeClr val="accent1"/>
                </a:solidFill>
                <a:effectLst/>
                <a:ea typeface="Times New Roman" panose="02020603050405020304" pitchFamily="18" charset="0"/>
                <a:cs typeface="Times New Roman" panose="02020603050405020304" pitchFamily="18" charset="0"/>
              </a:rPr>
              <a:t>Murad was martyred </a:t>
            </a:r>
            <a:r>
              <a:rPr lang="en-US" kern="0" dirty="0">
                <a:solidFill>
                  <a:schemeClr val="accent1"/>
                </a:solidFill>
                <a:effectLst/>
                <a:ea typeface="Times New Roman" panose="02020603050405020304" pitchFamily="18" charset="0"/>
                <a:cs typeface="Times New Roman" panose="02020603050405020304" pitchFamily="18" charset="0"/>
              </a:rPr>
              <a:t>after victory at </a:t>
            </a:r>
            <a:r>
              <a:rPr lang="en-US" kern="0" dirty="0">
                <a:solidFill>
                  <a:schemeClr val="accent1"/>
                </a:solidFill>
                <a:ea typeface="Times New Roman" panose="02020603050405020304" pitchFamily="18" charset="0"/>
                <a:cs typeface="Times New Roman" panose="02020603050405020304" pitchFamily="18" charset="0"/>
              </a:rPr>
              <a:t>the </a:t>
            </a:r>
            <a:r>
              <a:rPr lang="en-US" kern="0" dirty="0">
                <a:solidFill>
                  <a:schemeClr val="accent1"/>
                </a:solidFill>
                <a:effectLst/>
                <a:ea typeface="Times New Roman" panose="02020603050405020304" pitchFamily="18" charset="0"/>
                <a:cs typeface="Times New Roman" panose="02020603050405020304" pitchFamily="18" charset="0"/>
              </a:rPr>
              <a:t>Battle of Kosovo; </a:t>
            </a:r>
            <a:r>
              <a:rPr lang="en-US" b="1" kern="0" dirty="0">
                <a:solidFill>
                  <a:schemeClr val="accent1"/>
                </a:solidFill>
                <a:effectLst/>
                <a:ea typeface="Times New Roman" panose="02020603050405020304" pitchFamily="18" charset="0"/>
                <a:cs typeface="Times New Roman" panose="02020603050405020304" pitchFamily="18" charset="0"/>
              </a:rPr>
              <a:t>Bayezid I</a:t>
            </a:r>
            <a:r>
              <a:rPr lang="en-US" kern="0" dirty="0">
                <a:solidFill>
                  <a:schemeClr val="accent1"/>
                </a:solidFill>
                <a:effectLst/>
                <a:ea typeface="Times New Roman" panose="02020603050405020304" pitchFamily="18" charset="0"/>
                <a:cs typeface="Times New Roman" panose="02020603050405020304" pitchFamily="18" charset="0"/>
              </a:rPr>
              <a:t> (d.1403) succeeded him.</a:t>
            </a:r>
          </a:p>
          <a:p>
            <a:pPr>
              <a:lnSpc>
                <a:spcPct val="110000"/>
              </a:lnSpc>
            </a:pPr>
            <a:r>
              <a:rPr lang="en-US" dirty="0">
                <a:solidFill>
                  <a:schemeClr val="accent1"/>
                </a:solidFill>
              </a:rPr>
              <a:t>1389-93: Bayezid took </a:t>
            </a:r>
            <a:r>
              <a:rPr lang="en-US" b="1" dirty="0">
                <a:solidFill>
                  <a:schemeClr val="accent1"/>
                </a:solidFill>
              </a:rPr>
              <a:t>Philadelphia</a:t>
            </a:r>
            <a:r>
              <a:rPr lang="en-US" dirty="0">
                <a:solidFill>
                  <a:schemeClr val="accent1"/>
                </a:solidFill>
              </a:rPr>
              <a:t> and Beyliks in Anatolia (</a:t>
            </a:r>
            <a:r>
              <a:rPr lang="en-US" b="1" dirty="0" err="1">
                <a:solidFill>
                  <a:schemeClr val="accent1"/>
                </a:solidFill>
              </a:rPr>
              <a:t>Karamanids</a:t>
            </a:r>
            <a:r>
              <a:rPr lang="en-US" b="1" dirty="0">
                <a:solidFill>
                  <a:schemeClr val="accent1"/>
                </a:solidFill>
              </a:rPr>
              <a:t> and </a:t>
            </a:r>
            <a:r>
              <a:rPr lang="en-US" b="1" dirty="0" err="1">
                <a:solidFill>
                  <a:schemeClr val="accent1"/>
                </a:solidFill>
              </a:rPr>
              <a:t>Candarids</a:t>
            </a:r>
            <a:r>
              <a:rPr lang="en-US" dirty="0">
                <a:solidFill>
                  <a:schemeClr val="accent1"/>
                </a:solidFill>
              </a:rPr>
              <a:t>)</a:t>
            </a:r>
          </a:p>
          <a:p>
            <a:pPr>
              <a:lnSpc>
                <a:spcPct val="110000"/>
              </a:lnSpc>
            </a:pPr>
            <a:r>
              <a:rPr lang="en-US" dirty="0">
                <a:solidFill>
                  <a:schemeClr val="accent1"/>
                </a:solidFill>
              </a:rPr>
              <a:t>1391-96: Bayezid besieged </a:t>
            </a:r>
            <a:r>
              <a:rPr lang="en-US" b="1" dirty="0">
                <a:solidFill>
                  <a:schemeClr val="accent1"/>
                </a:solidFill>
              </a:rPr>
              <a:t>Constantinople </a:t>
            </a:r>
            <a:r>
              <a:rPr lang="en-US" dirty="0">
                <a:solidFill>
                  <a:schemeClr val="accent1"/>
                </a:solidFill>
              </a:rPr>
              <a:t>and defeated the Holy League at the </a:t>
            </a:r>
            <a:r>
              <a:rPr lang="en-US" b="1" dirty="0">
                <a:solidFill>
                  <a:schemeClr val="accent1"/>
                </a:solidFill>
              </a:rPr>
              <a:t>Battle of Nicopolis.</a:t>
            </a:r>
          </a:p>
          <a:p>
            <a:pPr>
              <a:lnSpc>
                <a:spcPct val="110000"/>
              </a:lnSpc>
            </a:pPr>
            <a:r>
              <a:rPr lang="en-US" dirty="0">
                <a:solidFill>
                  <a:schemeClr val="accent1"/>
                </a:solidFill>
              </a:rPr>
              <a:t>1402: Defeat at the </a:t>
            </a:r>
            <a:r>
              <a:rPr lang="en-US" b="1" dirty="0">
                <a:solidFill>
                  <a:schemeClr val="accent1"/>
                </a:solidFill>
              </a:rPr>
              <a:t>Battle of Ankara, </a:t>
            </a:r>
            <a:r>
              <a:rPr lang="en-US" dirty="0">
                <a:solidFill>
                  <a:schemeClr val="accent1"/>
                </a:solidFill>
              </a:rPr>
              <a:t>resulted in a 10 year </a:t>
            </a:r>
            <a:r>
              <a:rPr lang="en-US" b="1" dirty="0">
                <a:solidFill>
                  <a:schemeClr val="accent1"/>
                </a:solidFill>
              </a:rPr>
              <a:t>Interregnum period</a:t>
            </a:r>
          </a:p>
          <a:p>
            <a:pPr>
              <a:lnSpc>
                <a:spcPct val="110000"/>
              </a:lnSpc>
            </a:pPr>
            <a:r>
              <a:rPr lang="en-US" dirty="0">
                <a:solidFill>
                  <a:schemeClr val="accent1"/>
                </a:solidFill>
              </a:rPr>
              <a:t>1413-19: </a:t>
            </a:r>
            <a:r>
              <a:rPr lang="en-US" b="1" dirty="0">
                <a:solidFill>
                  <a:schemeClr val="accent1"/>
                </a:solidFill>
              </a:rPr>
              <a:t>Mehmed I </a:t>
            </a:r>
            <a:r>
              <a:rPr lang="en-US" dirty="0">
                <a:solidFill>
                  <a:schemeClr val="accent1"/>
                </a:solidFill>
              </a:rPr>
              <a:t>(d. 1421) becomes the Sultan, </a:t>
            </a:r>
            <a:r>
              <a:rPr lang="en-US" b="1" dirty="0">
                <a:solidFill>
                  <a:schemeClr val="accent1"/>
                </a:solidFill>
              </a:rPr>
              <a:t>seizes Konya and territories in Wallachia and Hungary</a:t>
            </a:r>
            <a:endParaRPr lang="en-US" dirty="0">
              <a:solidFill>
                <a:schemeClr val="accent1"/>
              </a:solidFill>
            </a:endParaRPr>
          </a:p>
          <a:p>
            <a:pPr>
              <a:lnSpc>
                <a:spcPct val="110000"/>
              </a:lnSpc>
            </a:pPr>
            <a:r>
              <a:rPr lang="en-US" dirty="0">
                <a:solidFill>
                  <a:schemeClr val="accent1"/>
                </a:solidFill>
              </a:rPr>
              <a:t>1419: </a:t>
            </a:r>
            <a:r>
              <a:rPr lang="en-US" b="1" dirty="0">
                <a:solidFill>
                  <a:schemeClr val="accent1"/>
                </a:solidFill>
              </a:rPr>
              <a:t>Byzantines</a:t>
            </a:r>
            <a:r>
              <a:rPr lang="en-US" dirty="0">
                <a:solidFill>
                  <a:schemeClr val="accent1"/>
                </a:solidFill>
              </a:rPr>
              <a:t>, </a:t>
            </a:r>
            <a:r>
              <a:rPr lang="en-US" b="1" dirty="0">
                <a:solidFill>
                  <a:schemeClr val="accent1"/>
                </a:solidFill>
              </a:rPr>
              <a:t>Serbians, Wallachian</a:t>
            </a:r>
            <a:r>
              <a:rPr lang="en-US" dirty="0">
                <a:solidFill>
                  <a:schemeClr val="accent1"/>
                </a:solidFill>
              </a:rPr>
              <a:t>, </a:t>
            </a:r>
            <a:r>
              <a:rPr lang="en-US" b="1" dirty="0" err="1">
                <a:solidFill>
                  <a:schemeClr val="accent1"/>
                </a:solidFill>
              </a:rPr>
              <a:t>Moreans</a:t>
            </a:r>
            <a:r>
              <a:rPr lang="en-US" dirty="0">
                <a:solidFill>
                  <a:schemeClr val="accent1"/>
                </a:solidFill>
              </a:rPr>
              <a:t> agree to pay tribute to the Ottomans.</a:t>
            </a:r>
          </a:p>
          <a:p>
            <a:pPr>
              <a:lnSpc>
                <a:spcPct val="110000"/>
              </a:lnSpc>
            </a:pPr>
            <a:r>
              <a:rPr lang="en-US" dirty="0">
                <a:solidFill>
                  <a:schemeClr val="accent1"/>
                </a:solidFill>
              </a:rPr>
              <a:t>1423-1433: </a:t>
            </a:r>
            <a:r>
              <a:rPr lang="en-US" b="1" dirty="0">
                <a:solidFill>
                  <a:schemeClr val="accent1"/>
                </a:solidFill>
              </a:rPr>
              <a:t>Murad II </a:t>
            </a:r>
            <a:r>
              <a:rPr lang="en-US" dirty="0">
                <a:solidFill>
                  <a:schemeClr val="accent1"/>
                </a:solidFill>
              </a:rPr>
              <a:t>(d.1453) </a:t>
            </a:r>
            <a:r>
              <a:rPr lang="en-US" b="1" dirty="0">
                <a:solidFill>
                  <a:schemeClr val="accent1"/>
                </a:solidFill>
              </a:rPr>
              <a:t>consolidates his rule in Anatolia </a:t>
            </a:r>
            <a:r>
              <a:rPr lang="en-US" dirty="0">
                <a:solidFill>
                  <a:schemeClr val="accent1"/>
                </a:solidFill>
              </a:rPr>
              <a:t>and suppresses local rebellions. </a:t>
            </a:r>
          </a:p>
          <a:p>
            <a:pPr>
              <a:lnSpc>
                <a:spcPct val="110000"/>
              </a:lnSpc>
            </a:pPr>
            <a:r>
              <a:rPr lang="en-US" dirty="0">
                <a:solidFill>
                  <a:schemeClr val="accent1"/>
                </a:solidFill>
              </a:rPr>
              <a:t>1443-44: After signing peace treaties with Hungarians and </a:t>
            </a:r>
            <a:r>
              <a:rPr lang="en-US" dirty="0" err="1">
                <a:solidFill>
                  <a:schemeClr val="accent1"/>
                </a:solidFill>
              </a:rPr>
              <a:t>Karamanids</a:t>
            </a:r>
            <a:r>
              <a:rPr lang="en-US" dirty="0">
                <a:solidFill>
                  <a:schemeClr val="accent1"/>
                </a:solidFill>
              </a:rPr>
              <a:t>, Murad II </a:t>
            </a:r>
            <a:r>
              <a:rPr lang="en-US" b="1" dirty="0">
                <a:solidFill>
                  <a:schemeClr val="accent1"/>
                </a:solidFill>
              </a:rPr>
              <a:t>abdicates</a:t>
            </a:r>
            <a:endParaRPr lang="en-US" dirty="0">
              <a:solidFill>
                <a:schemeClr val="accent1"/>
              </a:solidFill>
            </a:endParaRPr>
          </a:p>
          <a:p>
            <a:pPr>
              <a:lnSpc>
                <a:spcPct val="110000"/>
              </a:lnSpc>
            </a:pPr>
            <a:r>
              <a:rPr lang="en-US" dirty="0">
                <a:solidFill>
                  <a:schemeClr val="accent1"/>
                </a:solidFill>
              </a:rPr>
              <a:t>1444-48: Murad returns and wins at the </a:t>
            </a:r>
            <a:r>
              <a:rPr lang="en-US" b="1" dirty="0">
                <a:solidFill>
                  <a:schemeClr val="accent1"/>
                </a:solidFill>
              </a:rPr>
              <a:t>Battle of Varna </a:t>
            </a:r>
            <a:r>
              <a:rPr lang="en-US" dirty="0">
                <a:solidFill>
                  <a:schemeClr val="accent1"/>
                </a:solidFill>
              </a:rPr>
              <a:t>and the </a:t>
            </a:r>
            <a:r>
              <a:rPr lang="en-US" b="1" dirty="0">
                <a:solidFill>
                  <a:schemeClr val="accent1"/>
                </a:solidFill>
              </a:rPr>
              <a:t>Second Battle of Kosovo</a:t>
            </a:r>
            <a:endParaRPr lang="en-US" dirty="0">
              <a:solidFill>
                <a:schemeClr val="accent1"/>
              </a:solidFill>
            </a:endParaRPr>
          </a:p>
          <a:p>
            <a:pPr>
              <a:lnSpc>
                <a:spcPct val="110000"/>
              </a:lnSpc>
            </a:pPr>
            <a:r>
              <a:rPr lang="en-US" dirty="0">
                <a:solidFill>
                  <a:schemeClr val="accent1"/>
                </a:solidFill>
              </a:rPr>
              <a:t>1451: Murad II passes away</a:t>
            </a:r>
            <a:r>
              <a:rPr lang="en-US" b="1" dirty="0">
                <a:solidFill>
                  <a:schemeClr val="accent1"/>
                </a:solidFill>
              </a:rPr>
              <a:t>, Mehmet II </a:t>
            </a:r>
            <a:r>
              <a:rPr lang="en-US" dirty="0">
                <a:solidFill>
                  <a:schemeClr val="accent1"/>
                </a:solidFill>
              </a:rPr>
              <a:t>(d.1481) comes to power.</a:t>
            </a:r>
          </a:p>
          <a:p>
            <a:pPr>
              <a:lnSpc>
                <a:spcPct val="110000"/>
              </a:lnSpc>
            </a:pPr>
            <a:r>
              <a:rPr lang="en-US" kern="0" dirty="0">
                <a:solidFill>
                  <a:schemeClr val="accent1"/>
                </a:solidFill>
                <a:effectLst/>
                <a:ea typeface="Times New Roman" panose="02020603050405020304" pitchFamily="18" charset="0"/>
                <a:cs typeface="Times New Roman" panose="02020603050405020304" pitchFamily="18" charset="0"/>
              </a:rPr>
              <a:t>14</a:t>
            </a:r>
            <a:r>
              <a:rPr lang="en-US" kern="0" dirty="0">
                <a:solidFill>
                  <a:schemeClr val="accent1"/>
                </a:solidFill>
                <a:ea typeface="Times New Roman" panose="02020603050405020304" pitchFamily="18" charset="0"/>
                <a:cs typeface="Times New Roman" panose="02020603050405020304" pitchFamily="18" charset="0"/>
              </a:rPr>
              <a:t>53: Conquest of </a:t>
            </a:r>
            <a:r>
              <a:rPr lang="en-US" b="1" kern="0" dirty="0">
                <a:solidFill>
                  <a:schemeClr val="accent1"/>
                </a:solidFill>
                <a:ea typeface="Times New Roman" panose="02020603050405020304" pitchFamily="18" charset="0"/>
                <a:cs typeface="Times New Roman" panose="02020603050405020304" pitchFamily="18" charset="0"/>
              </a:rPr>
              <a:t>Constantinople</a:t>
            </a:r>
          </a:p>
          <a:p>
            <a:pPr>
              <a:lnSpc>
                <a:spcPct val="110000"/>
              </a:lnSpc>
            </a:pPr>
            <a:r>
              <a:rPr lang="en-US" dirty="0">
                <a:solidFill>
                  <a:schemeClr val="accent1"/>
                </a:solidFill>
              </a:rPr>
              <a:t>1459-1479: Mehmet took Serbia (1459), Morea (1460), Trebizond (1461), Bosnia (1463), Crimea (1475), Albania (1479)</a:t>
            </a:r>
          </a:p>
        </p:txBody>
      </p:sp>
    </p:spTree>
    <p:extLst>
      <p:ext uri="{BB962C8B-B14F-4D97-AF65-F5344CB8AC3E}">
        <p14:creationId xmlns:p14="http://schemas.microsoft.com/office/powerpoint/2010/main" val="175914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Mehmed and Radu's children">
            <a:extLst>
              <a:ext uri="{FF2B5EF4-FFF2-40B4-BE49-F238E27FC236}">
                <a16:creationId xmlns:a16="http://schemas.microsoft.com/office/drawing/2014/main" id="{A8176D0F-581E-4379-1E11-A7A136CFA0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52" y="814770"/>
            <a:ext cx="9609376" cy="60432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C5F13A5-24EB-FC9D-30CB-92BF96D2FB6D}"/>
              </a:ext>
            </a:extLst>
          </p:cNvPr>
          <p:cNvSpPr txBox="1"/>
          <p:nvPr/>
        </p:nvSpPr>
        <p:spPr>
          <a:xfrm>
            <a:off x="239789" y="89914"/>
            <a:ext cx="11044988" cy="707886"/>
          </a:xfrm>
          <a:prstGeom prst="rect">
            <a:avLst/>
          </a:prstGeom>
          <a:noFill/>
        </p:spPr>
        <p:txBody>
          <a:bodyPr wrap="square">
            <a:spAutoFit/>
          </a:bodyPr>
          <a:lstStyle/>
          <a:p>
            <a:r>
              <a:rPr lang="en-US" sz="4000" dirty="0">
                <a:solidFill>
                  <a:srgbClr val="000000"/>
                </a:solidFill>
              </a:rPr>
              <a:t>Mehmed II’s Children</a:t>
            </a:r>
          </a:p>
        </p:txBody>
      </p:sp>
      <p:pic>
        <p:nvPicPr>
          <p:cNvPr id="7" name="Picture 6">
            <a:extLst>
              <a:ext uri="{FF2B5EF4-FFF2-40B4-BE49-F238E27FC236}">
                <a16:creationId xmlns:a16="http://schemas.microsoft.com/office/drawing/2014/main" id="{F0A258F8-31B4-9BB7-0F3A-5545D81FABA8}"/>
              </a:ext>
            </a:extLst>
          </p:cNvPr>
          <p:cNvPicPr>
            <a:picLocks noChangeAspect="1"/>
          </p:cNvPicPr>
          <p:nvPr/>
        </p:nvPicPr>
        <p:blipFill>
          <a:blip r:embed="rId3"/>
          <a:stretch>
            <a:fillRect/>
          </a:stretch>
        </p:blipFill>
        <p:spPr>
          <a:xfrm>
            <a:off x="10767263" y="0"/>
            <a:ext cx="679700" cy="6858000"/>
          </a:xfrm>
          <a:prstGeom prst="rect">
            <a:avLst/>
          </a:prstGeom>
        </p:spPr>
      </p:pic>
    </p:spTree>
    <p:extLst>
      <p:ext uri="{BB962C8B-B14F-4D97-AF65-F5344CB8AC3E}">
        <p14:creationId xmlns:p14="http://schemas.microsoft.com/office/powerpoint/2010/main" val="314262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BFF7985-ACBF-A005-1A31-525C2225D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728" y="0"/>
            <a:ext cx="10667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451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B56EB68-B089-4D24-B94B-77F94A4D3AB8}"/>
              </a:ext>
            </a:extLst>
          </p:cNvPr>
          <p:cNvSpPr txBox="1"/>
          <p:nvPr/>
        </p:nvSpPr>
        <p:spPr>
          <a:xfrm>
            <a:off x="593641" y="140963"/>
            <a:ext cx="11044988" cy="707886"/>
          </a:xfrm>
          <a:prstGeom prst="rect">
            <a:avLst/>
          </a:prstGeom>
          <a:noFill/>
        </p:spPr>
        <p:txBody>
          <a:bodyPr wrap="square">
            <a:spAutoFit/>
          </a:bodyPr>
          <a:lstStyle/>
          <a:p>
            <a:pPr algn="ctr"/>
            <a:r>
              <a:rPr lang="en-US" sz="4000" b="1" dirty="0">
                <a:solidFill>
                  <a:srgbClr val="52291E"/>
                </a:solidFill>
                <a:latin typeface="Berkshire Swash" panose="02000505000000020003" pitchFamily="2" charset="0"/>
              </a:rPr>
              <a:t>The Classical Age (1481-1520)</a:t>
            </a:r>
          </a:p>
        </p:txBody>
      </p:sp>
      <p:sp>
        <p:nvSpPr>
          <p:cNvPr id="8" name="TextBox 7">
            <a:extLst>
              <a:ext uri="{FF2B5EF4-FFF2-40B4-BE49-F238E27FC236}">
                <a16:creationId xmlns:a16="http://schemas.microsoft.com/office/drawing/2014/main" id="{AC9D7312-8375-886D-3CEE-4B151522400A}"/>
              </a:ext>
            </a:extLst>
          </p:cNvPr>
          <p:cNvSpPr txBox="1"/>
          <p:nvPr/>
        </p:nvSpPr>
        <p:spPr>
          <a:xfrm>
            <a:off x="1239611" y="6011683"/>
            <a:ext cx="4430136" cy="830997"/>
          </a:xfrm>
          <a:prstGeom prst="rect">
            <a:avLst/>
          </a:prstGeom>
          <a:noFill/>
        </p:spPr>
        <p:txBody>
          <a:bodyPr wrap="square">
            <a:spAutoFit/>
          </a:bodyPr>
          <a:lstStyle/>
          <a:p>
            <a:pPr algn="ctr"/>
            <a:r>
              <a:rPr lang="en-US" sz="2400" b="1" dirty="0">
                <a:solidFill>
                  <a:srgbClr val="52291E"/>
                </a:solidFill>
                <a:latin typeface="Berkshire Swash" panose="02000505000000020003" pitchFamily="2" charset="0"/>
              </a:rPr>
              <a:t>Consolidation and Stability</a:t>
            </a:r>
          </a:p>
          <a:p>
            <a:pPr algn="ctr"/>
            <a:r>
              <a:rPr lang="en-US" sz="2400" b="1" dirty="0">
                <a:solidFill>
                  <a:srgbClr val="52291E"/>
                </a:solidFill>
                <a:latin typeface="Berkshire Swash" panose="02000505000000020003" pitchFamily="2" charset="0"/>
              </a:rPr>
              <a:t>Bayezid II (r1481-1512)</a:t>
            </a:r>
            <a:endParaRPr lang="en-US" sz="2400" dirty="0"/>
          </a:p>
        </p:txBody>
      </p:sp>
      <p:sp>
        <p:nvSpPr>
          <p:cNvPr id="10" name="TextBox 9">
            <a:extLst>
              <a:ext uri="{FF2B5EF4-FFF2-40B4-BE49-F238E27FC236}">
                <a16:creationId xmlns:a16="http://schemas.microsoft.com/office/drawing/2014/main" id="{391C6F48-8E04-075C-14DA-006B43C391FC}"/>
              </a:ext>
            </a:extLst>
          </p:cNvPr>
          <p:cNvSpPr txBox="1"/>
          <p:nvPr/>
        </p:nvSpPr>
        <p:spPr>
          <a:xfrm>
            <a:off x="7025670" y="6011684"/>
            <a:ext cx="3535236" cy="830997"/>
          </a:xfrm>
          <a:prstGeom prst="rect">
            <a:avLst/>
          </a:prstGeom>
          <a:noFill/>
        </p:spPr>
        <p:txBody>
          <a:bodyPr wrap="square">
            <a:spAutoFit/>
          </a:bodyPr>
          <a:lstStyle/>
          <a:p>
            <a:pPr algn="ctr"/>
            <a:r>
              <a:rPr lang="en-US" sz="2400" b="1" dirty="0">
                <a:solidFill>
                  <a:srgbClr val="52291E"/>
                </a:solidFill>
                <a:latin typeface="Berkshire Swash" panose="02000505000000020003" pitchFamily="2" charset="0"/>
              </a:rPr>
              <a:t>The Caliphate</a:t>
            </a:r>
          </a:p>
          <a:p>
            <a:pPr algn="ctr"/>
            <a:r>
              <a:rPr lang="en-US" sz="2400" b="1" dirty="0">
                <a:solidFill>
                  <a:srgbClr val="52291E"/>
                </a:solidFill>
                <a:latin typeface="Berkshire Swash" panose="02000505000000020003" pitchFamily="2" charset="0"/>
              </a:rPr>
              <a:t>Selim I (r1512-1520)</a:t>
            </a:r>
          </a:p>
        </p:txBody>
      </p:sp>
      <p:pic>
        <p:nvPicPr>
          <p:cNvPr id="1032" name="Picture 8">
            <a:extLst>
              <a:ext uri="{FF2B5EF4-FFF2-40B4-BE49-F238E27FC236}">
                <a16:creationId xmlns:a16="http://schemas.microsoft.com/office/drawing/2014/main" id="{DF1AE5E1-3654-61DA-A83C-C569D57399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173"/>
          <a:stretch/>
        </p:blipFill>
        <p:spPr bwMode="auto">
          <a:xfrm>
            <a:off x="1341882" y="900479"/>
            <a:ext cx="4225595" cy="51112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E76FC9D-A58E-EF4A-9D90-9C60BD07B783}"/>
              </a:ext>
            </a:extLst>
          </p:cNvPr>
          <p:cNvPicPr>
            <a:picLocks/>
          </p:cNvPicPr>
          <p:nvPr/>
        </p:nvPicPr>
        <p:blipFill rotWithShape="1">
          <a:blip r:embed="rId3"/>
          <a:srcRect b="19835"/>
          <a:stretch/>
        </p:blipFill>
        <p:spPr>
          <a:xfrm>
            <a:off x="6681024" y="900479"/>
            <a:ext cx="4224528" cy="5111205"/>
          </a:xfrm>
          <a:prstGeom prst="rect">
            <a:avLst/>
          </a:prstGeom>
        </p:spPr>
      </p:pic>
    </p:spTree>
    <p:extLst>
      <p:ext uri="{BB962C8B-B14F-4D97-AF65-F5344CB8AC3E}">
        <p14:creationId xmlns:p14="http://schemas.microsoft.com/office/powerpoint/2010/main" val="2599738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63286" y="140962"/>
            <a:ext cx="11044988" cy="707886"/>
          </a:xfrm>
          <a:prstGeom prst="rect">
            <a:avLst/>
          </a:prstGeom>
          <a:noFill/>
        </p:spPr>
        <p:txBody>
          <a:bodyPr wrap="square">
            <a:spAutoFit/>
          </a:bodyPr>
          <a:lstStyle/>
          <a:p>
            <a:r>
              <a:rPr lang="en-US" sz="4000" dirty="0">
                <a:solidFill>
                  <a:srgbClr val="000000"/>
                </a:solidFill>
              </a:rPr>
              <a:t>Bayezid II (r1481-1512)</a:t>
            </a:r>
          </a:p>
        </p:txBody>
      </p:sp>
      <p:sp>
        <p:nvSpPr>
          <p:cNvPr id="5" name="TextBox 4">
            <a:extLst>
              <a:ext uri="{FF2B5EF4-FFF2-40B4-BE49-F238E27FC236}">
                <a16:creationId xmlns:a16="http://schemas.microsoft.com/office/drawing/2014/main" id="{B0106225-1392-D13A-83E5-7E326EBEE678}"/>
              </a:ext>
            </a:extLst>
          </p:cNvPr>
          <p:cNvSpPr txBox="1"/>
          <p:nvPr/>
        </p:nvSpPr>
        <p:spPr>
          <a:xfrm>
            <a:off x="163286" y="899292"/>
            <a:ext cx="11759540"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Bayezid – Abu </a:t>
            </a:r>
            <a:r>
              <a:rPr lang="en-US" sz="2000" dirty="0" err="1"/>
              <a:t>Yezid</a:t>
            </a:r>
            <a:r>
              <a:rPr lang="en-US" sz="2000" dirty="0"/>
              <a:t> – </a:t>
            </a:r>
            <a:r>
              <a:rPr lang="en-US" sz="2000" dirty="0" err="1"/>
              <a:t>Edebali</a:t>
            </a:r>
            <a:r>
              <a:rPr lang="en-US" sz="2000" dirty="0"/>
              <a:t>, Eldest son of Mehmet </a:t>
            </a:r>
            <a:r>
              <a:rPr lang="en-US" sz="2000" dirty="0" err="1"/>
              <a:t>Fatih</a:t>
            </a:r>
            <a:r>
              <a:rPr lang="en-US" sz="2000" dirty="0"/>
              <a:t>, born in 1448</a:t>
            </a:r>
          </a:p>
          <a:p>
            <a:pPr marL="285750" indent="-285750">
              <a:lnSpc>
                <a:spcPct val="110000"/>
              </a:lnSpc>
              <a:buFont typeface="Arial" panose="020B0604020202020204" pitchFamily="34" charset="0"/>
              <a:buChar char="•"/>
            </a:pPr>
            <a:r>
              <a:rPr lang="en-US" sz="2000" dirty="0"/>
              <a:t>Governor of </a:t>
            </a:r>
            <a:r>
              <a:rPr lang="en-US" sz="2000" dirty="0" err="1"/>
              <a:t>Amasya</a:t>
            </a:r>
            <a:r>
              <a:rPr lang="en-US" sz="2000" dirty="0"/>
              <a:t> from the age of 7, governed it for 27 years</a:t>
            </a:r>
          </a:p>
          <a:p>
            <a:pPr marL="285750" indent="-285750">
              <a:lnSpc>
                <a:spcPct val="110000"/>
              </a:lnSpc>
              <a:buFont typeface="Arial" panose="020B0604020202020204" pitchFamily="34" charset="0"/>
              <a:buChar char="•"/>
            </a:pPr>
            <a:r>
              <a:rPr lang="en-US" sz="2000" dirty="0" err="1"/>
              <a:t>Amasya</a:t>
            </a:r>
            <a:r>
              <a:rPr lang="en-US" sz="2000" dirty="0"/>
              <a:t> – well-known for training and development – literary center, religious center</a:t>
            </a:r>
          </a:p>
          <a:p>
            <a:pPr marL="285750" indent="-285750">
              <a:lnSpc>
                <a:spcPct val="110000"/>
              </a:lnSpc>
              <a:buFont typeface="Arial" panose="020B0604020202020204" pitchFamily="34" charset="0"/>
              <a:buChar char="•"/>
            </a:pPr>
            <a:r>
              <a:rPr lang="en-US" sz="2000" dirty="0"/>
              <a:t>Received religious and administrative education </a:t>
            </a:r>
          </a:p>
          <a:p>
            <a:pPr marL="285750" indent="-285750">
              <a:lnSpc>
                <a:spcPct val="110000"/>
              </a:lnSpc>
              <a:buFont typeface="Arial" panose="020B0604020202020204" pitchFamily="34" charset="0"/>
              <a:buChar char="•"/>
            </a:pPr>
            <a:r>
              <a:rPr lang="en-US" sz="2000" dirty="0"/>
              <a:t>Tutors, advisors, veterans were overseeing his rule and giving advice – training for the future Sultan</a:t>
            </a:r>
          </a:p>
          <a:p>
            <a:pPr marL="285750" indent="-285750">
              <a:lnSpc>
                <a:spcPct val="110000"/>
              </a:lnSpc>
              <a:buFont typeface="Arial" panose="020B0604020202020204" pitchFamily="34" charset="0"/>
              <a:buChar char="•"/>
            </a:pPr>
            <a:r>
              <a:rPr lang="en-US" sz="2000" dirty="0"/>
              <a:t>Excelled in calligraphy – Arabic, Persian, Chagatai Turkic (</a:t>
            </a:r>
            <a:r>
              <a:rPr lang="en-US" sz="2000" dirty="0" err="1"/>
              <a:t>Turko</a:t>
            </a:r>
            <a:r>
              <a:rPr lang="en-US" sz="2000" dirty="0"/>
              <a:t>-Mongol language)</a:t>
            </a:r>
          </a:p>
          <a:p>
            <a:pPr marL="285750" indent="-285750">
              <a:lnSpc>
                <a:spcPct val="110000"/>
              </a:lnSpc>
              <a:buFont typeface="Arial" panose="020B0604020202020204" pitchFamily="34" charset="0"/>
              <a:buChar char="•"/>
            </a:pPr>
            <a:r>
              <a:rPr lang="en-US" sz="2000" dirty="0"/>
              <a:t>He wrote poetry, mainly ghazals under the penname Adli</a:t>
            </a:r>
          </a:p>
          <a:p>
            <a:pPr marL="285750" indent="-285750">
              <a:lnSpc>
                <a:spcPct val="110000"/>
              </a:lnSpc>
              <a:buFont typeface="Arial" panose="020B0604020202020204" pitchFamily="34" charset="0"/>
              <a:buChar char="•"/>
            </a:pPr>
            <a:r>
              <a:rPr lang="en-US" sz="2000" dirty="0"/>
              <a:t>He patronized and supported all kinds of scientific and literary research, rise of many distinguished scholars and artists</a:t>
            </a:r>
          </a:p>
          <a:p>
            <a:pPr marL="285750" indent="-285750">
              <a:lnSpc>
                <a:spcPct val="110000"/>
              </a:lnSpc>
              <a:buFont typeface="Arial" panose="020B0604020202020204" pitchFamily="34" charset="0"/>
              <a:buChar char="•"/>
            </a:pPr>
            <a:r>
              <a:rPr lang="en-US" sz="2000" dirty="0"/>
              <a:t>Used to go hunting, great warrior, not weak, but preferred peace </a:t>
            </a:r>
          </a:p>
          <a:p>
            <a:pPr marL="285750" indent="-285750">
              <a:lnSpc>
                <a:spcPct val="110000"/>
              </a:lnSpc>
              <a:buFont typeface="Arial" panose="020B0604020202020204" pitchFamily="34" charset="0"/>
              <a:buChar char="•"/>
            </a:pPr>
            <a:r>
              <a:rPr lang="en-US" sz="2000" dirty="0"/>
              <a:t>In his mid twenties, he commanded the right wing of the Ottoman army during the </a:t>
            </a:r>
            <a:r>
              <a:rPr lang="en-US" sz="2000" b="1" dirty="0"/>
              <a:t>Battle of </a:t>
            </a:r>
            <a:r>
              <a:rPr lang="en-US" sz="2000" b="1" dirty="0" err="1"/>
              <a:t>Otlukbeli</a:t>
            </a:r>
            <a:r>
              <a:rPr lang="en-US" sz="2000" b="1" dirty="0"/>
              <a:t> </a:t>
            </a:r>
            <a:r>
              <a:rPr lang="en-US" sz="2000" dirty="0"/>
              <a:t>in 1473</a:t>
            </a:r>
          </a:p>
          <a:p>
            <a:pPr marL="285750" indent="-285750">
              <a:lnSpc>
                <a:spcPct val="110000"/>
              </a:lnSpc>
              <a:buFont typeface="Arial" panose="020B0604020202020204" pitchFamily="34" charset="0"/>
              <a:buChar char="•"/>
            </a:pPr>
            <a:r>
              <a:rPr lang="en-US" sz="2000" dirty="0"/>
              <a:t>He was a kind and just ruler – listened carefully to the subjects, sacrificed for the people who were mainly non-Muslims – people loved him</a:t>
            </a:r>
          </a:p>
          <a:p>
            <a:pPr marL="285750" indent="-285750">
              <a:lnSpc>
                <a:spcPct val="110000"/>
              </a:lnSpc>
              <a:buFont typeface="Arial" panose="020B0604020202020204" pitchFamily="34" charset="0"/>
              <a:buChar char="•"/>
            </a:pPr>
            <a:r>
              <a:rPr lang="en-US" sz="2000" dirty="0"/>
              <a:t>He was a devout Muslim (he was called </a:t>
            </a:r>
            <a:r>
              <a:rPr lang="en-US" sz="2000" dirty="0" err="1"/>
              <a:t>Veli</a:t>
            </a:r>
            <a:r>
              <a:rPr lang="en-US" sz="2000" dirty="0"/>
              <a:t> – God’s friend) due to his focus on religious duties and charities</a:t>
            </a:r>
          </a:p>
          <a:p>
            <a:pPr marL="285750" indent="-285750">
              <a:lnSpc>
                <a:spcPct val="110000"/>
              </a:lnSpc>
              <a:buFont typeface="Arial" panose="020B0604020202020204" pitchFamily="34" charset="0"/>
              <a:buChar char="•"/>
            </a:pPr>
            <a:r>
              <a:rPr lang="en-US" sz="2000" dirty="0"/>
              <a:t>Passed away in 1512 due to gout or poisoning</a:t>
            </a:r>
          </a:p>
        </p:txBody>
      </p:sp>
    </p:spTree>
    <p:extLst>
      <p:ext uri="{BB962C8B-B14F-4D97-AF65-F5344CB8AC3E}">
        <p14:creationId xmlns:p14="http://schemas.microsoft.com/office/powerpoint/2010/main" val="2382296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26671" y="175931"/>
            <a:ext cx="11044988" cy="707886"/>
          </a:xfrm>
          <a:prstGeom prst="rect">
            <a:avLst/>
          </a:prstGeom>
          <a:noFill/>
        </p:spPr>
        <p:txBody>
          <a:bodyPr wrap="square">
            <a:spAutoFit/>
          </a:bodyPr>
          <a:lstStyle/>
          <a:p>
            <a:r>
              <a:rPr lang="en-US" sz="4000" dirty="0">
                <a:solidFill>
                  <a:srgbClr val="000000"/>
                </a:solidFill>
              </a:rPr>
              <a:t>Brother Against Brother – Bayezid II vs </a:t>
            </a:r>
            <a:r>
              <a:rPr lang="en-US" sz="4000" dirty="0" err="1">
                <a:solidFill>
                  <a:srgbClr val="000000"/>
                </a:solidFill>
              </a:rPr>
              <a:t>Cem</a:t>
            </a:r>
            <a:endParaRPr lang="en-US" sz="4000" dirty="0">
              <a:solidFill>
                <a:srgbClr val="000000"/>
              </a:solidFill>
            </a:endParaRPr>
          </a:p>
        </p:txBody>
      </p:sp>
      <p:sp>
        <p:nvSpPr>
          <p:cNvPr id="5" name="TextBox 4">
            <a:extLst>
              <a:ext uri="{FF2B5EF4-FFF2-40B4-BE49-F238E27FC236}">
                <a16:creationId xmlns:a16="http://schemas.microsoft.com/office/drawing/2014/main" id="{B0106225-1392-D13A-83E5-7E326EBEE678}"/>
              </a:ext>
            </a:extLst>
          </p:cNvPr>
          <p:cNvSpPr txBox="1"/>
          <p:nvPr/>
        </p:nvSpPr>
        <p:spPr>
          <a:xfrm>
            <a:off x="220946" y="969143"/>
            <a:ext cx="8910451" cy="581774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Mehmet </a:t>
            </a:r>
            <a:r>
              <a:rPr lang="en-US" sz="2000" dirty="0" err="1"/>
              <a:t>Fatih</a:t>
            </a:r>
            <a:r>
              <a:rPr lang="en-US" sz="2000" dirty="0"/>
              <a:t> passed away in 1481 at the age of around 50</a:t>
            </a:r>
          </a:p>
          <a:p>
            <a:pPr marL="285750" indent="-285750">
              <a:lnSpc>
                <a:spcPct val="110000"/>
              </a:lnSpc>
              <a:buFont typeface="Arial" panose="020B0604020202020204" pitchFamily="34" charset="0"/>
              <a:buChar char="•"/>
            </a:pPr>
            <a:r>
              <a:rPr lang="en-US" sz="2000" dirty="0"/>
              <a:t>Bayezid was in </a:t>
            </a:r>
            <a:r>
              <a:rPr lang="en-US" sz="2000" dirty="0" err="1"/>
              <a:t>Amasya</a:t>
            </a:r>
            <a:r>
              <a:rPr lang="en-US" sz="2000" dirty="0"/>
              <a:t>, </a:t>
            </a:r>
            <a:r>
              <a:rPr lang="en-US" sz="2000" dirty="0" err="1"/>
              <a:t>Cem</a:t>
            </a:r>
            <a:r>
              <a:rPr lang="en-US" sz="2000" dirty="0"/>
              <a:t> was in Konya, both raced to the capital, Bayezid reached first</a:t>
            </a:r>
          </a:p>
          <a:p>
            <a:pPr marL="285750" indent="-285750">
              <a:lnSpc>
                <a:spcPct val="110000"/>
              </a:lnSpc>
              <a:buFont typeface="Arial" panose="020B0604020202020204" pitchFamily="34" charset="0"/>
              <a:buChar char="•"/>
            </a:pPr>
            <a:r>
              <a:rPr lang="en-US" sz="2000" dirty="0"/>
              <a:t>Tradition – whoever reaches Constantinople first becomes the Sultan</a:t>
            </a:r>
          </a:p>
          <a:p>
            <a:pPr marL="285750" indent="-285750">
              <a:lnSpc>
                <a:spcPct val="110000"/>
              </a:lnSpc>
              <a:buFont typeface="Arial" panose="020B0604020202020204" pitchFamily="34" charset="0"/>
              <a:buChar char="•"/>
            </a:pPr>
            <a:r>
              <a:rPr lang="en-US" sz="2000" dirty="0"/>
              <a:t>Bayezid distributed wealth among Janissaries, secured their loyalty and was received as Sultan</a:t>
            </a:r>
          </a:p>
          <a:p>
            <a:pPr marL="285750" indent="-285750">
              <a:lnSpc>
                <a:spcPct val="110000"/>
              </a:lnSpc>
              <a:buFont typeface="Arial" panose="020B0604020202020204" pitchFamily="34" charset="0"/>
              <a:buChar char="•"/>
            </a:pPr>
            <a:r>
              <a:rPr lang="en-US" sz="2000" dirty="0" err="1"/>
              <a:t>Cem</a:t>
            </a:r>
            <a:r>
              <a:rPr lang="en-US" sz="2000" dirty="0"/>
              <a:t> arrived, his forces defeated Bayezid’s army before they could mobilize, he occupied the former capital of Bursa, with the support of the </a:t>
            </a:r>
            <a:r>
              <a:rPr lang="en-US" sz="2000" dirty="0" err="1"/>
              <a:t>Karamanids</a:t>
            </a:r>
            <a:endParaRPr lang="en-US" sz="2000" dirty="0"/>
          </a:p>
          <a:p>
            <a:pPr marL="285750" indent="-285750">
              <a:lnSpc>
                <a:spcPct val="110000"/>
              </a:lnSpc>
              <a:buFont typeface="Arial" panose="020B0604020202020204" pitchFamily="34" charset="0"/>
              <a:buChar char="•"/>
            </a:pPr>
            <a:r>
              <a:rPr lang="en-US" sz="2000" dirty="0" err="1"/>
              <a:t>Cem</a:t>
            </a:r>
            <a:r>
              <a:rPr lang="en-US" sz="2000" dirty="0"/>
              <a:t> proposed to Bayezid to divide the Ottoman territories – Bayezid: Rumelia and </a:t>
            </a:r>
            <a:r>
              <a:rPr lang="en-US" sz="2000" dirty="0" err="1"/>
              <a:t>Cem</a:t>
            </a:r>
            <a:r>
              <a:rPr lang="en-US" sz="2000" dirty="0"/>
              <a:t>: Anatolia</a:t>
            </a:r>
          </a:p>
          <a:p>
            <a:pPr marL="285750" indent="-285750">
              <a:lnSpc>
                <a:spcPct val="110000"/>
              </a:lnSpc>
              <a:buFont typeface="Arial" panose="020B0604020202020204" pitchFamily="34" charset="0"/>
              <a:buChar char="•"/>
            </a:pPr>
            <a:r>
              <a:rPr lang="en-US" sz="2000" dirty="0"/>
              <a:t>This proposal of a split was supported by the Europeans and by the Mamluks</a:t>
            </a:r>
          </a:p>
          <a:p>
            <a:pPr marL="285750" indent="-285750">
              <a:lnSpc>
                <a:spcPct val="110000"/>
              </a:lnSpc>
              <a:buFont typeface="Arial" panose="020B0604020202020204" pitchFamily="34" charset="0"/>
              <a:buChar char="•"/>
            </a:pPr>
            <a:r>
              <a:rPr lang="en-US" sz="2000" dirty="0"/>
              <a:t>Bayezid knew that all the enemies wanted the empire to split – divide and get weak</a:t>
            </a:r>
          </a:p>
          <a:p>
            <a:pPr marL="285750" indent="-285750">
              <a:lnSpc>
                <a:spcPct val="110000"/>
              </a:lnSpc>
              <a:buFont typeface="Arial" panose="020B0604020202020204" pitchFamily="34" charset="0"/>
              <a:buChar char="•"/>
            </a:pPr>
            <a:r>
              <a:rPr lang="en-US" sz="2000" dirty="0"/>
              <a:t>He organized his forces and defeated </a:t>
            </a:r>
            <a:r>
              <a:rPr lang="en-US" sz="2000" dirty="0" err="1"/>
              <a:t>Cem</a:t>
            </a:r>
            <a:r>
              <a:rPr lang="en-US" sz="2000" dirty="0"/>
              <a:t> in the ensuing battle at </a:t>
            </a:r>
            <a:r>
              <a:rPr lang="en-US" sz="2000" dirty="0" err="1"/>
              <a:t>Yenisehir</a:t>
            </a:r>
            <a:endParaRPr lang="en-US" sz="2000" dirty="0"/>
          </a:p>
          <a:p>
            <a:pPr marL="285750" indent="-285750">
              <a:lnSpc>
                <a:spcPct val="110000"/>
              </a:lnSpc>
              <a:buFont typeface="Arial" panose="020B0604020202020204" pitchFamily="34" charset="0"/>
              <a:buChar char="•"/>
            </a:pPr>
            <a:r>
              <a:rPr lang="en-US" sz="2000" dirty="0"/>
              <a:t>Strongest one survives!</a:t>
            </a:r>
          </a:p>
        </p:txBody>
      </p:sp>
      <p:pic>
        <p:nvPicPr>
          <p:cNvPr id="10242" name="Picture 2" descr="Cem Sultan - Wikipedia">
            <a:extLst>
              <a:ext uri="{FF2B5EF4-FFF2-40B4-BE49-F238E27FC236}">
                <a16:creationId xmlns:a16="http://schemas.microsoft.com/office/drawing/2014/main" id="{AA90655D-8AB3-A1A6-03E3-809AD32900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1397" y="1506377"/>
            <a:ext cx="3060603" cy="4362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180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BE8887-F499-5EB1-2015-80410BADD887}"/>
              </a:ext>
            </a:extLst>
          </p:cNvPr>
          <p:cNvPicPr>
            <a:picLocks noChangeAspect="1"/>
          </p:cNvPicPr>
          <p:nvPr/>
        </p:nvPicPr>
        <p:blipFill>
          <a:blip r:embed="rId3"/>
          <a:stretch>
            <a:fillRect/>
          </a:stretch>
        </p:blipFill>
        <p:spPr>
          <a:xfrm>
            <a:off x="499281" y="675891"/>
            <a:ext cx="11193437" cy="5506218"/>
          </a:xfrm>
          <a:prstGeom prst="rect">
            <a:avLst/>
          </a:prstGeom>
        </p:spPr>
      </p:pic>
    </p:spTree>
    <p:extLst>
      <p:ext uri="{BB962C8B-B14F-4D97-AF65-F5344CB8AC3E}">
        <p14:creationId xmlns:p14="http://schemas.microsoft.com/office/powerpoint/2010/main" val="246335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F1CED5-2BE7-0040-3D70-BBF1401C742C}"/>
              </a:ext>
            </a:extLst>
          </p:cNvPr>
          <p:cNvPicPr>
            <a:picLocks noChangeAspect="1"/>
          </p:cNvPicPr>
          <p:nvPr/>
        </p:nvPicPr>
        <p:blipFill>
          <a:blip r:embed="rId3"/>
          <a:stretch>
            <a:fillRect/>
          </a:stretch>
        </p:blipFill>
        <p:spPr>
          <a:xfrm>
            <a:off x="980361" y="361522"/>
            <a:ext cx="10231278" cy="6134956"/>
          </a:xfrm>
          <a:prstGeom prst="rect">
            <a:avLst/>
          </a:prstGeom>
        </p:spPr>
      </p:pic>
    </p:spTree>
    <p:extLst>
      <p:ext uri="{BB962C8B-B14F-4D97-AF65-F5344CB8AC3E}">
        <p14:creationId xmlns:p14="http://schemas.microsoft.com/office/powerpoint/2010/main" val="4110998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65168" y="-6187"/>
            <a:ext cx="11044988" cy="707886"/>
          </a:xfrm>
          <a:prstGeom prst="rect">
            <a:avLst/>
          </a:prstGeom>
          <a:noFill/>
        </p:spPr>
        <p:txBody>
          <a:bodyPr wrap="square">
            <a:spAutoFit/>
          </a:bodyPr>
          <a:lstStyle/>
          <a:p>
            <a:r>
              <a:rPr lang="en-US" sz="4000" dirty="0" err="1">
                <a:solidFill>
                  <a:srgbClr val="000000"/>
                </a:solidFill>
              </a:rPr>
              <a:t>Cem</a:t>
            </a:r>
            <a:r>
              <a:rPr lang="en-US" sz="4000" dirty="0">
                <a:solidFill>
                  <a:srgbClr val="000000"/>
                </a:solidFill>
              </a:rPr>
              <a:t> Sultan’s Fate</a:t>
            </a:r>
          </a:p>
        </p:txBody>
      </p:sp>
      <p:sp>
        <p:nvSpPr>
          <p:cNvPr id="5" name="TextBox 4">
            <a:extLst>
              <a:ext uri="{FF2B5EF4-FFF2-40B4-BE49-F238E27FC236}">
                <a16:creationId xmlns:a16="http://schemas.microsoft.com/office/drawing/2014/main" id="{B0106225-1392-D13A-83E5-7E326EBEE678}"/>
              </a:ext>
            </a:extLst>
          </p:cNvPr>
          <p:cNvSpPr txBox="1"/>
          <p:nvPr/>
        </p:nvSpPr>
        <p:spPr>
          <a:xfrm>
            <a:off x="93023" y="701699"/>
            <a:ext cx="12005953" cy="615630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err="1"/>
              <a:t>Cem</a:t>
            </a:r>
            <a:r>
              <a:rPr lang="en-US" sz="2000" dirty="0"/>
              <a:t> withdrew to Konya, but didn’t get support there, so he went east to the </a:t>
            </a:r>
            <a:r>
              <a:rPr lang="en-US" sz="2000" b="1" dirty="0"/>
              <a:t>Mamluks</a:t>
            </a:r>
          </a:p>
          <a:p>
            <a:pPr marL="285750" indent="-285750">
              <a:lnSpc>
                <a:spcPct val="110000"/>
              </a:lnSpc>
              <a:buFont typeface="Arial" panose="020B0604020202020204" pitchFamily="34" charset="0"/>
              <a:buChar char="•"/>
            </a:pPr>
            <a:r>
              <a:rPr lang="en-US" sz="2000" b="1" dirty="0" err="1"/>
              <a:t>Qaitbay</a:t>
            </a:r>
            <a:r>
              <a:rPr lang="en-US" sz="2000" dirty="0"/>
              <a:t> welcomed him and brought him to Cairo, he also visited Jerusalem and went on pilgrimage to Makkah</a:t>
            </a:r>
          </a:p>
          <a:p>
            <a:pPr marL="285750" indent="-285750">
              <a:lnSpc>
                <a:spcPct val="110000"/>
              </a:lnSpc>
              <a:buFont typeface="Arial" panose="020B0604020202020204" pitchFamily="34" charset="0"/>
              <a:buChar char="•"/>
            </a:pPr>
            <a:r>
              <a:rPr lang="en-US" sz="2000" dirty="0"/>
              <a:t>Bayezid sent a letter with a proposal: give up the claim, save the Sultanate, accept 1 million silver coins</a:t>
            </a:r>
          </a:p>
          <a:p>
            <a:pPr marL="285750" indent="-285750">
              <a:lnSpc>
                <a:spcPct val="110000"/>
              </a:lnSpc>
              <a:buFont typeface="Arial" panose="020B0604020202020204" pitchFamily="34" charset="0"/>
              <a:buChar char="•"/>
            </a:pPr>
            <a:r>
              <a:rPr lang="en-US" sz="2000" dirty="0"/>
              <a:t>In 1482, </a:t>
            </a:r>
            <a:r>
              <a:rPr lang="en-US" sz="2000" dirty="0" err="1"/>
              <a:t>Cem</a:t>
            </a:r>
            <a:r>
              <a:rPr lang="en-US" sz="2000" dirty="0"/>
              <a:t>, with the backing of the Mamluks and the </a:t>
            </a:r>
            <a:r>
              <a:rPr lang="en-US" sz="2000" dirty="0" err="1"/>
              <a:t>Karamanid</a:t>
            </a:r>
            <a:r>
              <a:rPr lang="en-US" sz="2000" dirty="0"/>
              <a:t> Bey, returned to Anatolia and </a:t>
            </a:r>
            <a:r>
              <a:rPr lang="en-US" sz="2000" b="1" dirty="0"/>
              <a:t>threatened to take over Konya</a:t>
            </a:r>
          </a:p>
          <a:p>
            <a:pPr marL="285750" indent="-285750">
              <a:lnSpc>
                <a:spcPct val="110000"/>
              </a:lnSpc>
              <a:buFont typeface="Arial" panose="020B0604020202020204" pitchFamily="34" charset="0"/>
              <a:buChar char="•"/>
            </a:pPr>
            <a:r>
              <a:rPr lang="en-US" sz="2000" dirty="0"/>
              <a:t>He was defeated, and fled to </a:t>
            </a:r>
            <a:r>
              <a:rPr lang="en-US" sz="2000" b="1" dirty="0"/>
              <a:t>Rhodes</a:t>
            </a:r>
            <a:r>
              <a:rPr lang="en-US" sz="2000" dirty="0"/>
              <a:t> (Greek – Knights Hospitaler), he tried to seek the support of the knights, but they betrayed him and made an agreement with Bayezid to keep him in Rhodes in return for 40,000 ducats annually</a:t>
            </a:r>
          </a:p>
          <a:p>
            <a:pPr marL="285750" indent="-285750">
              <a:lnSpc>
                <a:spcPct val="110000"/>
              </a:lnSpc>
              <a:buFont typeface="Arial" panose="020B0604020202020204" pitchFamily="34" charset="0"/>
              <a:buChar char="•"/>
            </a:pPr>
            <a:r>
              <a:rPr lang="en-US" sz="2000" dirty="0"/>
              <a:t>He was </a:t>
            </a:r>
            <a:r>
              <a:rPr lang="en-US" sz="2000" b="1" dirty="0"/>
              <a:t>taken to France and then to the Pope in Rome</a:t>
            </a:r>
          </a:p>
          <a:p>
            <a:pPr marL="285750" indent="-285750">
              <a:lnSpc>
                <a:spcPct val="110000"/>
              </a:lnSpc>
              <a:buFont typeface="Arial" panose="020B0604020202020204" pitchFamily="34" charset="0"/>
              <a:buChar char="•"/>
            </a:pPr>
            <a:r>
              <a:rPr lang="en-US" sz="2000" dirty="0"/>
              <a:t>He was a captive and hostage, a potential pawn, considered useful to create turmoil in Ottoman lands, believed to be a deterrent to Ottoman aggression in Europe</a:t>
            </a:r>
          </a:p>
          <a:p>
            <a:pPr marL="285750" indent="-285750">
              <a:lnSpc>
                <a:spcPct val="110000"/>
              </a:lnSpc>
              <a:buFont typeface="Arial" panose="020B0604020202020204" pitchFamily="34" charset="0"/>
              <a:buChar char="•"/>
            </a:pPr>
            <a:r>
              <a:rPr lang="en-US" sz="2000" dirty="0"/>
              <a:t>Pope tried to use </a:t>
            </a:r>
            <a:r>
              <a:rPr lang="en-US" sz="2000" dirty="0" err="1"/>
              <a:t>Cem</a:t>
            </a:r>
            <a:r>
              <a:rPr lang="en-US" sz="2000" dirty="0"/>
              <a:t> to begin a new crusade and whenever Bayezid intended to launch a campaign, he would threaten to release </a:t>
            </a:r>
            <a:r>
              <a:rPr lang="en-US" sz="2000" dirty="0" err="1"/>
              <a:t>Cem</a:t>
            </a:r>
            <a:endParaRPr lang="en-US" sz="2000" dirty="0"/>
          </a:p>
          <a:p>
            <a:pPr marL="285750" indent="-285750">
              <a:lnSpc>
                <a:spcPct val="110000"/>
              </a:lnSpc>
              <a:buFont typeface="Arial" panose="020B0604020202020204" pitchFamily="34" charset="0"/>
              <a:buChar char="•"/>
            </a:pPr>
            <a:r>
              <a:rPr lang="en-US" sz="2000" dirty="0"/>
              <a:t>Bayezid paid Pope Innocent VIII ransom to keep Cem in Rome (or was it Pope Alexander VI)</a:t>
            </a:r>
          </a:p>
          <a:p>
            <a:pPr marL="285750" indent="-285750">
              <a:lnSpc>
                <a:spcPct val="110000"/>
              </a:lnSpc>
              <a:buFont typeface="Arial" panose="020B0604020202020204" pitchFamily="34" charset="0"/>
              <a:buChar char="•"/>
            </a:pPr>
            <a:r>
              <a:rPr lang="en-US" sz="2000" dirty="0"/>
              <a:t>In 1494, Charles VIII, the </a:t>
            </a:r>
            <a:r>
              <a:rPr lang="en-US" sz="2000" b="1" dirty="0"/>
              <a:t>French King took </a:t>
            </a:r>
            <a:r>
              <a:rPr lang="en-US" sz="2000" b="1" dirty="0" err="1"/>
              <a:t>Cem</a:t>
            </a:r>
            <a:r>
              <a:rPr lang="en-US" sz="2000" b="1" dirty="0"/>
              <a:t> </a:t>
            </a:r>
            <a:r>
              <a:rPr lang="en-US" sz="2000" dirty="0"/>
              <a:t>with him following the French expedition to Italy</a:t>
            </a:r>
          </a:p>
          <a:p>
            <a:pPr marL="285750" indent="-285750">
              <a:lnSpc>
                <a:spcPct val="110000"/>
              </a:lnSpc>
              <a:buFont typeface="Arial" panose="020B0604020202020204" pitchFamily="34" charset="0"/>
              <a:buChar char="•"/>
            </a:pPr>
            <a:r>
              <a:rPr lang="en-US" sz="2000" b="1" dirty="0" err="1"/>
              <a:t>Cem</a:t>
            </a:r>
            <a:r>
              <a:rPr lang="en-US" sz="2000" b="1" dirty="0"/>
              <a:t> Sultan was poisoned to death in 1495</a:t>
            </a:r>
            <a:r>
              <a:rPr lang="en-US" sz="2000" dirty="0"/>
              <a:t>, (Pope ordered his death), his body was held for ransom for 4 years and later he was buried in Bursa </a:t>
            </a:r>
          </a:p>
        </p:txBody>
      </p:sp>
    </p:spTree>
    <p:extLst>
      <p:ext uri="{BB962C8B-B14F-4D97-AF65-F5344CB8AC3E}">
        <p14:creationId xmlns:p14="http://schemas.microsoft.com/office/powerpoint/2010/main" val="3875655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5CE8AC-CDDB-8EC0-A807-5D46484F4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4339" y="0"/>
            <a:ext cx="9957661" cy="6858000"/>
          </a:xfrm>
          <a:prstGeom prst="rect">
            <a:avLst/>
          </a:prstGeom>
        </p:spPr>
      </p:pic>
      <p:sp>
        <p:nvSpPr>
          <p:cNvPr id="5" name="TextBox 4">
            <a:extLst>
              <a:ext uri="{FF2B5EF4-FFF2-40B4-BE49-F238E27FC236}">
                <a16:creationId xmlns:a16="http://schemas.microsoft.com/office/drawing/2014/main" id="{607180DE-0B52-F322-E4BD-8F26573376FE}"/>
              </a:ext>
            </a:extLst>
          </p:cNvPr>
          <p:cNvSpPr txBox="1"/>
          <p:nvPr/>
        </p:nvSpPr>
        <p:spPr>
          <a:xfrm>
            <a:off x="199904" y="305068"/>
            <a:ext cx="1771401" cy="6247864"/>
          </a:xfrm>
          <a:prstGeom prst="rect">
            <a:avLst/>
          </a:prstGeom>
          <a:noFill/>
        </p:spPr>
        <p:txBody>
          <a:bodyPr wrap="square">
            <a:spAutoFit/>
          </a:bodyPr>
          <a:lstStyle/>
          <a:p>
            <a:pPr algn="ctr"/>
            <a:r>
              <a:rPr lang="en-US" sz="2000" b="1" dirty="0">
                <a:solidFill>
                  <a:schemeClr val="accent1"/>
                </a:solidFill>
              </a:rPr>
              <a:t>CEM SULTAN’s RANSOM TAKEN BY THE POPE</a:t>
            </a:r>
          </a:p>
          <a:p>
            <a:pPr algn="ctr"/>
            <a:endParaRPr lang="en-US" sz="2000" dirty="0">
              <a:solidFill>
                <a:schemeClr val="accent1"/>
              </a:solidFill>
            </a:endParaRPr>
          </a:p>
          <a:p>
            <a:pPr algn="ctr"/>
            <a:endParaRPr lang="en-US" sz="2000" dirty="0">
              <a:solidFill>
                <a:schemeClr val="accent1"/>
              </a:solidFill>
            </a:endParaRPr>
          </a:p>
          <a:p>
            <a:pPr algn="ctr"/>
            <a:r>
              <a:rPr lang="en-US" sz="2000" dirty="0">
                <a:solidFill>
                  <a:schemeClr val="accent1"/>
                </a:solidFill>
              </a:rPr>
              <a:t>120,000 crowns</a:t>
            </a:r>
          </a:p>
          <a:p>
            <a:pPr algn="ctr"/>
            <a:r>
              <a:rPr lang="en-US" sz="2000" dirty="0">
                <a:solidFill>
                  <a:schemeClr val="accent1"/>
                </a:solidFill>
              </a:rPr>
              <a:t>100 Moorish slaves</a:t>
            </a:r>
          </a:p>
          <a:p>
            <a:pPr algn="ctr"/>
            <a:r>
              <a:rPr lang="en-US" sz="2000" dirty="0">
                <a:solidFill>
                  <a:schemeClr val="accent1"/>
                </a:solidFill>
              </a:rPr>
              <a:t>Holy Lance</a:t>
            </a:r>
          </a:p>
          <a:p>
            <a:pPr algn="ctr"/>
            <a:endParaRPr lang="en-US" sz="2000" dirty="0">
              <a:solidFill>
                <a:schemeClr val="accent1"/>
              </a:solidFill>
            </a:endParaRPr>
          </a:p>
          <a:p>
            <a:pPr algn="ctr"/>
            <a:r>
              <a:rPr lang="en-US" sz="2000" dirty="0">
                <a:solidFill>
                  <a:schemeClr val="accent1"/>
                </a:solidFill>
              </a:rPr>
              <a:t>40000 ducats every year </a:t>
            </a:r>
          </a:p>
          <a:p>
            <a:pPr algn="ctr"/>
            <a:endParaRPr lang="en-US" sz="2000" dirty="0">
              <a:solidFill>
                <a:schemeClr val="accent1"/>
              </a:solidFill>
            </a:endParaRPr>
          </a:p>
          <a:p>
            <a:pPr algn="ctr"/>
            <a:r>
              <a:rPr lang="en-US" sz="2000" b="1" dirty="0">
                <a:solidFill>
                  <a:schemeClr val="accent1"/>
                </a:solidFill>
              </a:rPr>
              <a:t>Sistine Chapel </a:t>
            </a:r>
            <a:r>
              <a:rPr lang="en-US" sz="2000" dirty="0">
                <a:solidFill>
                  <a:schemeClr val="accent1"/>
                </a:solidFill>
              </a:rPr>
              <a:t>built with these ransoms</a:t>
            </a:r>
          </a:p>
        </p:txBody>
      </p:sp>
    </p:spTree>
    <p:extLst>
      <p:ext uri="{BB962C8B-B14F-4D97-AF65-F5344CB8AC3E}">
        <p14:creationId xmlns:p14="http://schemas.microsoft.com/office/powerpoint/2010/main" val="2421030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93916" y="139161"/>
            <a:ext cx="11044988" cy="707886"/>
          </a:xfrm>
          <a:prstGeom prst="rect">
            <a:avLst/>
          </a:prstGeom>
          <a:noFill/>
        </p:spPr>
        <p:txBody>
          <a:bodyPr wrap="square">
            <a:spAutoFit/>
          </a:bodyPr>
          <a:lstStyle/>
          <a:p>
            <a:r>
              <a:rPr lang="en-US" sz="4000" dirty="0">
                <a:solidFill>
                  <a:srgbClr val="000000"/>
                </a:solidFill>
              </a:rPr>
              <a:t>Expansion</a:t>
            </a:r>
          </a:p>
        </p:txBody>
      </p:sp>
      <p:sp>
        <p:nvSpPr>
          <p:cNvPr id="5" name="TextBox 4">
            <a:extLst>
              <a:ext uri="{FF2B5EF4-FFF2-40B4-BE49-F238E27FC236}">
                <a16:creationId xmlns:a16="http://schemas.microsoft.com/office/drawing/2014/main" id="{B0106225-1392-D13A-83E5-7E326EBEE678}"/>
              </a:ext>
            </a:extLst>
          </p:cNvPr>
          <p:cNvSpPr txBox="1"/>
          <p:nvPr/>
        </p:nvSpPr>
        <p:spPr>
          <a:xfrm>
            <a:off x="93023" y="974831"/>
            <a:ext cx="11734800" cy="5479192"/>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b="1" dirty="0" err="1"/>
              <a:t>Karamanid</a:t>
            </a:r>
            <a:r>
              <a:rPr lang="en-US" sz="2000" dirty="0"/>
              <a:t> state was abolished due to the chaos it instigated</a:t>
            </a:r>
          </a:p>
          <a:p>
            <a:pPr marL="285750" indent="-285750">
              <a:lnSpc>
                <a:spcPct val="110000"/>
              </a:lnSpc>
              <a:buFont typeface="Arial" panose="020B0604020202020204" pitchFamily="34" charset="0"/>
              <a:buChar char="•"/>
            </a:pPr>
            <a:r>
              <a:rPr lang="en-US" sz="2000" b="1" dirty="0"/>
              <a:t>Herzegovina</a:t>
            </a:r>
            <a:r>
              <a:rPr lang="en-US" sz="2000" dirty="0"/>
              <a:t> was attached to Ottoman territory in 1483</a:t>
            </a:r>
          </a:p>
          <a:p>
            <a:pPr marL="285750" indent="-285750">
              <a:lnSpc>
                <a:spcPct val="110000"/>
              </a:lnSpc>
              <a:buFont typeface="Arial" panose="020B0604020202020204" pitchFamily="34" charset="0"/>
              <a:buChar char="•"/>
            </a:pPr>
            <a:r>
              <a:rPr lang="en-US" sz="2000" dirty="0" err="1"/>
              <a:t>Kilia</a:t>
            </a:r>
            <a:r>
              <a:rPr lang="en-US" sz="2000" dirty="0"/>
              <a:t> and </a:t>
            </a:r>
            <a:r>
              <a:rPr lang="en-US" sz="2000" dirty="0" err="1"/>
              <a:t>Akkerman</a:t>
            </a:r>
            <a:r>
              <a:rPr lang="en-US" sz="2000" dirty="0"/>
              <a:t> forts which were part of Moldavia, had obstructed the </a:t>
            </a:r>
          </a:p>
          <a:p>
            <a:pPr>
              <a:lnSpc>
                <a:spcPct val="110000"/>
              </a:lnSpc>
            </a:pPr>
            <a:r>
              <a:rPr lang="en-US" sz="2000" dirty="0"/>
              <a:t>     Ottoman land route from </a:t>
            </a:r>
            <a:r>
              <a:rPr lang="en-US" sz="2000" b="1" dirty="0"/>
              <a:t>Crimea; </a:t>
            </a:r>
            <a:r>
              <a:rPr lang="en-US" sz="2000" dirty="0"/>
              <a:t>Mehmed II had been unable to defeat </a:t>
            </a:r>
          </a:p>
          <a:p>
            <a:pPr>
              <a:lnSpc>
                <a:spcPct val="110000"/>
              </a:lnSpc>
            </a:pPr>
            <a:r>
              <a:rPr lang="en-US" sz="2000" dirty="0"/>
              <a:t>     Voivode Stefan III of Moldavia; these were were conquered in 1484; the </a:t>
            </a:r>
          </a:p>
          <a:p>
            <a:pPr>
              <a:lnSpc>
                <a:spcPct val="110000"/>
              </a:lnSpc>
            </a:pPr>
            <a:r>
              <a:rPr lang="en-US" sz="2000" dirty="0"/>
              <a:t>     Ottomans now dominated the </a:t>
            </a:r>
            <a:r>
              <a:rPr lang="en-US" sz="2000" b="1" dirty="0"/>
              <a:t>western shores of the Black Sea</a:t>
            </a:r>
          </a:p>
          <a:p>
            <a:pPr marL="285750" indent="-285750">
              <a:lnSpc>
                <a:spcPct val="110000"/>
              </a:lnSpc>
              <a:buFont typeface="Arial" panose="020B0604020202020204" pitchFamily="34" charset="0"/>
              <a:buChar char="•"/>
            </a:pPr>
            <a:r>
              <a:rPr lang="en-US" sz="2000" dirty="0"/>
              <a:t>After a host of naval battles against </a:t>
            </a:r>
            <a:r>
              <a:rPr lang="en-US" sz="2000" b="1" dirty="0"/>
              <a:t>Venice</a:t>
            </a:r>
            <a:r>
              <a:rPr lang="en-US" sz="2000" dirty="0"/>
              <a:t>, the Ottomans captured Naupactus (Lepanto), </a:t>
            </a:r>
            <a:r>
              <a:rPr lang="en-US" sz="2000" dirty="0" err="1"/>
              <a:t>Methoni</a:t>
            </a:r>
            <a:r>
              <a:rPr lang="en-US" sz="2000" dirty="0"/>
              <a:t>, </a:t>
            </a:r>
            <a:r>
              <a:rPr lang="en-US" sz="2000" dirty="0" err="1"/>
              <a:t>Koroni</a:t>
            </a:r>
            <a:r>
              <a:rPr lang="en-US" sz="2000" dirty="0"/>
              <a:t> and Navarino in 1494; the Ottomans now had a strategically </a:t>
            </a:r>
            <a:r>
              <a:rPr lang="en-US" sz="2000" b="1" dirty="0"/>
              <a:t>vital base in the Adriatic</a:t>
            </a:r>
          </a:p>
          <a:p>
            <a:pPr marL="285750" indent="-285750">
              <a:lnSpc>
                <a:spcPct val="110000"/>
              </a:lnSpc>
              <a:buFont typeface="Arial" panose="020B0604020202020204" pitchFamily="34" charset="0"/>
              <a:buChar char="•"/>
            </a:pPr>
            <a:r>
              <a:rPr lang="en-US" sz="2000" dirty="0"/>
              <a:t>Ottoman forces then entered </a:t>
            </a:r>
            <a:r>
              <a:rPr lang="en-US" sz="2000" b="1" dirty="0"/>
              <a:t>Croatia and Dalmatia, </a:t>
            </a:r>
            <a:r>
              <a:rPr lang="en-US" sz="2000" dirty="0"/>
              <a:t>Venice was worn down defending its territories and signed an armistice in 1502 with mediation by the Kingdom of Poland</a:t>
            </a:r>
            <a:endParaRPr lang="en-US" sz="2000" b="1" dirty="0"/>
          </a:p>
          <a:p>
            <a:pPr marL="285750" indent="-285750">
              <a:lnSpc>
                <a:spcPct val="110000"/>
              </a:lnSpc>
              <a:buFont typeface="Arial" panose="020B0604020202020204" pitchFamily="34" charset="0"/>
              <a:buChar char="•"/>
            </a:pPr>
            <a:r>
              <a:rPr lang="en-US" sz="2000" dirty="0"/>
              <a:t>The </a:t>
            </a:r>
            <a:r>
              <a:rPr lang="en-US" sz="2000" b="1" dirty="0"/>
              <a:t>Mamluks</a:t>
            </a:r>
            <a:r>
              <a:rPr lang="en-US" sz="2000" dirty="0"/>
              <a:t> had protected </a:t>
            </a:r>
            <a:r>
              <a:rPr lang="en-US" sz="2000" dirty="0" err="1"/>
              <a:t>Cem</a:t>
            </a:r>
            <a:r>
              <a:rPr lang="en-US" sz="2000" dirty="0"/>
              <a:t>, increased the pressure on the </a:t>
            </a:r>
            <a:r>
              <a:rPr lang="en-US" sz="2000" dirty="0" err="1"/>
              <a:t>Dulkardid</a:t>
            </a:r>
            <a:r>
              <a:rPr lang="en-US" sz="2000" dirty="0"/>
              <a:t> principality and taxed Turkish pilgrims</a:t>
            </a:r>
          </a:p>
          <a:p>
            <a:pPr marL="285750" indent="-285750">
              <a:lnSpc>
                <a:spcPct val="110000"/>
              </a:lnSpc>
              <a:buFont typeface="Arial" panose="020B0604020202020204" pitchFamily="34" charset="0"/>
              <a:buChar char="•"/>
            </a:pPr>
            <a:r>
              <a:rPr lang="en-US" sz="2000" dirty="0"/>
              <a:t>A </a:t>
            </a:r>
            <a:r>
              <a:rPr lang="en-US" sz="2000" b="1" dirty="0"/>
              <a:t>series of battles began in 1485 between the Ottomans and Mamluks </a:t>
            </a:r>
            <a:r>
              <a:rPr lang="en-US" sz="2000" dirty="0"/>
              <a:t>and lasted about six years</a:t>
            </a:r>
          </a:p>
          <a:p>
            <a:pPr marL="285750" indent="-285750">
              <a:lnSpc>
                <a:spcPct val="110000"/>
              </a:lnSpc>
              <a:buFont typeface="Arial" panose="020B0604020202020204" pitchFamily="34" charset="0"/>
              <a:buChar char="•"/>
            </a:pPr>
            <a:r>
              <a:rPr lang="en-US" sz="2000" dirty="0"/>
              <a:t>In 1491, The Tunisian Sultan arbitrated and helped to end the war and the Ottomans returned the Adana and Tarsus regions</a:t>
            </a:r>
          </a:p>
          <a:p>
            <a:pPr marL="285750" indent="-285750">
              <a:lnSpc>
                <a:spcPct val="110000"/>
              </a:lnSpc>
              <a:buFont typeface="Arial" panose="020B0604020202020204" pitchFamily="34" charset="0"/>
              <a:buChar char="•"/>
            </a:pPr>
            <a:r>
              <a:rPr lang="en-US" sz="2000" dirty="0"/>
              <a:t>1509: Powerful earthquake in Constantinople – thousands died and more than 10,000 were injured</a:t>
            </a:r>
          </a:p>
        </p:txBody>
      </p:sp>
      <p:pic>
        <p:nvPicPr>
          <p:cNvPr id="8" name="Picture 2" descr="undefined">
            <a:extLst>
              <a:ext uri="{FF2B5EF4-FFF2-40B4-BE49-F238E27FC236}">
                <a16:creationId xmlns:a16="http://schemas.microsoft.com/office/drawing/2014/main" id="{154585FA-31A5-63AC-19B8-149EF3DC5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0" y="0"/>
            <a:ext cx="2857500" cy="28765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52C358E-50BE-13C3-BC57-B6F36DAF4B11}"/>
              </a:ext>
            </a:extLst>
          </p:cNvPr>
          <p:cNvSpPr txBox="1"/>
          <p:nvPr/>
        </p:nvSpPr>
        <p:spPr>
          <a:xfrm>
            <a:off x="9473788" y="2552226"/>
            <a:ext cx="2718212" cy="371702"/>
          </a:xfrm>
          <a:prstGeom prst="rect">
            <a:avLst/>
          </a:prstGeom>
          <a:noFill/>
        </p:spPr>
        <p:txBody>
          <a:bodyPr wrap="square">
            <a:spAutoFit/>
          </a:bodyPr>
          <a:lstStyle/>
          <a:p>
            <a:r>
              <a:rPr lang="en-US" sz="1800" dirty="0"/>
              <a:t>With the Crimean Khan</a:t>
            </a:r>
            <a:endParaRPr lang="en-US" dirty="0"/>
          </a:p>
        </p:txBody>
      </p:sp>
    </p:spTree>
    <p:extLst>
      <p:ext uri="{BB962C8B-B14F-4D97-AF65-F5344CB8AC3E}">
        <p14:creationId xmlns:p14="http://schemas.microsoft.com/office/powerpoint/2010/main" val="3580849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03910" y="129087"/>
            <a:ext cx="11044988" cy="707886"/>
          </a:xfrm>
          <a:prstGeom prst="rect">
            <a:avLst/>
          </a:prstGeom>
          <a:noFill/>
        </p:spPr>
        <p:txBody>
          <a:bodyPr wrap="square">
            <a:spAutoFit/>
          </a:bodyPr>
          <a:lstStyle/>
          <a:p>
            <a:r>
              <a:rPr lang="en-US" sz="4000" dirty="0">
                <a:solidFill>
                  <a:srgbClr val="000000"/>
                </a:solidFill>
              </a:rPr>
              <a:t>Refugees from Al </a:t>
            </a:r>
            <a:r>
              <a:rPr lang="en-US" sz="4000" dirty="0" err="1">
                <a:solidFill>
                  <a:srgbClr val="000000"/>
                </a:solidFill>
              </a:rPr>
              <a:t>Andalus</a:t>
            </a:r>
            <a:r>
              <a:rPr lang="en-US" sz="4000" dirty="0">
                <a:solidFill>
                  <a:srgbClr val="000000"/>
                </a:solidFill>
              </a:rPr>
              <a:t> </a:t>
            </a:r>
          </a:p>
        </p:txBody>
      </p:sp>
      <p:sp>
        <p:nvSpPr>
          <p:cNvPr id="5" name="TextBox 4">
            <a:extLst>
              <a:ext uri="{FF2B5EF4-FFF2-40B4-BE49-F238E27FC236}">
                <a16:creationId xmlns:a16="http://schemas.microsoft.com/office/drawing/2014/main" id="{B0106225-1392-D13A-83E5-7E326EBEE678}"/>
              </a:ext>
            </a:extLst>
          </p:cNvPr>
          <p:cNvSpPr txBox="1"/>
          <p:nvPr/>
        </p:nvSpPr>
        <p:spPr>
          <a:xfrm>
            <a:off x="105393" y="943851"/>
            <a:ext cx="11981212" cy="3109313"/>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2</a:t>
            </a:r>
            <a:r>
              <a:rPr lang="en-US" sz="2000" baseline="30000" dirty="0"/>
              <a:t>nd</a:t>
            </a:r>
            <a:r>
              <a:rPr lang="en-US" sz="2000" dirty="0"/>
              <a:t> Jan 1492: The last Muslim held city (Granada) fell to the Catholic Kingdom of Castile ending almost 800 years of Islamic rule in Iberia</a:t>
            </a:r>
          </a:p>
          <a:p>
            <a:pPr marL="285750" indent="-285750">
              <a:lnSpc>
                <a:spcPct val="110000"/>
              </a:lnSpc>
              <a:buFont typeface="Arial" panose="020B0604020202020204" pitchFamily="34" charset="0"/>
              <a:buChar char="•"/>
            </a:pPr>
            <a:r>
              <a:rPr lang="en-US" sz="2000" dirty="0"/>
              <a:t>The Muslims in Al </a:t>
            </a:r>
            <a:r>
              <a:rPr lang="en-US" sz="2000" dirty="0" err="1"/>
              <a:t>Andalus</a:t>
            </a:r>
            <a:r>
              <a:rPr lang="en-US" sz="2000" dirty="0"/>
              <a:t> sought help from Ottomans and Mamluks</a:t>
            </a:r>
          </a:p>
          <a:p>
            <a:pPr marL="285750" indent="-285750">
              <a:lnSpc>
                <a:spcPct val="110000"/>
              </a:lnSpc>
              <a:buFont typeface="Arial" panose="020B0604020202020204" pitchFamily="34" charset="0"/>
              <a:buChar char="•"/>
            </a:pPr>
            <a:r>
              <a:rPr lang="en-US" sz="2000" dirty="0"/>
              <a:t>Kemal Reis (d1511) was sent by Sultan Bayezid to help Muslims and Jews </a:t>
            </a:r>
          </a:p>
          <a:p>
            <a:pPr marL="285750" indent="-285750">
              <a:lnSpc>
                <a:spcPct val="110000"/>
              </a:lnSpc>
              <a:buFont typeface="Arial" panose="020B0604020202020204" pitchFamily="34" charset="0"/>
              <a:buChar char="•"/>
            </a:pPr>
            <a:r>
              <a:rPr lang="en-US" sz="2000" dirty="0"/>
              <a:t>In 1505, Kemal reis moved the Muslims of Spain to North Africa and the Jews to Istanbul and Salonica</a:t>
            </a:r>
          </a:p>
          <a:p>
            <a:pPr marL="285750" indent="-285750">
              <a:lnSpc>
                <a:spcPct val="110000"/>
              </a:lnSpc>
              <a:buFont typeface="Arial" panose="020B0604020202020204" pitchFamily="34" charset="0"/>
              <a:buChar char="•"/>
            </a:pPr>
            <a:r>
              <a:rPr lang="en-US" sz="2000" dirty="0"/>
              <a:t>These Jews later settled in Palestine and Thessalonica; by 1550, 10% of the population in Constantinople was Sephardic Jews (40,000)</a:t>
            </a:r>
          </a:p>
          <a:p>
            <a:pPr marL="285750" indent="-285750">
              <a:lnSpc>
                <a:spcPct val="110000"/>
              </a:lnSpc>
              <a:buFont typeface="Arial" panose="020B0604020202020204" pitchFamily="34" charset="0"/>
              <a:buChar char="•"/>
            </a:pPr>
            <a:endParaRPr lang="en-US" sz="2000" dirty="0"/>
          </a:p>
          <a:p>
            <a:pPr marL="285750" indent="-285750">
              <a:lnSpc>
                <a:spcPct val="110000"/>
              </a:lnSpc>
              <a:buFont typeface="Arial" panose="020B0604020202020204" pitchFamily="34" charset="0"/>
              <a:buChar char="•"/>
            </a:pPr>
            <a:endParaRPr lang="en-US" sz="2000" dirty="0"/>
          </a:p>
        </p:txBody>
      </p:sp>
      <p:sp>
        <p:nvSpPr>
          <p:cNvPr id="3" name="TextBox 2">
            <a:extLst>
              <a:ext uri="{FF2B5EF4-FFF2-40B4-BE49-F238E27FC236}">
                <a16:creationId xmlns:a16="http://schemas.microsoft.com/office/drawing/2014/main" id="{2549AEBD-049F-E9E7-DCDC-72B39D535E32}"/>
              </a:ext>
            </a:extLst>
          </p:cNvPr>
          <p:cNvSpPr txBox="1"/>
          <p:nvPr/>
        </p:nvSpPr>
        <p:spPr>
          <a:xfrm>
            <a:off x="2943593" y="4163720"/>
            <a:ext cx="8077200" cy="1384995"/>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r>
              <a:rPr lang="en-US" sz="2800" b="1" i="1" dirty="0">
                <a:solidFill>
                  <a:schemeClr val="bg1"/>
                </a:solidFill>
                <a:effectLst/>
                <a:latin typeface="Bradley Hand ITC" panose="03070402050302030203" pitchFamily="66" charset="0"/>
              </a:rPr>
              <a:t>"You venture to call Ferdinand a wise ruler", he said to his courtiers — "he who has impoverished his own country and enriched mine!".</a:t>
            </a:r>
            <a:endParaRPr lang="en-US" sz="2800" b="1" i="1" dirty="0">
              <a:solidFill>
                <a:schemeClr val="bg1"/>
              </a:solidFill>
              <a:latin typeface="Bradley Hand ITC" panose="03070402050302030203" pitchFamily="66" charset="0"/>
            </a:endParaRPr>
          </a:p>
        </p:txBody>
      </p:sp>
      <p:pic>
        <p:nvPicPr>
          <p:cNvPr id="2" name="Picture 4">
            <a:extLst>
              <a:ext uri="{FF2B5EF4-FFF2-40B4-BE49-F238E27FC236}">
                <a16:creationId xmlns:a16="http://schemas.microsoft.com/office/drawing/2014/main" id="{49AF31BB-F501-8D5C-D413-E0CFB393E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38" y="3429000"/>
            <a:ext cx="2022763" cy="3157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85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87038" y="0"/>
            <a:ext cx="11044988" cy="707886"/>
          </a:xfrm>
          <a:prstGeom prst="rect">
            <a:avLst/>
          </a:prstGeom>
          <a:noFill/>
        </p:spPr>
        <p:txBody>
          <a:bodyPr wrap="square">
            <a:spAutoFit/>
          </a:bodyPr>
          <a:lstStyle/>
          <a:p>
            <a:r>
              <a:rPr lang="en-US" sz="4000" dirty="0">
                <a:solidFill>
                  <a:srgbClr val="000000"/>
                </a:solidFill>
              </a:rPr>
              <a:t>Bayezid’s Reign</a:t>
            </a:r>
          </a:p>
        </p:txBody>
      </p:sp>
      <p:sp>
        <p:nvSpPr>
          <p:cNvPr id="5" name="TextBox 4">
            <a:extLst>
              <a:ext uri="{FF2B5EF4-FFF2-40B4-BE49-F238E27FC236}">
                <a16:creationId xmlns:a16="http://schemas.microsoft.com/office/drawing/2014/main" id="{B0106225-1392-D13A-83E5-7E326EBEE678}"/>
              </a:ext>
            </a:extLst>
          </p:cNvPr>
          <p:cNvSpPr txBox="1"/>
          <p:nvPr/>
        </p:nvSpPr>
        <p:spPr>
          <a:xfrm>
            <a:off x="0" y="633988"/>
            <a:ext cx="8247063" cy="6224012"/>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000" dirty="0"/>
              <a:t>After </a:t>
            </a:r>
            <a:r>
              <a:rPr lang="en-US" sz="2000" dirty="0" err="1"/>
              <a:t>Cem</a:t>
            </a:r>
            <a:r>
              <a:rPr lang="en-US" sz="2000" dirty="0"/>
              <a:t> died in 1495, Bayezid could pay attention to governance</a:t>
            </a:r>
          </a:p>
          <a:p>
            <a:pPr marL="285750" indent="-285750">
              <a:lnSpc>
                <a:spcPct val="110000"/>
              </a:lnSpc>
              <a:buFont typeface="Arial" panose="020B0604020202020204" pitchFamily="34" charset="0"/>
              <a:buChar char="•"/>
            </a:pPr>
            <a:r>
              <a:rPr lang="en-US" sz="2000" dirty="0"/>
              <a:t>His focus was on maintaining stability and consolidation of the empire and he paid attention to internal affairs</a:t>
            </a:r>
          </a:p>
          <a:p>
            <a:pPr marL="285750" indent="-285750">
              <a:lnSpc>
                <a:spcPct val="110000"/>
              </a:lnSpc>
              <a:buFont typeface="Arial" panose="020B0604020202020204" pitchFamily="34" charset="0"/>
              <a:buChar char="•"/>
            </a:pPr>
            <a:r>
              <a:rPr lang="en-US" sz="2000" dirty="0"/>
              <a:t>Peaceful relations with foreign powers – he kept the borders his father established – neither losing or gaining any territories</a:t>
            </a:r>
          </a:p>
          <a:p>
            <a:pPr marL="285750" indent="-285750">
              <a:lnSpc>
                <a:spcPct val="110000"/>
              </a:lnSpc>
              <a:buFont typeface="Arial" panose="020B0604020202020204" pitchFamily="34" charset="0"/>
              <a:buChar char="•"/>
            </a:pPr>
            <a:r>
              <a:rPr lang="en-US" sz="2000" dirty="0"/>
              <a:t>A place of refuge; artists and scientists were supported</a:t>
            </a:r>
          </a:p>
          <a:p>
            <a:pPr marL="285750" indent="-285750">
              <a:lnSpc>
                <a:spcPct val="110000"/>
              </a:lnSpc>
              <a:buFont typeface="Arial" panose="020B0604020202020204" pitchFamily="34" charset="0"/>
              <a:buChar char="•"/>
            </a:pPr>
            <a:r>
              <a:rPr lang="en-US" sz="2000" dirty="0"/>
              <a:t>85 law codes were published – regulations on food, consumer rights and environment</a:t>
            </a:r>
          </a:p>
          <a:p>
            <a:pPr marL="285750" indent="-285750">
              <a:lnSpc>
                <a:spcPct val="110000"/>
              </a:lnSpc>
              <a:buFont typeface="Arial" panose="020B0604020202020204" pitchFamily="34" charset="0"/>
              <a:buChar char="•"/>
            </a:pPr>
            <a:r>
              <a:rPr lang="en-US" sz="2000" dirty="0"/>
              <a:t>Construction Projects </a:t>
            </a:r>
          </a:p>
          <a:p>
            <a:pPr marL="742950" lvl="1" indent="-285750">
              <a:lnSpc>
                <a:spcPct val="110000"/>
              </a:lnSpc>
              <a:buFont typeface="Arial" panose="020B0604020202020204" pitchFamily="34" charset="0"/>
              <a:buChar char="•"/>
            </a:pPr>
            <a:r>
              <a:rPr lang="en-US" dirty="0"/>
              <a:t>The Galata mosque was developed in the Andalusian style</a:t>
            </a:r>
          </a:p>
          <a:p>
            <a:pPr marL="742950" lvl="1" indent="-285750">
              <a:lnSpc>
                <a:spcPct val="110000"/>
              </a:lnSpc>
              <a:buFont typeface="Arial" panose="020B0604020202020204" pitchFamily="34" charset="0"/>
              <a:buChar char="•"/>
            </a:pPr>
            <a:r>
              <a:rPr lang="en-US" dirty="0"/>
              <a:t>Bayezid Masjid near Grand Bazaar was constructed – a replica of the Faith mosque</a:t>
            </a:r>
          </a:p>
          <a:p>
            <a:pPr marL="742950" lvl="1" indent="-285750">
              <a:lnSpc>
                <a:spcPct val="110000"/>
              </a:lnSpc>
              <a:buFont typeface="Arial" panose="020B0604020202020204" pitchFamily="34" charset="0"/>
              <a:buChar char="•"/>
            </a:pPr>
            <a:r>
              <a:rPr lang="en-US" dirty="0"/>
              <a:t>He explored possibility of building a bridge over the Golden Horn from Constantinople to Galata (Leonardo Da Vinci)</a:t>
            </a:r>
          </a:p>
          <a:p>
            <a:pPr marL="742950" lvl="1" indent="-285750">
              <a:lnSpc>
                <a:spcPct val="110000"/>
              </a:lnSpc>
              <a:buFont typeface="Arial" panose="020B0604020202020204" pitchFamily="34" charset="0"/>
              <a:buChar char="•"/>
            </a:pPr>
            <a:r>
              <a:rPr lang="en-US" dirty="0"/>
              <a:t>He built many social works  like the </a:t>
            </a:r>
            <a:r>
              <a:rPr lang="en-US" dirty="0" err="1"/>
              <a:t>kulliyes</a:t>
            </a:r>
            <a:r>
              <a:rPr lang="en-US" dirty="0"/>
              <a:t> in Istanbul and Edirne and the </a:t>
            </a:r>
            <a:r>
              <a:rPr lang="en-US" dirty="0" err="1"/>
              <a:t>Pirinc</a:t>
            </a:r>
            <a:r>
              <a:rPr lang="en-US" dirty="0"/>
              <a:t> Han, the inn in Bursa which was rented out to support charitable organizations</a:t>
            </a:r>
          </a:p>
          <a:p>
            <a:pPr marL="285750" indent="-285750">
              <a:lnSpc>
                <a:spcPct val="110000"/>
              </a:lnSpc>
              <a:buFont typeface="Arial" panose="020B0604020202020204" pitchFamily="34" charset="0"/>
              <a:buChar char="•"/>
            </a:pPr>
            <a:r>
              <a:rPr lang="en-US" sz="2000" dirty="0"/>
              <a:t>The navy was transformed from merely a means of transport to a fully-fledged power of war</a:t>
            </a:r>
          </a:p>
        </p:txBody>
      </p:sp>
      <p:pic>
        <p:nvPicPr>
          <p:cNvPr id="6146" name="Picture 2" descr="undefined">
            <a:extLst>
              <a:ext uri="{FF2B5EF4-FFF2-40B4-BE49-F238E27FC236}">
                <a16:creationId xmlns:a16="http://schemas.microsoft.com/office/drawing/2014/main" id="{E21776FF-4867-A247-288C-C49FB08282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7063" y="0"/>
            <a:ext cx="39449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94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61130D-9AED-F616-55D2-23F50A58B90D}"/>
              </a:ext>
            </a:extLst>
          </p:cNvPr>
          <p:cNvPicPr>
            <a:picLocks noChangeAspect="1"/>
          </p:cNvPicPr>
          <p:nvPr/>
        </p:nvPicPr>
        <p:blipFill>
          <a:blip r:embed="rId2"/>
          <a:stretch>
            <a:fillRect/>
          </a:stretch>
        </p:blipFill>
        <p:spPr>
          <a:xfrm>
            <a:off x="661055" y="0"/>
            <a:ext cx="10869889" cy="6858000"/>
          </a:xfrm>
          <a:prstGeom prst="rect">
            <a:avLst/>
          </a:prstGeom>
        </p:spPr>
      </p:pic>
    </p:spTree>
    <p:extLst>
      <p:ext uri="{BB962C8B-B14F-4D97-AF65-F5344CB8AC3E}">
        <p14:creationId xmlns:p14="http://schemas.microsoft.com/office/powerpoint/2010/main" val="1068172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undefined">
            <a:extLst>
              <a:ext uri="{FF2B5EF4-FFF2-40B4-BE49-F238E27FC236}">
                <a16:creationId xmlns:a16="http://schemas.microsoft.com/office/drawing/2014/main" id="{76CBEEEE-F3AE-CB39-EA8D-154AE890CB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418" y="0"/>
            <a:ext cx="7509164" cy="56318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CBACBA0-8247-8DCB-1A5C-23A111E3A7E9}"/>
              </a:ext>
            </a:extLst>
          </p:cNvPr>
          <p:cNvSpPr txBox="1"/>
          <p:nvPr/>
        </p:nvSpPr>
        <p:spPr>
          <a:xfrm>
            <a:off x="3915888" y="5800498"/>
            <a:ext cx="6097978" cy="400110"/>
          </a:xfrm>
          <a:prstGeom prst="rect">
            <a:avLst/>
          </a:prstGeom>
          <a:noFill/>
        </p:spPr>
        <p:txBody>
          <a:bodyPr wrap="square">
            <a:spAutoFit/>
          </a:bodyPr>
          <a:lstStyle/>
          <a:p>
            <a:r>
              <a:rPr lang="en-US" sz="2000" dirty="0"/>
              <a:t>Tomb of Bayezid II in Istanbul</a:t>
            </a:r>
          </a:p>
        </p:txBody>
      </p:sp>
    </p:spTree>
    <p:extLst>
      <p:ext uri="{BB962C8B-B14F-4D97-AF65-F5344CB8AC3E}">
        <p14:creationId xmlns:p14="http://schemas.microsoft.com/office/powerpoint/2010/main" val="1343154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2C33CE63-33C3-7AAB-E5FE-C6C75E4631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88399" y="0"/>
            <a:ext cx="9201274" cy="59683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9FF8304-D3E2-43CF-4C3B-8A44D3F6FFAD}"/>
              </a:ext>
            </a:extLst>
          </p:cNvPr>
          <p:cNvSpPr txBox="1"/>
          <p:nvPr/>
        </p:nvSpPr>
        <p:spPr>
          <a:xfrm>
            <a:off x="3240047" y="6109256"/>
            <a:ext cx="6097978" cy="400110"/>
          </a:xfrm>
          <a:prstGeom prst="rect">
            <a:avLst/>
          </a:prstGeom>
          <a:noFill/>
        </p:spPr>
        <p:txBody>
          <a:bodyPr wrap="square">
            <a:spAutoFit/>
          </a:bodyPr>
          <a:lstStyle/>
          <a:p>
            <a:pPr algn="l"/>
            <a:r>
              <a:rPr lang="en-US" sz="2000" dirty="0"/>
              <a:t>Sultan Bayezid II Complex, Sultan Bayezid II Mosque</a:t>
            </a:r>
          </a:p>
        </p:txBody>
      </p:sp>
    </p:spTree>
    <p:extLst>
      <p:ext uri="{BB962C8B-B14F-4D97-AF65-F5344CB8AC3E}">
        <p14:creationId xmlns:p14="http://schemas.microsoft.com/office/powerpoint/2010/main" val="3967218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95061"/>
            <a:ext cx="11650131" cy="769441"/>
          </a:xfrm>
          <a:prstGeom prst="rect">
            <a:avLst/>
          </a:prstGeom>
          <a:noFill/>
        </p:spPr>
        <p:txBody>
          <a:bodyPr wrap="square" lIns="91440" tIns="45720" rIns="91440" bIns="45720" rtlCol="0">
            <a:spAutoFit/>
          </a:bodyPr>
          <a:lstStyle/>
          <a:p>
            <a:pPr algn="ctr"/>
            <a:r>
              <a:rPr lang="en-US" sz="4400" dirty="0">
                <a:latin typeface="Berkshire Swash" panose="02000505000000020003" pitchFamily="2" charset="0"/>
              </a:rPr>
              <a:t>Timeline of the Reign of Bayezid II </a:t>
            </a:r>
            <a:r>
              <a:rPr lang="en-US" sz="4400" dirty="0"/>
              <a:t>(r1481-1512)</a:t>
            </a:r>
          </a:p>
        </p:txBody>
      </p:sp>
      <p:sp>
        <p:nvSpPr>
          <p:cNvPr id="10" name="TextBox 9"/>
          <p:cNvSpPr txBox="1"/>
          <p:nvPr/>
        </p:nvSpPr>
        <p:spPr>
          <a:xfrm>
            <a:off x="286765" y="1228397"/>
            <a:ext cx="11363365" cy="4801314"/>
          </a:xfrm>
          <a:prstGeom prst="rect">
            <a:avLst/>
          </a:prstGeom>
          <a:noFill/>
        </p:spPr>
        <p:txBody>
          <a:bodyPr wrap="square" lIns="91440" tIns="45720" rIns="91440" bIns="45720" rtlCol="0">
            <a:spAutoFit/>
          </a:bodyPr>
          <a:lstStyle/>
          <a:p>
            <a:pPr marL="342900" indent="-342900">
              <a:spcBef>
                <a:spcPts val="100"/>
              </a:spcBef>
              <a:spcAft>
                <a:spcPts val="100"/>
              </a:spcAft>
              <a:buFont typeface="Arial" panose="020B0604020202020204" pitchFamily="34" charset="0"/>
              <a:buChar char="•"/>
            </a:pPr>
            <a:r>
              <a:rPr lang="en-US" sz="2200" dirty="0"/>
              <a:t>1448: Bayezid II (Abu </a:t>
            </a:r>
            <a:r>
              <a:rPr lang="en-US" sz="2200" dirty="0" err="1"/>
              <a:t>Yezid</a:t>
            </a:r>
            <a:r>
              <a:rPr lang="en-US" sz="2200" dirty="0"/>
              <a:t>) is born, the eldest son of Mehmet </a:t>
            </a:r>
            <a:r>
              <a:rPr lang="en-US" sz="2200" dirty="0" err="1"/>
              <a:t>Fatih</a:t>
            </a:r>
            <a:r>
              <a:rPr lang="en-US" sz="2200" dirty="0"/>
              <a:t>.</a:t>
            </a:r>
          </a:p>
          <a:p>
            <a:pPr marL="342900" indent="-342900">
              <a:spcBef>
                <a:spcPts val="100"/>
              </a:spcBef>
              <a:spcAft>
                <a:spcPts val="100"/>
              </a:spcAft>
              <a:buFont typeface="Arial" panose="020B0604020202020204" pitchFamily="34" charset="0"/>
              <a:buChar char="•"/>
            </a:pPr>
            <a:r>
              <a:rPr lang="en-US" sz="2200" dirty="0"/>
              <a:t>1455: Becomes the Governor of </a:t>
            </a:r>
            <a:r>
              <a:rPr lang="en-US" sz="2200" dirty="0" err="1"/>
              <a:t>Amasya</a:t>
            </a:r>
            <a:r>
              <a:rPr lang="en-US" sz="2200" dirty="0"/>
              <a:t> at the age of 7, ruling for 27 years.</a:t>
            </a:r>
          </a:p>
          <a:p>
            <a:pPr marL="342900" indent="-342900">
              <a:spcBef>
                <a:spcPts val="100"/>
              </a:spcBef>
              <a:spcAft>
                <a:spcPts val="100"/>
              </a:spcAft>
              <a:buFont typeface="Arial" panose="020B0604020202020204" pitchFamily="34" charset="0"/>
              <a:buChar char="•"/>
            </a:pPr>
            <a:r>
              <a:rPr lang="en-US" sz="2200" dirty="0"/>
              <a:t>1473: Commands the right wing in the Battle of </a:t>
            </a:r>
            <a:r>
              <a:rPr lang="en-US" sz="2200" dirty="0" err="1"/>
              <a:t>Otlukbeli</a:t>
            </a:r>
            <a:r>
              <a:rPr lang="en-US" sz="2200" dirty="0"/>
              <a:t> in his mid-twenties.</a:t>
            </a:r>
          </a:p>
          <a:p>
            <a:pPr marL="342900" indent="-342900">
              <a:spcBef>
                <a:spcPts val="100"/>
              </a:spcBef>
              <a:spcAft>
                <a:spcPts val="100"/>
              </a:spcAft>
              <a:buFont typeface="Arial" panose="020B0604020202020204" pitchFamily="34" charset="0"/>
              <a:buChar char="•"/>
            </a:pPr>
            <a:r>
              <a:rPr lang="en-US" sz="2200" dirty="0"/>
              <a:t>1481: Bayezid II becomes Sultan after the death of Mehmet </a:t>
            </a:r>
            <a:r>
              <a:rPr lang="en-US" sz="2200" dirty="0" err="1"/>
              <a:t>Fatih</a:t>
            </a:r>
            <a:r>
              <a:rPr lang="en-US" sz="2200" dirty="0"/>
              <a:t>.</a:t>
            </a:r>
          </a:p>
          <a:p>
            <a:pPr marL="342900" indent="-342900">
              <a:spcBef>
                <a:spcPts val="100"/>
              </a:spcBef>
              <a:spcAft>
                <a:spcPts val="100"/>
              </a:spcAft>
              <a:buFont typeface="Arial" panose="020B0604020202020204" pitchFamily="34" charset="0"/>
              <a:buChar char="•"/>
            </a:pPr>
            <a:r>
              <a:rPr lang="en-US" sz="2200" dirty="0"/>
              <a:t>1485-1491: Engages in battles against the Mamluks, ending with peace treaty</a:t>
            </a:r>
          </a:p>
          <a:p>
            <a:pPr marL="342900" indent="-342900">
              <a:spcBef>
                <a:spcPts val="100"/>
              </a:spcBef>
              <a:spcAft>
                <a:spcPts val="100"/>
              </a:spcAft>
              <a:buFont typeface="Arial" panose="020B0604020202020204" pitchFamily="34" charset="0"/>
              <a:buChar char="•"/>
            </a:pPr>
            <a:r>
              <a:rPr lang="en-US" sz="2200" dirty="0"/>
              <a:t>1494: Capture of Lepanto and other islands from the Venetians</a:t>
            </a:r>
          </a:p>
          <a:p>
            <a:pPr marL="342900" indent="-342900">
              <a:spcBef>
                <a:spcPts val="100"/>
              </a:spcBef>
              <a:spcAft>
                <a:spcPts val="100"/>
              </a:spcAft>
              <a:buFont typeface="Arial" panose="020B0604020202020204" pitchFamily="34" charset="0"/>
              <a:buChar char="•"/>
            </a:pPr>
            <a:r>
              <a:rPr lang="en-US" sz="2200" dirty="0"/>
              <a:t>1495: </a:t>
            </a:r>
            <a:r>
              <a:rPr lang="en-US" sz="2200" dirty="0" err="1"/>
              <a:t>Cem</a:t>
            </a:r>
            <a:r>
              <a:rPr lang="en-US" sz="2200" dirty="0"/>
              <a:t> Sultan dies in captivity, ending a potential threat.</a:t>
            </a:r>
          </a:p>
          <a:p>
            <a:pPr marL="342900" indent="-342900">
              <a:spcBef>
                <a:spcPts val="100"/>
              </a:spcBef>
              <a:spcAft>
                <a:spcPts val="100"/>
              </a:spcAft>
              <a:buFont typeface="Arial" panose="020B0604020202020204" pitchFamily="34" charset="0"/>
              <a:buChar char="•"/>
            </a:pPr>
            <a:r>
              <a:rPr lang="en-US" sz="2200" dirty="0"/>
              <a:t>1501: Rise of Safavid Empire poses a threat; Bayezid focuses on internal affairs.</a:t>
            </a:r>
          </a:p>
          <a:p>
            <a:pPr marL="342900" indent="-342900">
              <a:spcBef>
                <a:spcPts val="100"/>
              </a:spcBef>
              <a:spcAft>
                <a:spcPts val="100"/>
              </a:spcAft>
              <a:buFont typeface="Arial" panose="020B0604020202020204" pitchFamily="34" charset="0"/>
              <a:buChar char="•"/>
            </a:pPr>
            <a:r>
              <a:rPr lang="en-US" sz="2200" dirty="0"/>
              <a:t>1502: Peace treaty with Venice</a:t>
            </a:r>
          </a:p>
          <a:p>
            <a:pPr marL="342900" indent="-342900">
              <a:spcBef>
                <a:spcPts val="100"/>
              </a:spcBef>
              <a:spcAft>
                <a:spcPts val="100"/>
              </a:spcAft>
              <a:buFont typeface="Arial" panose="020B0604020202020204" pitchFamily="34" charset="0"/>
              <a:buChar char="•"/>
            </a:pPr>
            <a:r>
              <a:rPr lang="en-US" sz="2200" dirty="0"/>
              <a:t>1505: Kemal Reis (d1511) was sent by Sultan Bayezid to help Muslims and Jews in Spain</a:t>
            </a:r>
          </a:p>
          <a:p>
            <a:pPr marL="342900" indent="-342900">
              <a:spcBef>
                <a:spcPts val="100"/>
              </a:spcBef>
              <a:spcAft>
                <a:spcPts val="100"/>
              </a:spcAft>
              <a:buFont typeface="Arial" panose="020B0604020202020204" pitchFamily="34" charset="0"/>
              <a:buChar char="•"/>
            </a:pPr>
            <a:r>
              <a:rPr lang="en-US" sz="2200" dirty="0"/>
              <a:t>1509: Earthquake in Constantinople causes significant damage.</a:t>
            </a:r>
          </a:p>
          <a:p>
            <a:pPr marL="342900" indent="-342900">
              <a:spcBef>
                <a:spcPts val="100"/>
              </a:spcBef>
              <a:spcAft>
                <a:spcPts val="100"/>
              </a:spcAft>
              <a:buFont typeface="Arial" panose="020B0604020202020204" pitchFamily="34" charset="0"/>
              <a:buChar char="•"/>
            </a:pPr>
            <a:r>
              <a:rPr lang="en-US" sz="2200" dirty="0"/>
              <a:t>1512: Bayezid II passes away, possibly due to gout or poisoning.</a:t>
            </a:r>
          </a:p>
          <a:p>
            <a:pPr marL="342900" indent="-342900">
              <a:spcBef>
                <a:spcPts val="100"/>
              </a:spcBef>
              <a:spcAft>
                <a:spcPts val="100"/>
              </a:spcAft>
              <a:buFont typeface="Arial" panose="020B0604020202020204" pitchFamily="34" charset="0"/>
              <a:buChar char="•"/>
            </a:pPr>
            <a:endParaRPr lang="en-US" sz="2200" dirty="0"/>
          </a:p>
        </p:txBody>
      </p:sp>
    </p:spTree>
    <p:extLst>
      <p:ext uri="{BB962C8B-B14F-4D97-AF65-F5344CB8AC3E}">
        <p14:creationId xmlns:p14="http://schemas.microsoft.com/office/powerpoint/2010/main" val="331201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17556"/>
            <a:ext cx="11650131" cy="769441"/>
          </a:xfrm>
          <a:prstGeom prst="rect">
            <a:avLst/>
          </a:prstGeom>
          <a:noFill/>
        </p:spPr>
        <p:txBody>
          <a:bodyPr wrap="square" lIns="91440" tIns="45720" rIns="91440" bIns="45720" rtlCol="0">
            <a:spAutoFit/>
          </a:bodyPr>
          <a:lstStyle/>
          <a:p>
            <a:pPr algn="ctr"/>
            <a:r>
              <a:rPr lang="en-US" sz="4400" dirty="0">
                <a:solidFill>
                  <a:schemeClr val="accent1"/>
                </a:solidFill>
                <a:latin typeface="Berkshire Swash" panose="02000505000000020003" pitchFamily="2" charset="0"/>
              </a:rPr>
              <a:t>What was Happening in the World (1481-1512)</a:t>
            </a:r>
          </a:p>
        </p:txBody>
      </p:sp>
      <p:sp>
        <p:nvSpPr>
          <p:cNvPr id="10" name="TextBox 9"/>
          <p:cNvSpPr txBox="1"/>
          <p:nvPr/>
        </p:nvSpPr>
        <p:spPr>
          <a:xfrm>
            <a:off x="205883" y="1108133"/>
            <a:ext cx="11780234" cy="5247590"/>
          </a:xfrm>
          <a:prstGeom prst="rect">
            <a:avLst/>
          </a:prstGeom>
          <a:noFill/>
        </p:spPr>
        <p:txBody>
          <a:bodyPr wrap="square" lIns="91440" tIns="45720" rIns="91440" bIns="45720" rtlCol="0">
            <a:spAutoFit/>
          </a:bodyPr>
          <a:lstStyle/>
          <a:p>
            <a:pPr marL="285750" indent="-285750">
              <a:spcBef>
                <a:spcPts val="100"/>
              </a:spcBef>
              <a:spcAft>
                <a:spcPts val="100"/>
              </a:spcAft>
              <a:buFont typeface="Arial" panose="020B0604020202020204" pitchFamily="34" charset="0"/>
              <a:buChar char="•"/>
            </a:pPr>
            <a:r>
              <a:rPr lang="en-US" sz="2000" dirty="0">
                <a:solidFill>
                  <a:schemeClr val="accent1"/>
                </a:solidFill>
              </a:rPr>
              <a:t>1485: Wars of the Roses in England concludes, </a:t>
            </a:r>
            <a:r>
              <a:rPr lang="en-US" sz="2000" b="1" dirty="0">
                <a:solidFill>
                  <a:schemeClr val="accent1"/>
                </a:solidFill>
              </a:rPr>
              <a:t>Henry Tudor (</a:t>
            </a:r>
            <a:r>
              <a:rPr lang="en-US" sz="2000" dirty="0">
                <a:solidFill>
                  <a:schemeClr val="accent1"/>
                </a:solidFill>
              </a:rPr>
              <a:t>King Henry VII) establishes Tudor dynasty.</a:t>
            </a:r>
          </a:p>
          <a:p>
            <a:pPr marL="285750" indent="-285750">
              <a:spcBef>
                <a:spcPts val="100"/>
              </a:spcBef>
              <a:spcAft>
                <a:spcPts val="100"/>
              </a:spcAft>
              <a:buFont typeface="Arial" panose="020B0604020202020204" pitchFamily="34" charset="0"/>
              <a:buChar char="•"/>
            </a:pPr>
            <a:r>
              <a:rPr lang="en-US" sz="2000" dirty="0">
                <a:solidFill>
                  <a:schemeClr val="accent1"/>
                </a:solidFill>
              </a:rPr>
              <a:t>1488: </a:t>
            </a:r>
            <a:r>
              <a:rPr lang="en-US" sz="2000" b="1" dirty="0">
                <a:solidFill>
                  <a:schemeClr val="accent1"/>
                </a:solidFill>
              </a:rPr>
              <a:t>Sheikh </a:t>
            </a:r>
            <a:r>
              <a:rPr lang="en-US" sz="2000" b="1" dirty="0" err="1">
                <a:solidFill>
                  <a:schemeClr val="accent1"/>
                </a:solidFill>
              </a:rPr>
              <a:t>Haydar</a:t>
            </a:r>
            <a:r>
              <a:rPr lang="en-US" sz="2000" dirty="0">
                <a:solidFill>
                  <a:schemeClr val="accent1"/>
                </a:solidFill>
              </a:rPr>
              <a:t>, the spiritual leader of the </a:t>
            </a:r>
            <a:r>
              <a:rPr lang="en-US" sz="2000" b="1" dirty="0">
                <a:solidFill>
                  <a:schemeClr val="accent1"/>
                </a:solidFill>
              </a:rPr>
              <a:t>Safavids</a:t>
            </a:r>
            <a:r>
              <a:rPr lang="en-US" sz="2000" dirty="0">
                <a:solidFill>
                  <a:schemeClr val="accent1"/>
                </a:solidFill>
              </a:rPr>
              <a:t>, was killed in battle.</a:t>
            </a:r>
          </a:p>
          <a:p>
            <a:pPr marL="285750" indent="-285750">
              <a:spcBef>
                <a:spcPts val="100"/>
              </a:spcBef>
              <a:spcAft>
                <a:spcPts val="100"/>
              </a:spcAft>
              <a:buFont typeface="Arial" panose="020B0604020202020204" pitchFamily="34" charset="0"/>
              <a:buChar char="•"/>
            </a:pPr>
            <a:r>
              <a:rPr lang="en-US" sz="2000" dirty="0">
                <a:solidFill>
                  <a:schemeClr val="accent1"/>
                </a:solidFill>
              </a:rPr>
              <a:t>1492: The Catholic Monarchs complete the Reconquista by </a:t>
            </a:r>
            <a:r>
              <a:rPr lang="en-US" sz="2000" b="1" dirty="0">
                <a:solidFill>
                  <a:schemeClr val="accent1"/>
                </a:solidFill>
              </a:rPr>
              <a:t>capturing Granada </a:t>
            </a:r>
          </a:p>
          <a:p>
            <a:pPr marL="285750" indent="-285750">
              <a:spcBef>
                <a:spcPts val="100"/>
              </a:spcBef>
              <a:spcAft>
                <a:spcPts val="100"/>
              </a:spcAft>
              <a:buFont typeface="Arial" panose="020B0604020202020204" pitchFamily="34" charset="0"/>
              <a:buChar char="•"/>
            </a:pPr>
            <a:r>
              <a:rPr lang="en-US" sz="2000" dirty="0">
                <a:solidFill>
                  <a:schemeClr val="accent1"/>
                </a:solidFill>
              </a:rPr>
              <a:t>1492: Christopher </a:t>
            </a:r>
            <a:r>
              <a:rPr lang="en-US" sz="2000" b="1" dirty="0">
                <a:solidFill>
                  <a:schemeClr val="accent1"/>
                </a:solidFill>
              </a:rPr>
              <a:t>Columbus</a:t>
            </a:r>
            <a:r>
              <a:rPr lang="en-US" sz="2000" dirty="0">
                <a:solidFill>
                  <a:schemeClr val="accent1"/>
                </a:solidFill>
              </a:rPr>
              <a:t>, sponsored by Spain, reaches the Americas</a:t>
            </a:r>
          </a:p>
          <a:p>
            <a:pPr marL="285750" indent="-285750">
              <a:spcBef>
                <a:spcPts val="100"/>
              </a:spcBef>
              <a:spcAft>
                <a:spcPts val="100"/>
              </a:spcAft>
              <a:buFont typeface="Arial" panose="020B0604020202020204" pitchFamily="34" charset="0"/>
              <a:buChar char="•"/>
            </a:pPr>
            <a:r>
              <a:rPr lang="en-US" sz="2000" dirty="0">
                <a:solidFill>
                  <a:schemeClr val="accent1"/>
                </a:solidFill>
              </a:rPr>
              <a:t>1494: Pope Alexander VI drew an arbitrary line around the globe, dividing up the world</a:t>
            </a:r>
          </a:p>
          <a:p>
            <a:pPr marL="285750" indent="-285750">
              <a:spcBef>
                <a:spcPts val="100"/>
              </a:spcBef>
              <a:spcAft>
                <a:spcPts val="100"/>
              </a:spcAft>
              <a:buFont typeface="Arial" panose="020B0604020202020204" pitchFamily="34" charset="0"/>
              <a:buChar char="•"/>
            </a:pPr>
            <a:r>
              <a:rPr lang="en-US" sz="2000" dirty="0">
                <a:solidFill>
                  <a:schemeClr val="accent1"/>
                </a:solidFill>
              </a:rPr>
              <a:t>1497-1498: </a:t>
            </a:r>
            <a:r>
              <a:rPr lang="en-US" sz="2000" b="1" dirty="0">
                <a:solidFill>
                  <a:schemeClr val="accent1"/>
                </a:solidFill>
              </a:rPr>
              <a:t>Vasco da Gama</a:t>
            </a:r>
            <a:r>
              <a:rPr lang="en-US" sz="2000" dirty="0">
                <a:solidFill>
                  <a:schemeClr val="accent1"/>
                </a:solidFill>
              </a:rPr>
              <a:t>, a Portuguese explorer, sails around the Cape of Good Hope, reaching Calicut in India, establishing a sea route to Asia.</a:t>
            </a:r>
          </a:p>
          <a:p>
            <a:pPr marL="285750" indent="-285750">
              <a:spcBef>
                <a:spcPts val="100"/>
              </a:spcBef>
              <a:spcAft>
                <a:spcPts val="100"/>
              </a:spcAft>
              <a:buFont typeface="Arial" panose="020B0604020202020204" pitchFamily="34" charset="0"/>
              <a:buChar char="•"/>
            </a:pPr>
            <a:r>
              <a:rPr lang="en-US" sz="2000" dirty="0">
                <a:solidFill>
                  <a:schemeClr val="accent1"/>
                </a:solidFill>
              </a:rPr>
              <a:t>1502: The </a:t>
            </a:r>
            <a:r>
              <a:rPr lang="en-US" sz="2000" b="1" dirty="0">
                <a:solidFill>
                  <a:schemeClr val="accent1"/>
                </a:solidFill>
              </a:rPr>
              <a:t>"Second Italian War" </a:t>
            </a:r>
            <a:r>
              <a:rPr lang="en-US" sz="2000" dirty="0">
                <a:solidFill>
                  <a:schemeClr val="accent1"/>
                </a:solidFill>
              </a:rPr>
              <a:t>begins, involving various European powers including France, the Holy Roman Empire and Spain.</a:t>
            </a:r>
          </a:p>
          <a:p>
            <a:pPr marL="285750" indent="-285750">
              <a:spcBef>
                <a:spcPts val="100"/>
              </a:spcBef>
              <a:spcAft>
                <a:spcPts val="100"/>
              </a:spcAft>
              <a:buFont typeface="Arial" panose="020B0604020202020204" pitchFamily="34" charset="0"/>
              <a:buChar char="•"/>
            </a:pPr>
            <a:r>
              <a:rPr lang="en-US" sz="2000" dirty="0">
                <a:solidFill>
                  <a:schemeClr val="accent1"/>
                </a:solidFill>
              </a:rPr>
              <a:t>1503: Leonardo da Vinci completes his painting </a:t>
            </a:r>
            <a:r>
              <a:rPr lang="en-US" sz="2000" b="1" dirty="0">
                <a:solidFill>
                  <a:schemeClr val="accent1"/>
                </a:solidFill>
              </a:rPr>
              <a:t>“Mona Lisa.”</a:t>
            </a:r>
          </a:p>
          <a:p>
            <a:pPr marL="285750" indent="-285750">
              <a:spcBef>
                <a:spcPts val="100"/>
              </a:spcBef>
              <a:spcAft>
                <a:spcPts val="100"/>
              </a:spcAft>
              <a:buFont typeface="Arial" panose="020B0604020202020204" pitchFamily="34" charset="0"/>
              <a:buChar char="•"/>
            </a:pPr>
            <a:r>
              <a:rPr lang="en-US" sz="2000" dirty="0">
                <a:solidFill>
                  <a:schemeClr val="accent1"/>
                </a:solidFill>
              </a:rPr>
              <a:t>1505-1511: </a:t>
            </a:r>
            <a:r>
              <a:rPr lang="en-US" sz="2000" b="1" dirty="0">
                <a:solidFill>
                  <a:schemeClr val="accent1"/>
                </a:solidFill>
              </a:rPr>
              <a:t>Parts of North Africa </a:t>
            </a:r>
            <a:r>
              <a:rPr lang="en-US" sz="2000" dirty="0">
                <a:solidFill>
                  <a:schemeClr val="accent1"/>
                </a:solidFill>
              </a:rPr>
              <a:t>were taken by the Spanish and Portuguese. (Mars al Kabir (Algeria) in 1505, Oran (Algeria) in 1509, Bogie (Tunisia) in 1510, Tripoli (Libya) in 1511, Agadir in 1505, Safi in 1507, </a:t>
            </a:r>
            <a:r>
              <a:rPr lang="en-US" sz="2000" dirty="0" err="1">
                <a:solidFill>
                  <a:schemeClr val="accent1"/>
                </a:solidFill>
              </a:rPr>
              <a:t>Azemour</a:t>
            </a:r>
            <a:r>
              <a:rPr lang="en-US" sz="2000" dirty="0">
                <a:solidFill>
                  <a:schemeClr val="accent1"/>
                </a:solidFill>
              </a:rPr>
              <a:t> in 1513)</a:t>
            </a:r>
          </a:p>
          <a:p>
            <a:pPr marL="285750" indent="-285750">
              <a:spcBef>
                <a:spcPts val="100"/>
              </a:spcBef>
              <a:spcAft>
                <a:spcPts val="100"/>
              </a:spcAft>
              <a:buFont typeface="Arial" panose="020B0604020202020204" pitchFamily="34" charset="0"/>
              <a:buChar char="•"/>
            </a:pPr>
            <a:r>
              <a:rPr lang="en-US" sz="2000" dirty="0">
                <a:solidFill>
                  <a:schemeClr val="accent1"/>
                </a:solidFill>
              </a:rPr>
              <a:t>1509: In India, the </a:t>
            </a:r>
            <a:r>
              <a:rPr lang="en-US" sz="2000" b="1" dirty="0">
                <a:solidFill>
                  <a:schemeClr val="accent1"/>
                </a:solidFill>
              </a:rPr>
              <a:t>Battle of Diu </a:t>
            </a:r>
            <a:r>
              <a:rPr lang="en-US" sz="2000" dirty="0">
                <a:solidFill>
                  <a:schemeClr val="accent1"/>
                </a:solidFill>
              </a:rPr>
              <a:t>takes place between the Portuguese and a joint fleet of the Sultan of Gujarat, the Mamluks, and the Ottomans.</a:t>
            </a:r>
          </a:p>
        </p:txBody>
      </p:sp>
    </p:spTree>
    <p:extLst>
      <p:ext uri="{BB962C8B-B14F-4D97-AF65-F5344CB8AC3E}">
        <p14:creationId xmlns:p14="http://schemas.microsoft.com/office/powerpoint/2010/main" val="40256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24261</TotalTime>
  <Words>2167</Words>
  <Application>Microsoft Office PowerPoint</Application>
  <PresentationFormat>Widescreen</PresentationFormat>
  <Paragraphs>162</Paragraphs>
  <Slides>20</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Berkshire Swash</vt:lpstr>
      <vt:lpstr>Bradley Hand ITC</vt:lpstr>
      <vt:lpstr>Calibri</vt:lpstr>
      <vt:lpstr>EB Garamond</vt:lpstr>
      <vt:lpstr>Lato</vt:lpstr>
      <vt:lpstr>Libre Baskerville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377</cp:revision>
  <dcterms:created xsi:type="dcterms:W3CDTF">2019-05-03T02:15:26Z</dcterms:created>
  <dcterms:modified xsi:type="dcterms:W3CDTF">2024-10-06T01:59:38Z</dcterms:modified>
</cp:coreProperties>
</file>