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531" r:id="rId2"/>
    <p:sldId id="661" r:id="rId3"/>
    <p:sldId id="646" r:id="rId4"/>
    <p:sldId id="594" r:id="rId5"/>
    <p:sldId id="603" r:id="rId6"/>
    <p:sldId id="604" r:id="rId7"/>
    <p:sldId id="605" r:id="rId8"/>
    <p:sldId id="610" r:id="rId9"/>
    <p:sldId id="505" r:id="rId10"/>
    <p:sldId id="507" r:id="rId11"/>
    <p:sldId id="508" r:id="rId12"/>
    <p:sldId id="598" r:id="rId13"/>
    <p:sldId id="618" r:id="rId14"/>
    <p:sldId id="538" r:id="rId15"/>
    <p:sldId id="623" r:id="rId16"/>
    <p:sldId id="599" r:id="rId17"/>
    <p:sldId id="622" r:id="rId18"/>
    <p:sldId id="621" r:id="rId19"/>
    <p:sldId id="619" r:id="rId20"/>
    <p:sldId id="662" r:id="rId21"/>
    <p:sldId id="611" r:id="rId22"/>
    <p:sldId id="617" r:id="rId23"/>
    <p:sldId id="609" r:id="rId24"/>
    <p:sldId id="626" r:id="rId25"/>
    <p:sldId id="62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79384" autoAdjust="0"/>
  </p:normalViewPr>
  <p:slideViewPr>
    <p:cSldViewPr snapToGrid="0" showGuides="1">
      <p:cViewPr varScale="1">
        <p:scale>
          <a:sx n="50" d="100"/>
          <a:sy n="50" d="100"/>
        </p:scale>
        <p:origin x="1244" y="4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9684"/>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10/6/2024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10/6/2024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3684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6</a:t>
            </a:fld>
            <a:endParaRPr lang="en-US"/>
          </a:p>
        </p:txBody>
      </p:sp>
    </p:spTree>
    <p:extLst>
      <p:ext uri="{BB962C8B-B14F-4D97-AF65-F5344CB8AC3E}">
        <p14:creationId xmlns:p14="http://schemas.microsoft.com/office/powerpoint/2010/main" val="3721419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He was the 9th ruler • His brother was chosen over him &amp; he rebelled against his father and brother • Ruled for 8 short years but achieved </a:t>
            </a:r>
            <a:r>
              <a:rPr lang="en-US" sz="1200" dirty="0" err="1"/>
              <a:t>alot</a:t>
            </a:r>
            <a:r>
              <a:rPr lang="en-US" sz="1200" dirty="0"/>
              <a:t> • He prepared the road to glory for Suliman his son • He said "A carpet is large enough to accommodate two Sufis, but the world is not large enough for two kings“</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4143796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3501098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11</a:t>
            </a:fld>
            <a:endParaRPr lang="en-US"/>
          </a:p>
        </p:txBody>
      </p:sp>
    </p:spTree>
    <p:extLst>
      <p:ext uri="{BB962C8B-B14F-4D97-AF65-F5344CB8AC3E}">
        <p14:creationId xmlns:p14="http://schemas.microsoft.com/office/powerpoint/2010/main" val="2919286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Selim met the Abbasid Caliph Al </a:t>
            </a:r>
            <a:r>
              <a:rPr lang="en-US" dirty="0" err="1"/>
              <a:t>Mutawakkil</a:t>
            </a:r>
            <a:r>
              <a:rPr lang="en-US" dirty="0"/>
              <a:t> (D1543) in the Ulu Mosque in Aleppo and preferred to be called servant of the holy mosques instead of the ruler</a:t>
            </a:r>
          </a:p>
          <a:p>
            <a:endParaRPr lang="en-US" dirty="0"/>
          </a:p>
          <a:p>
            <a:r>
              <a:rPr lang="en-US" dirty="0"/>
              <a:t>Tamerlane and Genghis khan had returned from Palestine, and didn’t venture toward Egypt</a:t>
            </a:r>
          </a:p>
          <a:p>
            <a:r>
              <a:rPr lang="en-US" dirty="0"/>
              <a:t>Impassable Sinai desert – Divine grace – rain falling on the desert</a:t>
            </a:r>
          </a:p>
        </p:txBody>
      </p:sp>
      <p:sp>
        <p:nvSpPr>
          <p:cNvPr id="4" name="Slide Number Placeholder 3"/>
          <p:cNvSpPr>
            <a:spLocks noGrp="1"/>
          </p:cNvSpPr>
          <p:nvPr>
            <p:ph type="sldNum" sz="quarter" idx="5"/>
          </p:nvPr>
        </p:nvSpPr>
        <p:spPr/>
        <p:txBody>
          <a:bodyPr/>
          <a:lstStyle/>
          <a:p>
            <a:fld id="{DAF61BEB-35DA-498F-9F88-C82846C03E6B}" type="slidenum">
              <a:rPr lang="en-US" smtClean="0"/>
              <a:t>12</a:t>
            </a:fld>
            <a:endParaRPr lang="en-US"/>
          </a:p>
        </p:txBody>
      </p:sp>
    </p:spTree>
    <p:extLst>
      <p:ext uri="{BB962C8B-B14F-4D97-AF65-F5344CB8AC3E}">
        <p14:creationId xmlns:p14="http://schemas.microsoft.com/office/powerpoint/2010/main" val="3186961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14</a:t>
            </a:fld>
            <a:endParaRPr lang="en-US"/>
          </a:p>
        </p:txBody>
      </p:sp>
    </p:spTree>
    <p:extLst>
      <p:ext uri="{BB962C8B-B14F-4D97-AF65-F5344CB8AC3E}">
        <p14:creationId xmlns:p14="http://schemas.microsoft.com/office/powerpoint/2010/main" val="22749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the </a:t>
            </a:r>
            <a:r>
              <a:rPr lang="en-US" sz="1200" dirty="0" err="1"/>
              <a:t>Topkapi</a:t>
            </a:r>
            <a:r>
              <a:rPr lang="en-US" sz="1200" dirty="0"/>
              <a:t> Palace Chamber of Treasures was full and the surplus had to be moved to repositories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During this time, the Safavids destroyed the graves of Abdul Kadir Jilani and Abu </a:t>
            </a:r>
            <a:r>
              <a:rPr lang="en-US" sz="1200" dirty="0" err="1"/>
              <a:t>Hanifa</a:t>
            </a:r>
            <a:r>
              <a:rPr lang="en-US" sz="1200" dirty="0"/>
              <a:t> in Baghdad</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1477897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1993186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24</a:t>
            </a:fld>
            <a:endParaRPr lang="en-US"/>
          </a:p>
        </p:txBody>
      </p:sp>
    </p:spTree>
    <p:extLst>
      <p:ext uri="{BB962C8B-B14F-4D97-AF65-F5344CB8AC3E}">
        <p14:creationId xmlns:p14="http://schemas.microsoft.com/office/powerpoint/2010/main" val="495866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25</a:t>
            </a:fld>
            <a:endParaRPr lang="en-US"/>
          </a:p>
        </p:txBody>
      </p:sp>
    </p:spTree>
    <p:extLst>
      <p:ext uri="{BB962C8B-B14F-4D97-AF65-F5344CB8AC3E}">
        <p14:creationId xmlns:p14="http://schemas.microsoft.com/office/powerpoint/2010/main" val="459132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6780" y="3509158"/>
            <a:ext cx="11578440" cy="2554545"/>
            <a:chOff x="47504" y="2974479"/>
            <a:chExt cx="12061370" cy="3471179"/>
          </a:xfrm>
        </p:grpSpPr>
        <p:sp>
          <p:nvSpPr>
            <p:cNvPr id="2" name="TextBox 1"/>
            <p:cNvSpPr txBox="1"/>
            <p:nvPr/>
          </p:nvSpPr>
          <p:spPr>
            <a:xfrm>
              <a:off x="47504" y="2974479"/>
              <a:ext cx="12061370" cy="3471179"/>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The Caliphate</a:t>
              </a:r>
            </a:p>
            <a:p>
              <a:pPr algn="ctr"/>
              <a:r>
                <a:rPr lang="en-US" sz="8000" b="1" dirty="0">
                  <a:solidFill>
                    <a:srgbClr val="52291E"/>
                  </a:solidFill>
                  <a:latin typeface="Berkshire Swash" panose="02000505000000020003" pitchFamily="2" charset="0"/>
                </a:rPr>
                <a:t>Selim I (r1512-1520)</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74144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366563" y="0"/>
            <a:ext cx="11458874" cy="584775"/>
          </a:xfrm>
          <a:prstGeom prst="rect">
            <a:avLst/>
          </a:prstGeom>
          <a:noFill/>
        </p:spPr>
        <p:txBody>
          <a:bodyPr wrap="square">
            <a:spAutoFit/>
          </a:bodyPr>
          <a:lstStyle/>
          <a:p>
            <a:pPr algn="ctr"/>
            <a:r>
              <a:rPr lang="en-US" sz="3200" b="1" dirty="0">
                <a:solidFill>
                  <a:schemeClr val="accent1"/>
                </a:solidFill>
              </a:rPr>
              <a:t>Timeline of the First 8 Sultans</a:t>
            </a:r>
          </a:p>
        </p:txBody>
      </p:sp>
      <p:sp>
        <p:nvSpPr>
          <p:cNvPr id="3" name="TextBox 2">
            <a:extLst>
              <a:ext uri="{FF2B5EF4-FFF2-40B4-BE49-F238E27FC236}">
                <a16:creationId xmlns:a16="http://schemas.microsoft.com/office/drawing/2014/main" id="{696D1688-EAD6-06F8-12FC-C373B9777E87}"/>
              </a:ext>
            </a:extLst>
          </p:cNvPr>
          <p:cNvSpPr txBox="1"/>
          <p:nvPr/>
        </p:nvSpPr>
        <p:spPr>
          <a:xfrm>
            <a:off x="0" y="534550"/>
            <a:ext cx="12364998" cy="6405664"/>
          </a:xfrm>
          <a:prstGeom prst="rect">
            <a:avLst/>
          </a:prstGeom>
          <a:noFill/>
        </p:spPr>
        <p:txBody>
          <a:bodyPr wrap="square">
            <a:spAutoFit/>
          </a:bodyPr>
          <a:lstStyle/>
          <a:p>
            <a:pPr>
              <a:lnSpc>
                <a:spcPct val="107000"/>
              </a:lnSpc>
              <a:tabLst>
                <a:tab pos="457200" algn="l"/>
              </a:tabLst>
            </a:pPr>
            <a:r>
              <a:rPr lang="en-US" dirty="0">
                <a:solidFill>
                  <a:schemeClr val="accent1"/>
                </a:solidFill>
              </a:rPr>
              <a:t>1237: </a:t>
            </a:r>
            <a:r>
              <a:rPr lang="en-US" dirty="0" err="1">
                <a:solidFill>
                  <a:schemeClr val="accent1"/>
                </a:solidFill>
              </a:rPr>
              <a:t>Alaeddin</a:t>
            </a:r>
            <a:r>
              <a:rPr lang="en-US" dirty="0">
                <a:solidFill>
                  <a:schemeClr val="accent1"/>
                </a:solidFill>
              </a:rPr>
              <a:t> </a:t>
            </a:r>
            <a:r>
              <a:rPr lang="en-US" dirty="0" err="1">
                <a:solidFill>
                  <a:schemeClr val="accent1"/>
                </a:solidFill>
              </a:rPr>
              <a:t>Keyqubad</a:t>
            </a:r>
            <a:r>
              <a:rPr lang="en-US" dirty="0">
                <a:solidFill>
                  <a:schemeClr val="accent1"/>
                </a:solidFill>
              </a:rPr>
              <a:t> I awards </a:t>
            </a:r>
            <a:r>
              <a:rPr lang="en-US" b="1" dirty="0">
                <a:solidFill>
                  <a:schemeClr val="accent1"/>
                </a:solidFill>
              </a:rPr>
              <a:t>Ertugrul</a:t>
            </a:r>
            <a:r>
              <a:rPr lang="en-US" dirty="0">
                <a:solidFill>
                  <a:schemeClr val="accent1"/>
                </a:solidFill>
              </a:rPr>
              <a:t> (d.1289) title of Ghazi and </a:t>
            </a:r>
            <a:r>
              <a:rPr lang="en-US" dirty="0" err="1">
                <a:solidFill>
                  <a:schemeClr val="accent1"/>
                </a:solidFill>
              </a:rPr>
              <a:t>Karacadag</a:t>
            </a:r>
            <a:r>
              <a:rPr lang="en-US" dirty="0">
                <a:solidFill>
                  <a:schemeClr val="accent1"/>
                </a:solidFill>
              </a:rPr>
              <a:t>, </a:t>
            </a:r>
            <a:r>
              <a:rPr lang="en-US" b="1" dirty="0" err="1">
                <a:solidFill>
                  <a:schemeClr val="accent1"/>
                </a:solidFill>
              </a:rPr>
              <a:t>Sogut</a:t>
            </a:r>
            <a:r>
              <a:rPr lang="en-US" b="1" dirty="0">
                <a:solidFill>
                  <a:schemeClr val="accent1"/>
                </a:solidFill>
              </a:rPr>
              <a:t>, </a:t>
            </a:r>
            <a:r>
              <a:rPr lang="en-US" dirty="0" err="1">
                <a:solidFill>
                  <a:schemeClr val="accent1"/>
                </a:solidFill>
              </a:rPr>
              <a:t>Domanic</a:t>
            </a:r>
            <a:r>
              <a:rPr lang="en-US" b="1" dirty="0">
                <a:solidFill>
                  <a:schemeClr val="accent1"/>
                </a:solidFill>
              </a:rPr>
              <a:t> </a:t>
            </a:r>
          </a:p>
          <a:p>
            <a:pPr marR="0" lvl="0">
              <a:lnSpc>
                <a:spcPct val="107000"/>
              </a:lnSpc>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1285-88: </a:t>
            </a:r>
            <a:r>
              <a:rPr lang="en-US" b="1" kern="0" dirty="0">
                <a:solidFill>
                  <a:schemeClr val="accent1"/>
                </a:solidFill>
                <a:effectLst/>
                <a:ea typeface="Times New Roman" panose="02020603050405020304" pitchFamily="18" charset="0"/>
                <a:cs typeface="Times New Roman" panose="02020603050405020304" pitchFamily="18" charset="0"/>
              </a:rPr>
              <a:t>Osman</a:t>
            </a:r>
            <a:r>
              <a:rPr lang="en-US" kern="0" dirty="0">
                <a:solidFill>
                  <a:schemeClr val="accent1"/>
                </a:solidFill>
                <a:effectLst/>
                <a:ea typeface="Times New Roman" panose="02020603050405020304" pitchFamily="18" charset="0"/>
                <a:cs typeface="Times New Roman" panose="02020603050405020304" pitchFamily="18" charset="0"/>
              </a:rPr>
              <a:t> (d.1326)conquers Byzantine territories, </a:t>
            </a:r>
            <a:r>
              <a:rPr lang="en-US" b="1" kern="0" dirty="0" err="1">
                <a:solidFill>
                  <a:schemeClr val="accent1"/>
                </a:solidFill>
                <a:effectLst/>
                <a:ea typeface="Times New Roman" panose="02020603050405020304" pitchFamily="18" charset="0"/>
                <a:cs typeface="Times New Roman" panose="02020603050405020304" pitchFamily="18" charset="0"/>
              </a:rPr>
              <a:t>Yenisehir</a:t>
            </a:r>
            <a:r>
              <a:rPr lang="en-US" b="1" kern="0" dirty="0">
                <a:solidFill>
                  <a:schemeClr val="accent1"/>
                </a:solidFill>
                <a:effectLst/>
                <a:ea typeface="Times New Roman" panose="02020603050405020304" pitchFamily="18" charset="0"/>
                <a:cs typeface="Times New Roman" panose="02020603050405020304" pitchFamily="18" charset="0"/>
              </a:rPr>
              <a:t> </a:t>
            </a:r>
            <a:r>
              <a:rPr lang="en-US" kern="0" dirty="0">
                <a:solidFill>
                  <a:schemeClr val="accent1"/>
                </a:solidFill>
                <a:effectLst/>
                <a:ea typeface="Times New Roman" panose="02020603050405020304" pitchFamily="18" charset="0"/>
                <a:cs typeface="Times New Roman" panose="02020603050405020304" pitchFamily="18" charset="0"/>
              </a:rPr>
              <a:t>is</a:t>
            </a:r>
            <a:r>
              <a:rPr lang="en-US" kern="0" dirty="0">
                <a:solidFill>
                  <a:schemeClr val="accent1"/>
                </a:solidFill>
                <a:ea typeface="Times New Roman" panose="02020603050405020304" pitchFamily="18" charset="0"/>
                <a:cs typeface="Times New Roman" panose="02020603050405020304" pitchFamily="18" charset="0"/>
              </a:rPr>
              <a:t> the new capital </a:t>
            </a:r>
            <a:r>
              <a:rPr lang="en-US" kern="0" dirty="0">
                <a:solidFill>
                  <a:schemeClr val="accent1"/>
                </a:solidFill>
                <a:effectLst/>
                <a:ea typeface="Times New Roman" panose="02020603050405020304" pitchFamily="18" charset="0"/>
                <a:cs typeface="Times New Roman" panose="02020603050405020304" pitchFamily="18" charset="0"/>
              </a:rPr>
              <a:t> </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1326: </a:t>
            </a:r>
            <a:r>
              <a:rPr lang="en-US" b="1" kern="0" dirty="0">
                <a:solidFill>
                  <a:schemeClr val="accent1"/>
                </a:solidFill>
                <a:effectLst/>
                <a:ea typeface="Times New Roman" panose="02020603050405020304" pitchFamily="18" charset="0"/>
                <a:cs typeface="Times New Roman" panose="02020603050405020304" pitchFamily="18" charset="0"/>
              </a:rPr>
              <a:t>Orhan </a:t>
            </a:r>
            <a:r>
              <a:rPr lang="en-US" kern="0" dirty="0">
                <a:solidFill>
                  <a:schemeClr val="accent1"/>
                </a:solidFill>
                <a:effectLst/>
                <a:ea typeface="Times New Roman" panose="02020603050405020304" pitchFamily="18" charset="0"/>
                <a:cs typeface="Times New Roman" panose="02020603050405020304" pitchFamily="18" charset="0"/>
              </a:rPr>
              <a:t>(d.1360) comes to power, </a:t>
            </a:r>
            <a:r>
              <a:rPr lang="en-US" b="1" kern="0" dirty="0">
                <a:solidFill>
                  <a:schemeClr val="accent1"/>
                </a:solidFill>
                <a:effectLst/>
                <a:ea typeface="Times New Roman" panose="02020603050405020304" pitchFamily="18" charset="0"/>
                <a:cs typeface="Times New Roman" panose="02020603050405020304" pitchFamily="18" charset="0"/>
              </a:rPr>
              <a:t>Bursa</a:t>
            </a:r>
            <a:r>
              <a:rPr lang="en-US" kern="0" dirty="0">
                <a:solidFill>
                  <a:schemeClr val="accent1"/>
                </a:solidFill>
                <a:effectLst/>
                <a:ea typeface="Times New Roman" panose="02020603050405020304" pitchFamily="18" charset="0"/>
                <a:cs typeface="Times New Roman" panose="02020603050405020304" pitchFamily="18" charset="0"/>
              </a:rPr>
              <a:t> is taken, becomes new capital</a:t>
            </a:r>
          </a:p>
          <a:p>
            <a:pPr marR="0" lvl="0">
              <a:lnSpc>
                <a:spcPct val="107000"/>
              </a:lnSpc>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1329-54: Conquest of </a:t>
            </a:r>
            <a:r>
              <a:rPr lang="en-US" b="1" kern="0" dirty="0">
                <a:solidFill>
                  <a:schemeClr val="accent1"/>
                </a:solidFill>
                <a:effectLst/>
                <a:ea typeface="Times New Roman" panose="02020603050405020304" pitchFamily="18" charset="0"/>
                <a:cs typeface="Times New Roman" panose="02020603050405020304" pitchFamily="18" charset="0"/>
              </a:rPr>
              <a:t>Nicaea </a:t>
            </a:r>
            <a:r>
              <a:rPr lang="en-US" kern="0" dirty="0">
                <a:solidFill>
                  <a:schemeClr val="accent1"/>
                </a:solidFill>
                <a:effectLst/>
                <a:ea typeface="Times New Roman" panose="02020603050405020304" pitchFamily="18" charset="0"/>
                <a:cs typeface="Times New Roman" panose="02020603050405020304" pitchFamily="18" charset="0"/>
              </a:rPr>
              <a:t>and</a:t>
            </a:r>
            <a:r>
              <a:rPr lang="en-US" b="1" kern="0" dirty="0">
                <a:solidFill>
                  <a:schemeClr val="accent1"/>
                </a:solidFill>
                <a:effectLst/>
                <a:ea typeface="Times New Roman" panose="02020603050405020304" pitchFamily="18" charset="0"/>
                <a:cs typeface="Times New Roman" panose="02020603050405020304" pitchFamily="18" charset="0"/>
              </a:rPr>
              <a:t> Gallipoli</a:t>
            </a:r>
            <a:r>
              <a:rPr lang="en-US" kern="0" dirty="0">
                <a:solidFill>
                  <a:schemeClr val="accent1"/>
                </a:solidFill>
                <a:effectLst/>
                <a:ea typeface="Times New Roman" panose="02020603050405020304" pitchFamily="18" charset="0"/>
                <a:cs typeface="Times New Roman" panose="02020603050405020304" pitchFamily="18" charset="0"/>
              </a:rPr>
              <a:t>; Annexation of the </a:t>
            </a:r>
            <a:r>
              <a:rPr lang="en-US" b="1" kern="0" dirty="0" err="1">
                <a:solidFill>
                  <a:schemeClr val="accent1"/>
                </a:solidFill>
                <a:effectLst/>
                <a:ea typeface="Times New Roman" panose="02020603050405020304" pitchFamily="18" charset="0"/>
                <a:cs typeface="Times New Roman" panose="02020603050405020304" pitchFamily="18" charset="0"/>
              </a:rPr>
              <a:t>Karasids</a:t>
            </a:r>
            <a:r>
              <a:rPr lang="en-US" kern="0" dirty="0">
                <a:solidFill>
                  <a:schemeClr val="accent1"/>
                </a:solidFill>
                <a:effectLst/>
                <a:ea typeface="Times New Roman" panose="02020603050405020304" pitchFamily="18" charset="0"/>
                <a:cs typeface="Times New Roman" panose="02020603050405020304" pitchFamily="18" charset="0"/>
              </a:rPr>
              <a:t> lands</a:t>
            </a:r>
            <a:r>
              <a:rPr lang="en-US" b="1" kern="0" dirty="0">
                <a:solidFill>
                  <a:schemeClr val="accent1"/>
                </a:solidFill>
                <a:effectLst/>
                <a:ea typeface="Times New Roman" panose="02020603050405020304" pitchFamily="18" charset="0"/>
                <a:cs typeface="Times New Roman" panose="02020603050405020304" pitchFamily="18" charset="0"/>
              </a:rPr>
              <a:t>.</a:t>
            </a:r>
            <a:endParaRPr lang="en-US" b="1"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1363-65: </a:t>
            </a:r>
            <a:r>
              <a:rPr lang="en-US" b="1" kern="0" dirty="0">
                <a:solidFill>
                  <a:schemeClr val="accent1"/>
                </a:solidFill>
                <a:effectLst/>
                <a:ea typeface="Times New Roman" panose="02020603050405020304" pitchFamily="18" charset="0"/>
                <a:cs typeface="Times New Roman" panose="02020603050405020304" pitchFamily="18" charset="0"/>
              </a:rPr>
              <a:t>Murad I</a:t>
            </a:r>
            <a:r>
              <a:rPr lang="en-US" kern="0" dirty="0">
                <a:solidFill>
                  <a:schemeClr val="accent1"/>
                </a:solidFill>
                <a:effectLst/>
                <a:ea typeface="Times New Roman" panose="02020603050405020304" pitchFamily="18" charset="0"/>
                <a:cs typeface="Times New Roman" panose="02020603050405020304" pitchFamily="18" charset="0"/>
              </a:rPr>
              <a:t> 9d. 1389) takes </a:t>
            </a:r>
            <a:r>
              <a:rPr lang="en-US" kern="0" dirty="0" err="1">
                <a:solidFill>
                  <a:schemeClr val="accent1"/>
                </a:solidFill>
                <a:effectLst/>
                <a:ea typeface="Times New Roman" panose="02020603050405020304" pitchFamily="18" charset="0"/>
                <a:cs typeface="Times New Roman" panose="02020603050405020304" pitchFamily="18" charset="0"/>
              </a:rPr>
              <a:t>Tzouroulos</a:t>
            </a:r>
            <a:r>
              <a:rPr lang="en-US" kern="0" dirty="0">
                <a:solidFill>
                  <a:schemeClr val="accent1"/>
                </a:solidFill>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Arkadiapolis</a:t>
            </a:r>
            <a:r>
              <a:rPr lang="en-US" kern="0" dirty="0">
                <a:solidFill>
                  <a:schemeClr val="accent1"/>
                </a:solidFill>
                <a:effectLst/>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Malgara</a:t>
            </a:r>
            <a:r>
              <a:rPr lang="en-US" kern="0" dirty="0">
                <a:solidFill>
                  <a:schemeClr val="accent1"/>
                </a:solidFill>
                <a:effectLst/>
                <a:ea typeface="Times New Roman" panose="02020603050405020304" pitchFamily="18" charset="0"/>
                <a:cs typeface="Times New Roman" panose="02020603050405020304" pitchFamily="18" charset="0"/>
              </a:rPr>
              <a:t> and others</a:t>
            </a:r>
            <a:r>
              <a:rPr lang="en-US" kern="0" dirty="0">
                <a:solidFill>
                  <a:schemeClr val="accent1"/>
                </a:solidFill>
                <a:ea typeface="Times New Roman" panose="02020603050405020304" pitchFamily="18" charset="0"/>
                <a:cs typeface="Times New Roman" panose="02020603050405020304" pitchFamily="18" charset="0"/>
              </a:rPr>
              <a:t>; </a:t>
            </a:r>
            <a:r>
              <a:rPr lang="en-US" b="1" kern="0" dirty="0">
                <a:solidFill>
                  <a:schemeClr val="accent1"/>
                </a:solidFill>
                <a:effectLst/>
                <a:ea typeface="Times New Roman" panose="02020603050405020304" pitchFamily="18" charset="0"/>
                <a:cs typeface="Times New Roman" panose="02020603050405020304" pitchFamily="18" charset="0"/>
              </a:rPr>
              <a:t>Edirne </a:t>
            </a:r>
            <a:r>
              <a:rPr lang="en-US" kern="0" dirty="0">
                <a:solidFill>
                  <a:schemeClr val="accent1"/>
                </a:solidFill>
                <a:effectLst/>
                <a:ea typeface="Times New Roman" panose="02020603050405020304" pitchFamily="18" charset="0"/>
                <a:cs typeface="Times New Roman" panose="02020603050405020304" pitchFamily="18" charset="0"/>
              </a:rPr>
              <a:t>became capital.</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1368-82: </a:t>
            </a:r>
            <a:r>
              <a:rPr lang="en-US" b="1" kern="0" dirty="0">
                <a:solidFill>
                  <a:schemeClr val="accent1"/>
                </a:solidFill>
                <a:effectLst/>
                <a:ea typeface="Times New Roman" panose="02020603050405020304" pitchFamily="18" charset="0"/>
                <a:cs typeface="Times New Roman" panose="02020603050405020304" pitchFamily="18" charset="0"/>
              </a:rPr>
              <a:t>Bulgaria and Constantinople </a:t>
            </a:r>
            <a:r>
              <a:rPr lang="en-US" kern="0" dirty="0">
                <a:solidFill>
                  <a:schemeClr val="accent1"/>
                </a:solidFill>
                <a:effectLst/>
                <a:ea typeface="Times New Roman" panose="02020603050405020304" pitchFamily="18" charset="0"/>
                <a:cs typeface="Times New Roman" panose="02020603050405020304" pitchFamily="18" charset="0"/>
              </a:rPr>
              <a:t>(Byzantine Empire) became vassals, </a:t>
            </a:r>
            <a:r>
              <a:rPr lang="en-US" b="1" kern="0" dirty="0" err="1">
                <a:solidFill>
                  <a:schemeClr val="accent1"/>
                </a:solidFill>
                <a:effectLst/>
                <a:ea typeface="Times New Roman" panose="02020603050405020304" pitchFamily="18" charset="0"/>
                <a:cs typeface="Times New Roman" panose="02020603050405020304" pitchFamily="18" charset="0"/>
              </a:rPr>
              <a:t>Germiyanids</a:t>
            </a:r>
            <a:r>
              <a:rPr lang="en-US" b="1" kern="0" dirty="0">
                <a:solidFill>
                  <a:schemeClr val="accent1"/>
                </a:solidFill>
                <a:effectLst/>
                <a:ea typeface="Times New Roman" panose="02020603050405020304" pitchFamily="18" charset="0"/>
                <a:cs typeface="Times New Roman" panose="02020603050405020304" pitchFamily="18" charset="0"/>
              </a:rPr>
              <a:t>, </a:t>
            </a:r>
            <a:r>
              <a:rPr lang="en-US" b="1" kern="0" dirty="0" err="1">
                <a:solidFill>
                  <a:schemeClr val="accent1"/>
                </a:solidFill>
                <a:effectLst/>
                <a:ea typeface="Times New Roman" panose="02020603050405020304" pitchFamily="18" charset="0"/>
                <a:cs typeface="Times New Roman" panose="02020603050405020304" pitchFamily="18" charset="0"/>
              </a:rPr>
              <a:t>Karamanids</a:t>
            </a:r>
            <a:r>
              <a:rPr lang="en-US" b="1" kern="0" dirty="0">
                <a:solidFill>
                  <a:schemeClr val="accent1"/>
                </a:solidFill>
                <a:effectLst/>
                <a:ea typeface="Times New Roman" panose="02020603050405020304" pitchFamily="18" charset="0"/>
                <a:cs typeface="Times New Roman" panose="02020603050405020304" pitchFamily="18" charset="0"/>
              </a:rPr>
              <a:t> lands taken</a:t>
            </a:r>
            <a:r>
              <a:rPr lang="en-US" kern="0" dirty="0">
                <a:solidFill>
                  <a:schemeClr val="accent1"/>
                </a:solidFill>
                <a:effectLst/>
                <a:ea typeface="Times New Roman" panose="02020603050405020304" pitchFamily="18" charset="0"/>
                <a:cs typeface="Times New Roman" panose="02020603050405020304" pitchFamily="18" charset="0"/>
              </a:rPr>
              <a:t>.</a:t>
            </a: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1389: </a:t>
            </a:r>
            <a:r>
              <a:rPr lang="en-US" b="1" kern="0" dirty="0">
                <a:solidFill>
                  <a:schemeClr val="accent1"/>
                </a:solidFill>
                <a:effectLst/>
                <a:ea typeface="Times New Roman" panose="02020603050405020304" pitchFamily="18" charset="0"/>
                <a:cs typeface="Times New Roman" panose="02020603050405020304" pitchFamily="18" charset="0"/>
              </a:rPr>
              <a:t>Murad was martyred </a:t>
            </a:r>
            <a:r>
              <a:rPr lang="en-US" kern="0" dirty="0">
                <a:solidFill>
                  <a:schemeClr val="accent1"/>
                </a:solidFill>
                <a:effectLst/>
                <a:ea typeface="Times New Roman" panose="02020603050405020304" pitchFamily="18" charset="0"/>
                <a:cs typeface="Times New Roman" panose="02020603050405020304" pitchFamily="18" charset="0"/>
              </a:rPr>
              <a:t>after victory at </a:t>
            </a:r>
            <a:r>
              <a:rPr lang="en-US" kern="0" dirty="0">
                <a:solidFill>
                  <a:schemeClr val="accent1"/>
                </a:solidFill>
                <a:ea typeface="Times New Roman" panose="02020603050405020304" pitchFamily="18" charset="0"/>
                <a:cs typeface="Times New Roman" panose="02020603050405020304" pitchFamily="18" charset="0"/>
              </a:rPr>
              <a:t>the </a:t>
            </a:r>
            <a:r>
              <a:rPr lang="en-US" kern="0" dirty="0">
                <a:solidFill>
                  <a:schemeClr val="accent1"/>
                </a:solidFill>
                <a:effectLst/>
                <a:ea typeface="Times New Roman" panose="02020603050405020304" pitchFamily="18" charset="0"/>
                <a:cs typeface="Times New Roman" panose="02020603050405020304" pitchFamily="18" charset="0"/>
              </a:rPr>
              <a:t>Battle of Kosovo; </a:t>
            </a:r>
            <a:r>
              <a:rPr lang="en-US" b="1" kern="0" dirty="0">
                <a:solidFill>
                  <a:schemeClr val="accent1"/>
                </a:solidFill>
                <a:effectLst/>
                <a:ea typeface="Times New Roman" panose="02020603050405020304" pitchFamily="18" charset="0"/>
                <a:cs typeface="Times New Roman" panose="02020603050405020304" pitchFamily="18" charset="0"/>
              </a:rPr>
              <a:t>Bayezid I</a:t>
            </a:r>
            <a:r>
              <a:rPr lang="en-US" kern="0" dirty="0">
                <a:solidFill>
                  <a:schemeClr val="accent1"/>
                </a:solidFill>
                <a:effectLst/>
                <a:ea typeface="Times New Roman" panose="02020603050405020304" pitchFamily="18" charset="0"/>
                <a:cs typeface="Times New Roman" panose="02020603050405020304" pitchFamily="18" charset="0"/>
              </a:rPr>
              <a:t> (d.1403) succeeded him.</a:t>
            </a:r>
          </a:p>
          <a:p>
            <a:pPr>
              <a:lnSpc>
                <a:spcPct val="110000"/>
              </a:lnSpc>
            </a:pPr>
            <a:r>
              <a:rPr lang="en-US" dirty="0">
                <a:solidFill>
                  <a:schemeClr val="accent1"/>
                </a:solidFill>
              </a:rPr>
              <a:t>1389-93: Bayezid took </a:t>
            </a:r>
            <a:r>
              <a:rPr lang="en-US" b="1" dirty="0">
                <a:solidFill>
                  <a:schemeClr val="accent1"/>
                </a:solidFill>
              </a:rPr>
              <a:t>Philadelphia</a:t>
            </a:r>
            <a:r>
              <a:rPr lang="en-US" dirty="0">
                <a:solidFill>
                  <a:schemeClr val="accent1"/>
                </a:solidFill>
              </a:rPr>
              <a:t> and Beyliks in Anatolia (</a:t>
            </a:r>
            <a:r>
              <a:rPr lang="en-US" b="1" dirty="0" err="1">
                <a:solidFill>
                  <a:schemeClr val="accent1"/>
                </a:solidFill>
              </a:rPr>
              <a:t>Karamanids</a:t>
            </a:r>
            <a:r>
              <a:rPr lang="en-US" b="1" dirty="0">
                <a:solidFill>
                  <a:schemeClr val="accent1"/>
                </a:solidFill>
              </a:rPr>
              <a:t> and </a:t>
            </a:r>
            <a:r>
              <a:rPr lang="en-US" b="1" dirty="0" err="1">
                <a:solidFill>
                  <a:schemeClr val="accent1"/>
                </a:solidFill>
              </a:rPr>
              <a:t>Candarids</a:t>
            </a:r>
            <a:r>
              <a:rPr lang="en-US" dirty="0">
                <a:solidFill>
                  <a:schemeClr val="accent1"/>
                </a:solidFill>
              </a:rPr>
              <a:t>)</a:t>
            </a:r>
          </a:p>
          <a:p>
            <a:pPr>
              <a:lnSpc>
                <a:spcPct val="110000"/>
              </a:lnSpc>
            </a:pPr>
            <a:r>
              <a:rPr lang="en-US" dirty="0">
                <a:solidFill>
                  <a:schemeClr val="accent1"/>
                </a:solidFill>
              </a:rPr>
              <a:t>1391-96: Bayezid besieged </a:t>
            </a:r>
            <a:r>
              <a:rPr lang="en-US" b="1" dirty="0">
                <a:solidFill>
                  <a:schemeClr val="accent1"/>
                </a:solidFill>
              </a:rPr>
              <a:t>Constantinople </a:t>
            </a:r>
            <a:r>
              <a:rPr lang="en-US" dirty="0">
                <a:solidFill>
                  <a:schemeClr val="accent1"/>
                </a:solidFill>
              </a:rPr>
              <a:t>and defeated the Holy League at the </a:t>
            </a:r>
            <a:r>
              <a:rPr lang="en-US" b="1" dirty="0">
                <a:solidFill>
                  <a:schemeClr val="accent1"/>
                </a:solidFill>
              </a:rPr>
              <a:t>Battle of Nicopolis.</a:t>
            </a:r>
          </a:p>
          <a:p>
            <a:pPr>
              <a:lnSpc>
                <a:spcPct val="110000"/>
              </a:lnSpc>
            </a:pPr>
            <a:r>
              <a:rPr lang="en-US" dirty="0">
                <a:solidFill>
                  <a:schemeClr val="accent1"/>
                </a:solidFill>
              </a:rPr>
              <a:t>1402: Defeat at the </a:t>
            </a:r>
            <a:r>
              <a:rPr lang="en-US" b="1" dirty="0">
                <a:solidFill>
                  <a:schemeClr val="accent1"/>
                </a:solidFill>
              </a:rPr>
              <a:t>Battle of Ankara, </a:t>
            </a:r>
            <a:r>
              <a:rPr lang="en-US" dirty="0">
                <a:solidFill>
                  <a:schemeClr val="accent1"/>
                </a:solidFill>
              </a:rPr>
              <a:t>resulted in a 10 year </a:t>
            </a:r>
            <a:r>
              <a:rPr lang="en-US" b="1" dirty="0">
                <a:solidFill>
                  <a:schemeClr val="accent1"/>
                </a:solidFill>
              </a:rPr>
              <a:t>Interregnum period</a:t>
            </a:r>
          </a:p>
          <a:p>
            <a:pPr>
              <a:lnSpc>
                <a:spcPct val="110000"/>
              </a:lnSpc>
            </a:pPr>
            <a:r>
              <a:rPr lang="en-US" dirty="0">
                <a:solidFill>
                  <a:schemeClr val="accent1"/>
                </a:solidFill>
              </a:rPr>
              <a:t>1413-19: </a:t>
            </a:r>
            <a:r>
              <a:rPr lang="en-US" b="1" dirty="0">
                <a:solidFill>
                  <a:schemeClr val="accent1"/>
                </a:solidFill>
              </a:rPr>
              <a:t>Mehmed I </a:t>
            </a:r>
            <a:r>
              <a:rPr lang="en-US" dirty="0">
                <a:solidFill>
                  <a:schemeClr val="accent1"/>
                </a:solidFill>
              </a:rPr>
              <a:t>(d. 1421) becomes the Sultan, </a:t>
            </a:r>
            <a:r>
              <a:rPr lang="en-US" b="1" dirty="0">
                <a:solidFill>
                  <a:schemeClr val="accent1"/>
                </a:solidFill>
              </a:rPr>
              <a:t>seizes Konya and territories in Wallachia and Hungary</a:t>
            </a:r>
            <a:endParaRPr lang="en-US" dirty="0">
              <a:solidFill>
                <a:schemeClr val="accent1"/>
              </a:solidFill>
            </a:endParaRPr>
          </a:p>
          <a:p>
            <a:pPr>
              <a:lnSpc>
                <a:spcPct val="110000"/>
              </a:lnSpc>
            </a:pPr>
            <a:r>
              <a:rPr lang="en-US" dirty="0">
                <a:solidFill>
                  <a:schemeClr val="accent1"/>
                </a:solidFill>
              </a:rPr>
              <a:t>1419: </a:t>
            </a:r>
            <a:r>
              <a:rPr lang="en-US" b="1" dirty="0">
                <a:solidFill>
                  <a:schemeClr val="accent1"/>
                </a:solidFill>
              </a:rPr>
              <a:t>Byzantines</a:t>
            </a:r>
            <a:r>
              <a:rPr lang="en-US" dirty="0">
                <a:solidFill>
                  <a:schemeClr val="accent1"/>
                </a:solidFill>
              </a:rPr>
              <a:t>, </a:t>
            </a:r>
            <a:r>
              <a:rPr lang="en-US" b="1" dirty="0">
                <a:solidFill>
                  <a:schemeClr val="accent1"/>
                </a:solidFill>
              </a:rPr>
              <a:t>Serbians, Wallachian</a:t>
            </a:r>
            <a:r>
              <a:rPr lang="en-US" dirty="0">
                <a:solidFill>
                  <a:schemeClr val="accent1"/>
                </a:solidFill>
              </a:rPr>
              <a:t>, </a:t>
            </a:r>
            <a:r>
              <a:rPr lang="en-US" b="1" dirty="0" err="1">
                <a:solidFill>
                  <a:schemeClr val="accent1"/>
                </a:solidFill>
              </a:rPr>
              <a:t>Moreans</a:t>
            </a:r>
            <a:r>
              <a:rPr lang="en-US" dirty="0">
                <a:solidFill>
                  <a:schemeClr val="accent1"/>
                </a:solidFill>
              </a:rPr>
              <a:t> agree to pay tribute to the Ottomans.</a:t>
            </a:r>
          </a:p>
          <a:p>
            <a:pPr>
              <a:lnSpc>
                <a:spcPct val="110000"/>
              </a:lnSpc>
            </a:pPr>
            <a:r>
              <a:rPr lang="en-US" dirty="0">
                <a:solidFill>
                  <a:schemeClr val="accent1"/>
                </a:solidFill>
              </a:rPr>
              <a:t>1423-1433: </a:t>
            </a:r>
            <a:r>
              <a:rPr lang="en-US" b="1" dirty="0">
                <a:solidFill>
                  <a:schemeClr val="accent1"/>
                </a:solidFill>
              </a:rPr>
              <a:t>Murad II </a:t>
            </a:r>
            <a:r>
              <a:rPr lang="en-US" dirty="0">
                <a:solidFill>
                  <a:schemeClr val="accent1"/>
                </a:solidFill>
              </a:rPr>
              <a:t>(d.1453) </a:t>
            </a:r>
            <a:r>
              <a:rPr lang="en-US" b="1" dirty="0">
                <a:solidFill>
                  <a:schemeClr val="accent1"/>
                </a:solidFill>
              </a:rPr>
              <a:t>consolidates his rule in Anatolia </a:t>
            </a:r>
            <a:r>
              <a:rPr lang="en-US" dirty="0">
                <a:solidFill>
                  <a:schemeClr val="accent1"/>
                </a:solidFill>
              </a:rPr>
              <a:t>and suppresses local rebellions. </a:t>
            </a:r>
          </a:p>
          <a:p>
            <a:pPr>
              <a:lnSpc>
                <a:spcPct val="110000"/>
              </a:lnSpc>
            </a:pPr>
            <a:r>
              <a:rPr lang="en-US" dirty="0">
                <a:solidFill>
                  <a:schemeClr val="accent1"/>
                </a:solidFill>
              </a:rPr>
              <a:t>1443-44: After signing peace treaties with Hungarians and </a:t>
            </a:r>
            <a:r>
              <a:rPr lang="en-US" dirty="0" err="1">
                <a:solidFill>
                  <a:schemeClr val="accent1"/>
                </a:solidFill>
              </a:rPr>
              <a:t>Karamanids</a:t>
            </a:r>
            <a:r>
              <a:rPr lang="en-US" dirty="0">
                <a:solidFill>
                  <a:schemeClr val="accent1"/>
                </a:solidFill>
              </a:rPr>
              <a:t>, Murad II </a:t>
            </a:r>
            <a:r>
              <a:rPr lang="en-US" b="1" dirty="0">
                <a:solidFill>
                  <a:schemeClr val="accent1"/>
                </a:solidFill>
              </a:rPr>
              <a:t>abdicates</a:t>
            </a:r>
            <a:endParaRPr lang="en-US" dirty="0">
              <a:solidFill>
                <a:schemeClr val="accent1"/>
              </a:solidFill>
            </a:endParaRPr>
          </a:p>
          <a:p>
            <a:pPr>
              <a:lnSpc>
                <a:spcPct val="110000"/>
              </a:lnSpc>
            </a:pPr>
            <a:r>
              <a:rPr lang="en-US" dirty="0">
                <a:solidFill>
                  <a:schemeClr val="accent1"/>
                </a:solidFill>
              </a:rPr>
              <a:t>1444-48: Murad returns and wins at the </a:t>
            </a:r>
            <a:r>
              <a:rPr lang="en-US" b="1" dirty="0">
                <a:solidFill>
                  <a:schemeClr val="accent1"/>
                </a:solidFill>
              </a:rPr>
              <a:t>Battle of Varna </a:t>
            </a:r>
            <a:r>
              <a:rPr lang="en-US" dirty="0">
                <a:solidFill>
                  <a:schemeClr val="accent1"/>
                </a:solidFill>
              </a:rPr>
              <a:t>and the </a:t>
            </a:r>
            <a:r>
              <a:rPr lang="en-US" b="1" dirty="0">
                <a:solidFill>
                  <a:schemeClr val="accent1"/>
                </a:solidFill>
              </a:rPr>
              <a:t>Second Battle of Kosovo</a:t>
            </a:r>
            <a:endParaRPr lang="en-US" dirty="0">
              <a:solidFill>
                <a:schemeClr val="accent1"/>
              </a:solidFill>
            </a:endParaRPr>
          </a:p>
          <a:p>
            <a:pPr>
              <a:lnSpc>
                <a:spcPct val="110000"/>
              </a:lnSpc>
            </a:pPr>
            <a:r>
              <a:rPr lang="en-US" dirty="0">
                <a:solidFill>
                  <a:schemeClr val="accent1"/>
                </a:solidFill>
              </a:rPr>
              <a:t>1451: Murad II passes away</a:t>
            </a:r>
            <a:r>
              <a:rPr lang="en-US" b="1" dirty="0">
                <a:solidFill>
                  <a:schemeClr val="accent1"/>
                </a:solidFill>
              </a:rPr>
              <a:t>, Mehmet II </a:t>
            </a:r>
            <a:r>
              <a:rPr lang="en-US" dirty="0">
                <a:solidFill>
                  <a:schemeClr val="accent1"/>
                </a:solidFill>
              </a:rPr>
              <a:t>(d.1481) comes to power.</a:t>
            </a:r>
          </a:p>
          <a:p>
            <a:pPr>
              <a:lnSpc>
                <a:spcPct val="110000"/>
              </a:lnSpc>
            </a:pPr>
            <a:r>
              <a:rPr lang="en-US" kern="0" dirty="0">
                <a:solidFill>
                  <a:schemeClr val="accent1"/>
                </a:solidFill>
                <a:effectLst/>
                <a:ea typeface="Times New Roman" panose="02020603050405020304" pitchFamily="18" charset="0"/>
                <a:cs typeface="Times New Roman" panose="02020603050405020304" pitchFamily="18" charset="0"/>
              </a:rPr>
              <a:t>14</a:t>
            </a:r>
            <a:r>
              <a:rPr lang="en-US" kern="0" dirty="0">
                <a:solidFill>
                  <a:schemeClr val="accent1"/>
                </a:solidFill>
                <a:ea typeface="Times New Roman" panose="02020603050405020304" pitchFamily="18" charset="0"/>
                <a:cs typeface="Times New Roman" panose="02020603050405020304" pitchFamily="18" charset="0"/>
              </a:rPr>
              <a:t>53: Conquest of </a:t>
            </a:r>
            <a:r>
              <a:rPr lang="en-US" b="1" kern="0" dirty="0">
                <a:solidFill>
                  <a:schemeClr val="accent1"/>
                </a:solidFill>
                <a:ea typeface="Times New Roman" panose="02020603050405020304" pitchFamily="18" charset="0"/>
                <a:cs typeface="Times New Roman" panose="02020603050405020304" pitchFamily="18" charset="0"/>
              </a:rPr>
              <a:t>Constantinople</a:t>
            </a:r>
          </a:p>
          <a:p>
            <a:pPr>
              <a:lnSpc>
                <a:spcPct val="110000"/>
              </a:lnSpc>
            </a:pPr>
            <a:r>
              <a:rPr lang="en-US" dirty="0">
                <a:solidFill>
                  <a:schemeClr val="accent1"/>
                </a:solidFill>
              </a:rPr>
              <a:t>1459-1479: Mehmet took Serbia (1459), Morea (1460), Trebizond (1461), Bosnia (1463), Crimea (1475), Albania (1479)</a:t>
            </a:r>
          </a:p>
          <a:p>
            <a:pPr>
              <a:lnSpc>
                <a:spcPct val="110000"/>
              </a:lnSpc>
            </a:pPr>
            <a:r>
              <a:rPr lang="en-US" dirty="0">
                <a:solidFill>
                  <a:schemeClr val="accent1"/>
                </a:solidFill>
              </a:rPr>
              <a:t>1495: </a:t>
            </a:r>
            <a:r>
              <a:rPr lang="en-US" sz="1800" b="1" dirty="0">
                <a:solidFill>
                  <a:schemeClr val="accent1"/>
                </a:solidFill>
              </a:rPr>
              <a:t>Capture of Lepanto </a:t>
            </a:r>
            <a:r>
              <a:rPr lang="en-US" sz="1800" dirty="0">
                <a:solidFill>
                  <a:schemeClr val="accent1"/>
                </a:solidFill>
              </a:rPr>
              <a:t>and other islands from the Venetians by Bayezid II (d.1512)</a:t>
            </a:r>
          </a:p>
          <a:p>
            <a:pPr>
              <a:lnSpc>
                <a:spcPct val="110000"/>
              </a:lnSpc>
            </a:pPr>
            <a:r>
              <a:rPr lang="en-US" dirty="0">
                <a:solidFill>
                  <a:schemeClr val="accent1"/>
                </a:solidFill>
              </a:rPr>
              <a:t>1502: Ismail was proclaimed the first Safavid Shah of Iran</a:t>
            </a:r>
            <a:endParaRPr lang="en-US" sz="1800" dirty="0">
              <a:solidFill>
                <a:schemeClr val="accent1"/>
              </a:solidFill>
            </a:endParaRPr>
          </a:p>
          <a:p>
            <a:pPr>
              <a:lnSpc>
                <a:spcPct val="110000"/>
              </a:lnSpc>
            </a:pPr>
            <a:r>
              <a:rPr lang="en-US" sz="1800" dirty="0">
                <a:solidFill>
                  <a:schemeClr val="accent1"/>
                </a:solidFill>
              </a:rPr>
              <a:t>1505: Kemal Reis (d1511) was sent by Bayezid II to help </a:t>
            </a:r>
            <a:r>
              <a:rPr lang="en-US" sz="1800" b="1" dirty="0">
                <a:solidFill>
                  <a:schemeClr val="accent1"/>
                </a:solidFill>
              </a:rPr>
              <a:t>Muslims and Jews in Spain</a:t>
            </a:r>
            <a:endParaRPr lang="en-US" b="1" dirty="0">
              <a:solidFill>
                <a:schemeClr val="accent1"/>
              </a:solidFill>
            </a:endParaRP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B56EB68-B089-4D24-B94B-77F94A4D3AB8}"/>
              </a:ext>
            </a:extLst>
          </p:cNvPr>
          <p:cNvSpPr txBox="1"/>
          <p:nvPr/>
        </p:nvSpPr>
        <p:spPr>
          <a:xfrm>
            <a:off x="593641" y="140963"/>
            <a:ext cx="11044988" cy="707886"/>
          </a:xfrm>
          <a:prstGeom prst="rect">
            <a:avLst/>
          </a:prstGeom>
          <a:noFill/>
        </p:spPr>
        <p:txBody>
          <a:bodyPr wrap="square">
            <a:spAutoFit/>
          </a:bodyPr>
          <a:lstStyle/>
          <a:p>
            <a:pPr algn="ctr"/>
            <a:r>
              <a:rPr lang="en-US" sz="4000" b="1" dirty="0">
                <a:solidFill>
                  <a:srgbClr val="52291E"/>
                </a:solidFill>
                <a:latin typeface="Berkshire Swash" panose="02000505000000020003" pitchFamily="2" charset="0"/>
              </a:rPr>
              <a:t>The Classical Age (1481-1520)</a:t>
            </a:r>
          </a:p>
        </p:txBody>
      </p:sp>
      <p:sp>
        <p:nvSpPr>
          <p:cNvPr id="8" name="TextBox 7">
            <a:extLst>
              <a:ext uri="{FF2B5EF4-FFF2-40B4-BE49-F238E27FC236}">
                <a16:creationId xmlns:a16="http://schemas.microsoft.com/office/drawing/2014/main" id="{AC9D7312-8375-886D-3CEE-4B151522400A}"/>
              </a:ext>
            </a:extLst>
          </p:cNvPr>
          <p:cNvSpPr txBox="1"/>
          <p:nvPr/>
        </p:nvSpPr>
        <p:spPr>
          <a:xfrm>
            <a:off x="1239611" y="6011683"/>
            <a:ext cx="4430136" cy="830997"/>
          </a:xfrm>
          <a:prstGeom prst="rect">
            <a:avLst/>
          </a:prstGeom>
          <a:noFill/>
        </p:spPr>
        <p:txBody>
          <a:bodyPr wrap="square">
            <a:spAutoFit/>
          </a:bodyPr>
          <a:lstStyle/>
          <a:p>
            <a:pPr algn="ctr"/>
            <a:r>
              <a:rPr lang="en-US" sz="2400" b="1" dirty="0">
                <a:solidFill>
                  <a:srgbClr val="52291E"/>
                </a:solidFill>
                <a:latin typeface="Berkshire Swash" panose="02000505000000020003" pitchFamily="2" charset="0"/>
              </a:rPr>
              <a:t>Consolidation and Stability</a:t>
            </a:r>
          </a:p>
          <a:p>
            <a:pPr algn="ctr"/>
            <a:r>
              <a:rPr lang="en-US" sz="2400" b="1" dirty="0">
                <a:solidFill>
                  <a:srgbClr val="52291E"/>
                </a:solidFill>
                <a:latin typeface="Berkshire Swash" panose="02000505000000020003" pitchFamily="2" charset="0"/>
              </a:rPr>
              <a:t>Bayezid II (r1481-1512)</a:t>
            </a:r>
            <a:endParaRPr lang="en-US" sz="2400" dirty="0"/>
          </a:p>
        </p:txBody>
      </p:sp>
      <p:sp>
        <p:nvSpPr>
          <p:cNvPr id="10" name="TextBox 9">
            <a:extLst>
              <a:ext uri="{FF2B5EF4-FFF2-40B4-BE49-F238E27FC236}">
                <a16:creationId xmlns:a16="http://schemas.microsoft.com/office/drawing/2014/main" id="{391C6F48-8E04-075C-14DA-006B43C391FC}"/>
              </a:ext>
            </a:extLst>
          </p:cNvPr>
          <p:cNvSpPr txBox="1"/>
          <p:nvPr/>
        </p:nvSpPr>
        <p:spPr>
          <a:xfrm>
            <a:off x="7025670" y="6011684"/>
            <a:ext cx="3535236" cy="830997"/>
          </a:xfrm>
          <a:prstGeom prst="rect">
            <a:avLst/>
          </a:prstGeom>
          <a:noFill/>
        </p:spPr>
        <p:txBody>
          <a:bodyPr wrap="square">
            <a:spAutoFit/>
          </a:bodyPr>
          <a:lstStyle/>
          <a:p>
            <a:pPr algn="ctr"/>
            <a:r>
              <a:rPr lang="en-US" sz="2400" b="1" dirty="0">
                <a:solidFill>
                  <a:srgbClr val="52291E"/>
                </a:solidFill>
                <a:latin typeface="Berkshire Swash" panose="02000505000000020003" pitchFamily="2" charset="0"/>
              </a:rPr>
              <a:t>The Caliphate</a:t>
            </a:r>
          </a:p>
          <a:p>
            <a:pPr algn="ctr"/>
            <a:r>
              <a:rPr lang="en-US" sz="2400" b="1" dirty="0">
                <a:solidFill>
                  <a:srgbClr val="52291E"/>
                </a:solidFill>
                <a:latin typeface="Berkshire Swash" panose="02000505000000020003" pitchFamily="2" charset="0"/>
              </a:rPr>
              <a:t>Selim I (r1512-1520)</a:t>
            </a:r>
          </a:p>
        </p:txBody>
      </p:sp>
      <p:pic>
        <p:nvPicPr>
          <p:cNvPr id="1032" name="Picture 8">
            <a:extLst>
              <a:ext uri="{FF2B5EF4-FFF2-40B4-BE49-F238E27FC236}">
                <a16:creationId xmlns:a16="http://schemas.microsoft.com/office/drawing/2014/main" id="{DF1AE5E1-3654-61DA-A83C-C569D57399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173"/>
          <a:stretch/>
        </p:blipFill>
        <p:spPr bwMode="auto">
          <a:xfrm>
            <a:off x="1341882" y="900479"/>
            <a:ext cx="4225595" cy="51112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E76FC9D-A58E-EF4A-9D90-9C60BD07B783}"/>
              </a:ext>
            </a:extLst>
          </p:cNvPr>
          <p:cNvPicPr>
            <a:picLocks/>
          </p:cNvPicPr>
          <p:nvPr/>
        </p:nvPicPr>
        <p:blipFill rotWithShape="1">
          <a:blip r:embed="rId3"/>
          <a:srcRect b="19835"/>
          <a:stretch/>
        </p:blipFill>
        <p:spPr>
          <a:xfrm>
            <a:off x="6681024" y="900479"/>
            <a:ext cx="4224528" cy="5111205"/>
          </a:xfrm>
          <a:prstGeom prst="rect">
            <a:avLst/>
          </a:prstGeom>
        </p:spPr>
      </p:pic>
    </p:spTree>
    <p:extLst>
      <p:ext uri="{BB962C8B-B14F-4D97-AF65-F5344CB8AC3E}">
        <p14:creationId xmlns:p14="http://schemas.microsoft.com/office/powerpoint/2010/main" val="2599738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787" y="3594863"/>
            <a:ext cx="7661563" cy="2431435"/>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Transition </a:t>
            </a:r>
          </a:p>
          <a:p>
            <a:pPr algn="ctr"/>
            <a:r>
              <a:rPr lang="en-US" sz="7200" b="1" dirty="0">
                <a:solidFill>
                  <a:srgbClr val="52291E"/>
                </a:solidFill>
                <a:latin typeface="Berkshire Swash" panose="02000505000000020003" pitchFamily="2" charset="0"/>
              </a:rPr>
              <a:t>Bayezid II to Selim I</a:t>
            </a:r>
          </a:p>
        </p:txBody>
      </p:sp>
      <p:sp>
        <p:nvSpPr>
          <p:cNvPr id="1043" name="Freeform 47"/>
          <p:cNvSpPr>
            <a:spLocks noEditPoints="1"/>
          </p:cNvSpPr>
          <p:nvPr/>
        </p:nvSpPr>
        <p:spPr bwMode="auto">
          <a:xfrm>
            <a:off x="2524146" y="647212"/>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122" name="Picture 2" descr="undefined">
            <a:extLst>
              <a:ext uri="{FF2B5EF4-FFF2-40B4-BE49-F238E27FC236}">
                <a16:creationId xmlns:a16="http://schemas.microsoft.com/office/drawing/2014/main" id="{11765A23-903B-781B-448F-4BEB0AE9CC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0"/>
            <a:ext cx="4438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99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68520" y="0"/>
            <a:ext cx="11044988" cy="707886"/>
          </a:xfrm>
          <a:prstGeom prst="rect">
            <a:avLst/>
          </a:prstGeom>
          <a:noFill/>
        </p:spPr>
        <p:txBody>
          <a:bodyPr wrap="square">
            <a:spAutoFit/>
          </a:bodyPr>
          <a:lstStyle/>
          <a:p>
            <a:r>
              <a:rPr lang="en-US" sz="4000" dirty="0">
                <a:solidFill>
                  <a:srgbClr val="000000"/>
                </a:solidFill>
              </a:rPr>
              <a:t>Changing Dynamics</a:t>
            </a:r>
          </a:p>
        </p:txBody>
      </p:sp>
      <p:sp>
        <p:nvSpPr>
          <p:cNvPr id="5" name="TextBox 4">
            <a:extLst>
              <a:ext uri="{FF2B5EF4-FFF2-40B4-BE49-F238E27FC236}">
                <a16:creationId xmlns:a16="http://schemas.microsoft.com/office/drawing/2014/main" id="{B0106225-1392-D13A-83E5-7E326EBEE678}"/>
              </a:ext>
            </a:extLst>
          </p:cNvPr>
          <p:cNvSpPr txBox="1"/>
          <p:nvPr/>
        </p:nvSpPr>
        <p:spPr>
          <a:xfrm>
            <a:off x="168520" y="698685"/>
            <a:ext cx="11742431" cy="6159315"/>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dirty="0"/>
              <a:t>Young </a:t>
            </a:r>
            <a:r>
              <a:rPr lang="en-US" dirty="0" err="1"/>
              <a:t>Sehzade</a:t>
            </a:r>
            <a:r>
              <a:rPr lang="en-US" dirty="0"/>
              <a:t> Selim, the then governor of Trabzon was the first to recognize the Safavid infiltration, he applied preventive measures to counter it</a:t>
            </a:r>
          </a:p>
          <a:p>
            <a:pPr marL="285750" indent="-285750">
              <a:lnSpc>
                <a:spcPct val="110000"/>
              </a:lnSpc>
              <a:buFont typeface="Arial" panose="020B0604020202020204" pitchFamily="34" charset="0"/>
              <a:buChar char="•"/>
            </a:pPr>
            <a:r>
              <a:rPr lang="en-US" dirty="0"/>
              <a:t>In 1511, civil unrest broke out in Teke; Shah </a:t>
            </a:r>
            <a:r>
              <a:rPr lang="en-US" dirty="0" err="1"/>
              <a:t>Kulu</a:t>
            </a:r>
            <a:r>
              <a:rPr lang="en-US" dirty="0"/>
              <a:t> was sent by Shah Ismail along with other perpetrators; He defeated the military forces sent to catch him, moved through the vicinity of Bursa up to Sivas; In </a:t>
            </a:r>
            <a:r>
              <a:rPr lang="en-US" dirty="0" err="1"/>
              <a:t>Tokat</a:t>
            </a:r>
            <a:r>
              <a:rPr lang="en-US" dirty="0"/>
              <a:t>, even khutbahs were read in the name of Shah Ismail</a:t>
            </a:r>
          </a:p>
          <a:p>
            <a:pPr marL="285750" indent="-285750">
              <a:lnSpc>
                <a:spcPct val="110000"/>
              </a:lnSpc>
              <a:buFont typeface="Arial" panose="020B0604020202020204" pitchFamily="34" charset="0"/>
              <a:buChar char="•"/>
            </a:pPr>
            <a:r>
              <a:rPr lang="en-US" dirty="0" err="1"/>
              <a:t>Sehzade</a:t>
            </a:r>
            <a:r>
              <a:rPr lang="en-US" dirty="0"/>
              <a:t> Ahmed’s failure in thwarting this revolt was the main reason that </a:t>
            </a:r>
            <a:r>
              <a:rPr lang="en-US" dirty="0" err="1"/>
              <a:t>Sehzade</a:t>
            </a:r>
            <a:r>
              <a:rPr lang="en-US" dirty="0"/>
              <a:t> Selim would become the next Sultan</a:t>
            </a:r>
          </a:p>
          <a:p>
            <a:pPr marL="285750" indent="-285750">
              <a:lnSpc>
                <a:spcPct val="110000"/>
              </a:lnSpc>
              <a:buFont typeface="Arial" panose="020B0604020202020204" pitchFamily="34" charset="0"/>
              <a:buChar char="•"/>
            </a:pPr>
            <a:r>
              <a:rPr lang="en-US" dirty="0"/>
              <a:t>Bayezid II had also not been concerned with leading the army or taking the Safavid threat seriously,  so he was under pressure to abdicate by the Janissaries (even though 21 years earlier, they were the ones who had brought him to power)</a:t>
            </a:r>
          </a:p>
          <a:p>
            <a:pPr marL="285750" indent="-285750">
              <a:lnSpc>
                <a:spcPct val="110000"/>
              </a:lnSpc>
              <a:buFont typeface="Arial" panose="020B0604020202020204" pitchFamily="34" charset="0"/>
              <a:buChar char="•"/>
            </a:pPr>
            <a:r>
              <a:rPr lang="en-US" dirty="0"/>
              <a:t>The Janissaries loved Selim, he got support from military, high officials and Ulema; as he was seen as a war hero </a:t>
            </a:r>
          </a:p>
          <a:p>
            <a:pPr marL="285750" indent="-285750">
              <a:lnSpc>
                <a:spcPct val="110000"/>
              </a:lnSpc>
              <a:buFont typeface="Arial" panose="020B0604020202020204" pitchFamily="34" charset="0"/>
              <a:buChar char="•"/>
            </a:pPr>
            <a:r>
              <a:rPr lang="en-US" dirty="0"/>
              <a:t>He had also fought with the Georgians</a:t>
            </a:r>
          </a:p>
          <a:p>
            <a:pPr marL="285750" indent="-285750">
              <a:lnSpc>
                <a:spcPct val="110000"/>
              </a:lnSpc>
              <a:buFont typeface="Arial" panose="020B0604020202020204" pitchFamily="34" charset="0"/>
              <a:buChar char="•"/>
            </a:pPr>
            <a:r>
              <a:rPr lang="en-US" dirty="0"/>
              <a:t>Trabzon was furthest from Constantinople, so he asked Bayezid to transfer him to </a:t>
            </a:r>
            <a:r>
              <a:rPr lang="en-US" dirty="0" err="1"/>
              <a:t>Silistra</a:t>
            </a:r>
            <a:r>
              <a:rPr lang="en-US" dirty="0"/>
              <a:t> on the southern banks of the lower Danube river as it was closer, but his father did not accept the proposal</a:t>
            </a:r>
          </a:p>
          <a:p>
            <a:pPr marL="285750" indent="-285750">
              <a:lnSpc>
                <a:spcPct val="110000"/>
              </a:lnSpc>
              <a:buFont typeface="Arial" panose="020B0604020202020204" pitchFamily="34" charset="0"/>
              <a:buChar char="•"/>
            </a:pPr>
            <a:r>
              <a:rPr lang="en-US" dirty="0"/>
              <a:t>Selim moved with his forces towards Edirne, Bayezid transferred Selim to </a:t>
            </a:r>
            <a:r>
              <a:rPr lang="en-US" dirty="0" err="1"/>
              <a:t>Semendria</a:t>
            </a:r>
            <a:r>
              <a:rPr lang="en-US" dirty="0"/>
              <a:t> and said he would not let </a:t>
            </a:r>
            <a:r>
              <a:rPr lang="en-US" dirty="0" err="1"/>
              <a:t>Sehzade</a:t>
            </a:r>
            <a:r>
              <a:rPr lang="en-US" dirty="0"/>
              <a:t> Ahmed access the throne</a:t>
            </a:r>
          </a:p>
          <a:p>
            <a:pPr marL="285750" indent="-285750">
              <a:lnSpc>
                <a:spcPct val="110000"/>
              </a:lnSpc>
              <a:buFont typeface="Arial" panose="020B0604020202020204" pitchFamily="34" charset="0"/>
              <a:buChar char="•"/>
            </a:pPr>
            <a:r>
              <a:rPr lang="en-US" dirty="0"/>
              <a:t>However, when Ahmed was called to Constantinople in Sept 1511, the Janissaries revolted and insisted that they wanted Sultan Selim to be their commander; Selim came and kissed his father’s hand; Bayezid abdicated and relinquished his throne in April 1512</a:t>
            </a:r>
          </a:p>
          <a:p>
            <a:pPr marL="285750" indent="-285750">
              <a:lnSpc>
                <a:spcPct val="110000"/>
              </a:lnSpc>
              <a:buFont typeface="Arial" panose="020B0604020202020204" pitchFamily="34" charset="0"/>
              <a:buChar char="•"/>
            </a:pPr>
            <a:r>
              <a:rPr lang="en-US" dirty="0"/>
              <a:t>On his way to </a:t>
            </a:r>
            <a:r>
              <a:rPr lang="en-US" dirty="0" err="1"/>
              <a:t>Didymoteicho</a:t>
            </a:r>
            <a:r>
              <a:rPr lang="en-US" dirty="0"/>
              <a:t> where he was going to retire, he fell ill and passed away in May 1512</a:t>
            </a:r>
          </a:p>
        </p:txBody>
      </p:sp>
    </p:spTree>
    <p:extLst>
      <p:ext uri="{BB962C8B-B14F-4D97-AF65-F5344CB8AC3E}">
        <p14:creationId xmlns:p14="http://schemas.microsoft.com/office/powerpoint/2010/main" val="301853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7337B9-6C72-A21B-3985-398E12275940}"/>
              </a:ext>
            </a:extLst>
          </p:cNvPr>
          <p:cNvPicPr>
            <a:picLocks noChangeAspect="1"/>
          </p:cNvPicPr>
          <p:nvPr/>
        </p:nvPicPr>
        <p:blipFill>
          <a:blip r:embed="rId2"/>
          <a:stretch>
            <a:fillRect/>
          </a:stretch>
        </p:blipFill>
        <p:spPr>
          <a:xfrm>
            <a:off x="0" y="941210"/>
            <a:ext cx="12192000" cy="4975580"/>
          </a:xfrm>
          <a:prstGeom prst="rect">
            <a:avLst/>
          </a:prstGeom>
        </p:spPr>
      </p:pic>
    </p:spTree>
    <p:extLst>
      <p:ext uri="{BB962C8B-B14F-4D97-AF65-F5344CB8AC3E}">
        <p14:creationId xmlns:p14="http://schemas.microsoft.com/office/powerpoint/2010/main" val="3926022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25A0BD-535D-1BF5-A471-E3580CE7DFB0}"/>
              </a:ext>
            </a:extLst>
          </p:cNvPr>
          <p:cNvPicPr>
            <a:picLocks noChangeAspect="1"/>
          </p:cNvPicPr>
          <p:nvPr/>
        </p:nvPicPr>
        <p:blipFill rotWithShape="1">
          <a:blip r:embed="rId2"/>
          <a:srcRect l="4522" r="4124" b="50000"/>
          <a:stretch/>
        </p:blipFill>
        <p:spPr>
          <a:xfrm>
            <a:off x="111247" y="198911"/>
            <a:ext cx="11969506" cy="6460177"/>
          </a:xfrm>
          <a:prstGeom prst="rect">
            <a:avLst/>
          </a:prstGeom>
        </p:spPr>
      </p:pic>
    </p:spTree>
    <p:extLst>
      <p:ext uri="{BB962C8B-B14F-4D97-AF65-F5344CB8AC3E}">
        <p14:creationId xmlns:p14="http://schemas.microsoft.com/office/powerpoint/2010/main" val="547234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412669" y="196514"/>
            <a:ext cx="11044988" cy="707886"/>
          </a:xfrm>
          <a:prstGeom prst="rect">
            <a:avLst/>
          </a:prstGeom>
          <a:noFill/>
        </p:spPr>
        <p:txBody>
          <a:bodyPr wrap="square">
            <a:spAutoFit/>
          </a:bodyPr>
          <a:lstStyle/>
          <a:p>
            <a:r>
              <a:rPr lang="en-US" sz="4000" dirty="0">
                <a:solidFill>
                  <a:srgbClr val="000000"/>
                </a:solidFill>
              </a:rPr>
              <a:t>Selim I </a:t>
            </a:r>
            <a:r>
              <a:rPr lang="en-US" sz="4000" strike="sngStrike" dirty="0">
                <a:solidFill>
                  <a:srgbClr val="000000"/>
                </a:solidFill>
              </a:rPr>
              <a:t>(the Grim) </a:t>
            </a:r>
            <a:r>
              <a:rPr lang="en-US" sz="4000" dirty="0">
                <a:solidFill>
                  <a:srgbClr val="000000"/>
                </a:solidFill>
              </a:rPr>
              <a:t>(r1512-1520)</a:t>
            </a:r>
          </a:p>
        </p:txBody>
      </p:sp>
      <p:sp>
        <p:nvSpPr>
          <p:cNvPr id="5" name="TextBox 4">
            <a:extLst>
              <a:ext uri="{FF2B5EF4-FFF2-40B4-BE49-F238E27FC236}">
                <a16:creationId xmlns:a16="http://schemas.microsoft.com/office/drawing/2014/main" id="{B0106225-1392-D13A-83E5-7E326EBEE678}"/>
              </a:ext>
            </a:extLst>
          </p:cNvPr>
          <p:cNvSpPr txBox="1"/>
          <p:nvPr/>
        </p:nvSpPr>
        <p:spPr>
          <a:xfrm>
            <a:off x="213757" y="904400"/>
            <a:ext cx="8550234"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Born in 1470, youngest of 3 surviving sons (8 sons of Bayezid, some die)</a:t>
            </a:r>
          </a:p>
          <a:p>
            <a:pPr marL="285750" indent="-285750">
              <a:lnSpc>
                <a:spcPct val="110000"/>
              </a:lnSpc>
              <a:buFont typeface="Arial" panose="020B0604020202020204" pitchFamily="34" charset="0"/>
              <a:buChar char="•"/>
            </a:pPr>
            <a:r>
              <a:rPr lang="en-US" sz="2000" dirty="0"/>
              <a:t>Nicknamed – Abul </a:t>
            </a:r>
            <a:r>
              <a:rPr lang="en-US" sz="2000" dirty="0" err="1"/>
              <a:t>Futhu</a:t>
            </a:r>
            <a:r>
              <a:rPr lang="en-US" sz="2000" dirty="0"/>
              <a:t> (Father of Victories), Yavuz (The Excellent), Khadim I </a:t>
            </a:r>
            <a:r>
              <a:rPr lang="en-US" sz="2000" dirty="0" err="1"/>
              <a:t>Haramain</a:t>
            </a:r>
            <a:r>
              <a:rPr lang="en-US" sz="2000" dirty="0"/>
              <a:t> I </a:t>
            </a:r>
            <a:r>
              <a:rPr lang="en-US" sz="2000" dirty="0" err="1"/>
              <a:t>Sharifain</a:t>
            </a:r>
            <a:r>
              <a:rPr lang="en-US" sz="2000" dirty="0"/>
              <a:t> (Servant of the Holy Mosques)</a:t>
            </a:r>
          </a:p>
          <a:p>
            <a:pPr marL="285750" indent="-285750">
              <a:lnSpc>
                <a:spcPct val="110000"/>
              </a:lnSpc>
              <a:buFont typeface="Arial" panose="020B0604020202020204" pitchFamily="34" charset="0"/>
              <a:buChar char="•"/>
            </a:pPr>
            <a:r>
              <a:rPr lang="en-US" sz="2000" dirty="0"/>
              <a:t>Governor of Trabzon from the age of 7 years</a:t>
            </a:r>
          </a:p>
          <a:p>
            <a:pPr marL="285750" indent="-285750">
              <a:lnSpc>
                <a:spcPct val="110000"/>
              </a:lnSpc>
              <a:buFont typeface="Arial" panose="020B0604020202020204" pitchFamily="34" charset="0"/>
              <a:buChar char="•"/>
            </a:pPr>
            <a:r>
              <a:rPr lang="en-US" sz="2000" dirty="0"/>
              <a:t>He came to power in 1512</a:t>
            </a:r>
          </a:p>
          <a:p>
            <a:pPr marL="285750" indent="-285750">
              <a:lnSpc>
                <a:spcPct val="110000"/>
              </a:lnSpc>
              <a:buFont typeface="Arial" panose="020B0604020202020204" pitchFamily="34" charset="0"/>
              <a:buChar char="•"/>
            </a:pPr>
            <a:r>
              <a:rPr lang="en-US" sz="2000" dirty="0"/>
              <a:t>Objective: the maintain unity in the Turkish and Muslim world</a:t>
            </a:r>
          </a:p>
          <a:p>
            <a:pPr marL="285750" indent="-285750">
              <a:lnSpc>
                <a:spcPct val="110000"/>
              </a:lnSpc>
              <a:buFont typeface="Arial" panose="020B0604020202020204" pitchFamily="34" charset="0"/>
              <a:buChar char="•"/>
            </a:pPr>
            <a:r>
              <a:rPr lang="en-US" sz="2000" dirty="0"/>
              <a:t>Made peace agreements with European powers and directed his full force to the East during his initial years of reign</a:t>
            </a:r>
          </a:p>
          <a:p>
            <a:pPr marL="285750" indent="-285750">
              <a:lnSpc>
                <a:spcPct val="110000"/>
              </a:lnSpc>
              <a:buFont typeface="Arial" panose="020B0604020202020204" pitchFamily="34" charset="0"/>
              <a:buChar char="•"/>
            </a:pPr>
            <a:r>
              <a:rPr lang="en-US" sz="2000" dirty="0"/>
              <a:t>Selim I took Egypt from the Mamluks and adopted the title of Caliph</a:t>
            </a:r>
          </a:p>
          <a:p>
            <a:pPr marL="285750" indent="-285750">
              <a:lnSpc>
                <a:spcPct val="110000"/>
              </a:lnSpc>
              <a:buFont typeface="Arial" panose="020B0604020202020204" pitchFamily="34" charset="0"/>
              <a:buChar char="•"/>
            </a:pPr>
            <a:r>
              <a:rPr lang="en-US" sz="2000" dirty="0"/>
              <a:t>He wrote poems in Arabic and Persian under the pseudonym </a:t>
            </a:r>
            <a:r>
              <a:rPr lang="en-US" sz="2000" dirty="0" err="1"/>
              <a:t>Selimi</a:t>
            </a:r>
            <a:endParaRPr lang="en-US" sz="2000" dirty="0"/>
          </a:p>
          <a:p>
            <a:pPr marL="285750" indent="-285750">
              <a:lnSpc>
                <a:spcPct val="110000"/>
              </a:lnSpc>
              <a:buFont typeface="Arial" panose="020B0604020202020204" pitchFamily="34" charset="0"/>
              <a:buChar char="•"/>
            </a:pPr>
            <a:r>
              <a:rPr lang="en-US" sz="2000" dirty="0"/>
              <a:t>He was supportive of scientific research and highly respectful of the scholars</a:t>
            </a:r>
          </a:p>
          <a:p>
            <a:pPr marL="285750" indent="-285750">
              <a:lnSpc>
                <a:spcPct val="110000"/>
              </a:lnSpc>
              <a:buFont typeface="Arial" panose="020B0604020202020204" pitchFamily="34" charset="0"/>
              <a:buChar char="•"/>
            </a:pPr>
            <a:r>
              <a:rPr lang="en-US" sz="2000" dirty="0"/>
              <a:t>He espoused freedom of expression and listened to all available ideas</a:t>
            </a:r>
          </a:p>
          <a:p>
            <a:pPr marL="285750" indent="-285750">
              <a:lnSpc>
                <a:spcPct val="110000"/>
              </a:lnSpc>
              <a:buFont typeface="Arial" panose="020B0604020202020204" pitchFamily="34" charset="0"/>
              <a:buChar char="•"/>
            </a:pPr>
            <a:r>
              <a:rPr lang="en-US" sz="2000" dirty="0"/>
              <a:t>He stayed away from wastefulness, luxury and flamboyance; he preferred to have one dish at a meal and liked to use wooden objects</a:t>
            </a:r>
          </a:p>
          <a:p>
            <a:pPr marL="285750" indent="-285750">
              <a:lnSpc>
                <a:spcPct val="110000"/>
              </a:lnSpc>
              <a:buFont typeface="Arial" panose="020B0604020202020204" pitchFamily="34" charset="0"/>
              <a:buChar char="•"/>
            </a:pPr>
            <a:r>
              <a:rPr lang="en-US" sz="2000" dirty="0"/>
              <a:t>He spoke little and smiled little and when he spoke, he was articulate</a:t>
            </a:r>
          </a:p>
          <a:p>
            <a:pPr marL="285750" indent="-285750">
              <a:lnSpc>
                <a:spcPct val="110000"/>
              </a:lnSpc>
              <a:buFont typeface="Arial" panose="020B0604020202020204" pitchFamily="34" charset="0"/>
              <a:buChar char="•"/>
            </a:pPr>
            <a:r>
              <a:rPr lang="en-US" sz="2000" dirty="0"/>
              <a:t>He loved to read and took books on his campaign</a:t>
            </a:r>
          </a:p>
        </p:txBody>
      </p:sp>
      <p:pic>
        <p:nvPicPr>
          <p:cNvPr id="17412" name="Picture 4" descr="Selim I, Ottoman Sultan Stock Photo - Alamy">
            <a:extLst>
              <a:ext uri="{FF2B5EF4-FFF2-40B4-BE49-F238E27FC236}">
                <a16:creationId xmlns:a16="http://schemas.microsoft.com/office/drawing/2014/main" id="{4807925F-594B-38AB-4D65-37B682244B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820"/>
          <a:stretch/>
        </p:blipFill>
        <p:spPr bwMode="auto">
          <a:xfrm>
            <a:off x="8543925" y="1339780"/>
            <a:ext cx="3648075" cy="4946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762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91046" y="0"/>
            <a:ext cx="11044988" cy="707886"/>
          </a:xfrm>
          <a:prstGeom prst="rect">
            <a:avLst/>
          </a:prstGeom>
          <a:noFill/>
        </p:spPr>
        <p:txBody>
          <a:bodyPr wrap="square">
            <a:spAutoFit/>
          </a:bodyPr>
          <a:lstStyle/>
          <a:p>
            <a:r>
              <a:rPr lang="en-US" sz="4000" dirty="0">
                <a:solidFill>
                  <a:srgbClr val="000000"/>
                </a:solidFill>
              </a:rPr>
              <a:t>Fighting the Safavids</a:t>
            </a:r>
          </a:p>
        </p:txBody>
      </p:sp>
      <p:sp>
        <p:nvSpPr>
          <p:cNvPr id="5" name="TextBox 4">
            <a:extLst>
              <a:ext uri="{FF2B5EF4-FFF2-40B4-BE49-F238E27FC236}">
                <a16:creationId xmlns:a16="http://schemas.microsoft.com/office/drawing/2014/main" id="{B0106225-1392-D13A-83E5-7E326EBEE678}"/>
              </a:ext>
            </a:extLst>
          </p:cNvPr>
          <p:cNvSpPr txBox="1"/>
          <p:nvPr/>
        </p:nvSpPr>
        <p:spPr>
          <a:xfrm>
            <a:off x="91046" y="701699"/>
            <a:ext cx="7908966"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Selim closed the Ottoman border gates to the Safavid state, commercial relations were affected</a:t>
            </a:r>
          </a:p>
          <a:p>
            <a:pPr marL="285750" indent="-285750">
              <a:lnSpc>
                <a:spcPct val="110000"/>
              </a:lnSpc>
              <a:buFont typeface="Arial" panose="020B0604020202020204" pitchFamily="34" charset="0"/>
              <a:buChar char="•"/>
            </a:pPr>
            <a:r>
              <a:rPr lang="en-US" sz="2000" dirty="0"/>
              <a:t>Safavid Shah Ismail allied with the Mamluks and Venice against The Ottomans</a:t>
            </a:r>
          </a:p>
          <a:p>
            <a:pPr marL="285750" indent="-285750">
              <a:lnSpc>
                <a:spcPct val="110000"/>
              </a:lnSpc>
              <a:buFont typeface="Arial" panose="020B0604020202020204" pitchFamily="34" charset="0"/>
              <a:buChar char="•"/>
            </a:pPr>
            <a:r>
              <a:rPr lang="en-US" sz="2000" dirty="0"/>
              <a:t>Finally in 1514, Selim 1 led the army against Shah Ismail</a:t>
            </a:r>
          </a:p>
          <a:p>
            <a:pPr marL="285750" indent="-285750">
              <a:lnSpc>
                <a:spcPct val="110000"/>
              </a:lnSpc>
              <a:buFont typeface="Arial" panose="020B0604020202020204" pitchFamily="34" charset="0"/>
              <a:buChar char="•"/>
            </a:pPr>
            <a:r>
              <a:rPr lang="en-US" sz="2000" dirty="0" err="1"/>
              <a:t>Inspite</a:t>
            </a:r>
            <a:r>
              <a:rPr lang="en-US" sz="2000" dirty="0"/>
              <a:t> of revolts within the Janissaries </a:t>
            </a:r>
            <a:r>
              <a:rPr lang="en-US" sz="2000" dirty="0" err="1"/>
              <a:t>en</a:t>
            </a:r>
            <a:r>
              <a:rPr lang="en-US" sz="2000" dirty="0"/>
              <a:t> route, Selim was able to control the army and get their obedience</a:t>
            </a:r>
          </a:p>
          <a:p>
            <a:pPr marL="285750" indent="-285750">
              <a:lnSpc>
                <a:spcPct val="110000"/>
              </a:lnSpc>
              <a:buFont typeface="Arial" panose="020B0604020202020204" pitchFamily="34" charset="0"/>
              <a:buChar char="•"/>
            </a:pPr>
            <a:r>
              <a:rPr lang="en-US" sz="2000" dirty="0"/>
              <a:t>Confident of victory, the Safavids attacked on the </a:t>
            </a:r>
            <a:r>
              <a:rPr lang="en-US" sz="2000" b="1" dirty="0"/>
              <a:t>Plains of </a:t>
            </a:r>
            <a:r>
              <a:rPr lang="en-US" sz="2000" b="1" dirty="0" err="1"/>
              <a:t>Chaldiran</a:t>
            </a:r>
            <a:endParaRPr lang="en-US" sz="2000" b="1" dirty="0"/>
          </a:p>
          <a:p>
            <a:pPr marL="285750" indent="-285750">
              <a:lnSpc>
                <a:spcPct val="110000"/>
              </a:lnSpc>
              <a:buFont typeface="Arial" panose="020B0604020202020204" pitchFamily="34" charset="0"/>
              <a:buChar char="•"/>
            </a:pPr>
            <a:r>
              <a:rPr lang="en-US" sz="2000" dirty="0"/>
              <a:t>The Ottoman army was well developed and used gun powder, while the Safavids were still using old methods</a:t>
            </a:r>
          </a:p>
          <a:p>
            <a:pPr marL="285750" indent="-285750">
              <a:lnSpc>
                <a:spcPct val="110000"/>
              </a:lnSpc>
              <a:buFont typeface="Arial" panose="020B0604020202020204" pitchFamily="34" charset="0"/>
              <a:buChar char="•"/>
            </a:pPr>
            <a:r>
              <a:rPr lang="en-US" sz="2000" dirty="0"/>
              <a:t>Shah Ismail escaped from the battlefield leaving his belongings which the Ottoman victors paraded in the Safavid capital of Tabriz</a:t>
            </a:r>
          </a:p>
          <a:p>
            <a:pPr marL="285750" indent="-285750">
              <a:lnSpc>
                <a:spcPct val="110000"/>
              </a:lnSpc>
              <a:buFont typeface="Arial" panose="020B0604020202020204" pitchFamily="34" charset="0"/>
              <a:buChar char="•"/>
            </a:pPr>
            <a:r>
              <a:rPr lang="en-US" sz="2000" dirty="0"/>
              <a:t>This decisive Ottoman victory slowed down the spread of Shi’ism and the Safavids </a:t>
            </a:r>
          </a:p>
          <a:p>
            <a:pPr marL="285750" indent="-285750">
              <a:lnSpc>
                <a:spcPct val="110000"/>
              </a:lnSpc>
              <a:buFont typeface="Arial" panose="020B0604020202020204" pitchFamily="34" charset="0"/>
              <a:buChar char="•"/>
            </a:pPr>
            <a:r>
              <a:rPr lang="en-US" sz="2000" dirty="0"/>
              <a:t>It brought eastern Anatolia and northern Mesopotamia as well as the stations of the Silk Road between Tabriz-Aleppo and Tabriz-Bursa under Ottoman control</a:t>
            </a:r>
          </a:p>
        </p:txBody>
      </p:sp>
      <p:pic>
        <p:nvPicPr>
          <p:cNvPr id="16386" name="Picture 2" descr="undefined">
            <a:extLst>
              <a:ext uri="{FF2B5EF4-FFF2-40B4-BE49-F238E27FC236}">
                <a16:creationId xmlns:a16="http://schemas.microsoft.com/office/drawing/2014/main" id="{94248BDE-0D24-E4AA-2AEF-2DE9F8B34F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0012" y="0"/>
            <a:ext cx="41919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320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03911" y="140962"/>
            <a:ext cx="11044988" cy="707886"/>
          </a:xfrm>
          <a:prstGeom prst="rect">
            <a:avLst/>
          </a:prstGeom>
          <a:noFill/>
        </p:spPr>
        <p:txBody>
          <a:bodyPr wrap="square">
            <a:spAutoFit/>
          </a:bodyPr>
          <a:lstStyle/>
          <a:p>
            <a:r>
              <a:rPr lang="en-US" sz="4000" dirty="0">
                <a:solidFill>
                  <a:srgbClr val="000000"/>
                </a:solidFill>
              </a:rPr>
              <a:t>The Mamluks</a:t>
            </a:r>
          </a:p>
        </p:txBody>
      </p:sp>
      <p:sp>
        <p:nvSpPr>
          <p:cNvPr id="5" name="TextBox 4">
            <a:extLst>
              <a:ext uri="{FF2B5EF4-FFF2-40B4-BE49-F238E27FC236}">
                <a16:creationId xmlns:a16="http://schemas.microsoft.com/office/drawing/2014/main" id="{B0106225-1392-D13A-83E5-7E326EBEE678}"/>
              </a:ext>
            </a:extLst>
          </p:cNvPr>
          <p:cNvSpPr txBox="1"/>
          <p:nvPr/>
        </p:nvSpPr>
        <p:spPr>
          <a:xfrm>
            <a:off x="359889" y="1115548"/>
            <a:ext cx="11723914" cy="5140638"/>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Selim sent envoys, asking that the Mamluks and the Ottomans should form a coalition against the Safavids</a:t>
            </a:r>
          </a:p>
          <a:p>
            <a:pPr marL="285750" indent="-285750">
              <a:lnSpc>
                <a:spcPct val="110000"/>
              </a:lnSpc>
              <a:buFont typeface="Arial" panose="020B0604020202020204" pitchFamily="34" charset="0"/>
              <a:buChar char="•"/>
            </a:pPr>
            <a:r>
              <a:rPr lang="en-US" sz="2000" dirty="0"/>
              <a:t>Mamluks saw them as regional rivals, and instead formed an alliance with the Safavids (Mamluk ruler </a:t>
            </a:r>
            <a:r>
              <a:rPr lang="en-US" sz="2000" dirty="0" err="1"/>
              <a:t>Qanush</a:t>
            </a:r>
            <a:r>
              <a:rPr lang="en-US" sz="2000" dirty="0"/>
              <a:t> Al </a:t>
            </a:r>
            <a:r>
              <a:rPr lang="en-US" sz="2000" dirty="0" err="1"/>
              <a:t>Ghawri</a:t>
            </a:r>
            <a:r>
              <a:rPr lang="en-US" sz="2000" dirty="0"/>
              <a:t>)</a:t>
            </a:r>
          </a:p>
          <a:p>
            <a:pPr marL="285750" indent="-285750">
              <a:lnSpc>
                <a:spcPct val="110000"/>
              </a:lnSpc>
              <a:buFont typeface="Arial" panose="020B0604020202020204" pitchFamily="34" charset="0"/>
              <a:buChar char="•"/>
            </a:pPr>
            <a:r>
              <a:rPr lang="en-US" sz="2000" dirty="0"/>
              <a:t>This was considered treason, also the Mamluks had started treating their subjects poorly and were engaging in sinful acts</a:t>
            </a:r>
          </a:p>
          <a:p>
            <a:pPr marL="285750" indent="-285750">
              <a:lnSpc>
                <a:spcPct val="110000"/>
              </a:lnSpc>
              <a:buFont typeface="Arial" panose="020B0604020202020204" pitchFamily="34" charset="0"/>
              <a:buChar char="•"/>
            </a:pPr>
            <a:r>
              <a:rPr lang="en-US" sz="2000" dirty="0"/>
              <a:t>The Mamluks lost their standing as the protectors of the Muslim world and the protectors of Haj</a:t>
            </a:r>
          </a:p>
          <a:p>
            <a:pPr marL="285750" indent="-285750">
              <a:lnSpc>
                <a:spcPct val="110000"/>
              </a:lnSpc>
              <a:buFont typeface="Arial" panose="020B0604020202020204" pitchFamily="34" charset="0"/>
              <a:buChar char="•"/>
            </a:pPr>
            <a:r>
              <a:rPr lang="en-US" sz="2000" dirty="0"/>
              <a:t>Ulema passed legal rulings designating the Mamluks as rebels of Islam</a:t>
            </a:r>
          </a:p>
          <a:p>
            <a:pPr marL="285750" indent="-285750">
              <a:lnSpc>
                <a:spcPct val="110000"/>
              </a:lnSpc>
              <a:buFont typeface="Arial" panose="020B0604020202020204" pitchFamily="34" charset="0"/>
              <a:buChar char="•"/>
            </a:pPr>
            <a:r>
              <a:rPr lang="en-US" sz="2000" dirty="0"/>
              <a:t>The Sherif of Makkah who was charged with protecting the Holy Lands and ensuring safety of pilgrims proposed that </a:t>
            </a:r>
            <a:r>
              <a:rPr lang="en-US" sz="2000" dirty="0" err="1"/>
              <a:t>Qabush</a:t>
            </a:r>
            <a:r>
              <a:rPr lang="en-US" sz="2000" dirty="0"/>
              <a:t> Al </a:t>
            </a:r>
            <a:r>
              <a:rPr lang="en-US" sz="2000" dirty="0" err="1"/>
              <a:t>Ghawri</a:t>
            </a:r>
            <a:r>
              <a:rPr lang="en-US" sz="2000" dirty="0"/>
              <a:t> request the assistance of Selim Yavuz to defend the Arab world from the Portuguese attacks on the Red Sea; he disagreed</a:t>
            </a:r>
          </a:p>
          <a:p>
            <a:pPr marL="285750" indent="-285750">
              <a:lnSpc>
                <a:spcPct val="110000"/>
              </a:lnSpc>
              <a:buFont typeface="Arial" panose="020B0604020202020204" pitchFamily="34" charset="0"/>
              <a:buChar char="•"/>
            </a:pPr>
            <a:r>
              <a:rPr lang="en-US" sz="2000" dirty="0"/>
              <a:t>The Arabs had their hopes on Selim to save the Holy cities from the Portuguese who were on the Red Sea and the Indian Ocean</a:t>
            </a:r>
          </a:p>
          <a:p>
            <a:pPr marL="285750" indent="-285750">
              <a:lnSpc>
                <a:spcPct val="110000"/>
              </a:lnSpc>
              <a:buFont typeface="Arial" panose="020B0604020202020204" pitchFamily="34" charset="0"/>
              <a:buChar char="•"/>
            </a:pPr>
            <a:r>
              <a:rPr lang="en-US" sz="2000" dirty="0"/>
              <a:t>Selim consulted with the Ulema and obtained their consent to fight the Mamluks</a:t>
            </a:r>
          </a:p>
          <a:p>
            <a:pPr marL="285750" indent="-285750">
              <a:lnSpc>
                <a:spcPct val="11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1861842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03910" y="140962"/>
            <a:ext cx="11569533" cy="707886"/>
          </a:xfrm>
          <a:prstGeom prst="rect">
            <a:avLst/>
          </a:prstGeom>
          <a:noFill/>
        </p:spPr>
        <p:txBody>
          <a:bodyPr wrap="square">
            <a:spAutoFit/>
          </a:bodyPr>
          <a:lstStyle/>
          <a:p>
            <a:r>
              <a:rPr lang="en-US" sz="4000" dirty="0">
                <a:solidFill>
                  <a:srgbClr val="000000"/>
                </a:solidFill>
              </a:rPr>
              <a:t>Fighting the Mamluks</a:t>
            </a:r>
          </a:p>
        </p:txBody>
      </p:sp>
      <p:sp>
        <p:nvSpPr>
          <p:cNvPr id="5" name="TextBox 4">
            <a:extLst>
              <a:ext uri="{FF2B5EF4-FFF2-40B4-BE49-F238E27FC236}">
                <a16:creationId xmlns:a16="http://schemas.microsoft.com/office/drawing/2014/main" id="{B0106225-1392-D13A-83E5-7E326EBEE678}"/>
              </a:ext>
            </a:extLst>
          </p:cNvPr>
          <p:cNvSpPr txBox="1"/>
          <p:nvPr/>
        </p:nvSpPr>
        <p:spPr>
          <a:xfrm>
            <a:off x="258289" y="848848"/>
            <a:ext cx="11723914" cy="5848589"/>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err="1"/>
              <a:t>Dulkadirids</a:t>
            </a:r>
            <a:r>
              <a:rPr lang="en-US" sz="2000" dirty="0"/>
              <a:t>, the last independent Turkic </a:t>
            </a:r>
            <a:r>
              <a:rPr lang="en-US" sz="2000" dirty="0" err="1"/>
              <a:t>Beylik</a:t>
            </a:r>
            <a:r>
              <a:rPr lang="en-US" sz="2000" dirty="0"/>
              <a:t> was taken over by Selim after the Battle of </a:t>
            </a:r>
            <a:r>
              <a:rPr lang="en-US" sz="2000" dirty="0" err="1"/>
              <a:t>Turnadag</a:t>
            </a:r>
            <a:r>
              <a:rPr lang="en-US" sz="2000" dirty="0"/>
              <a:t> in 1515</a:t>
            </a:r>
          </a:p>
          <a:p>
            <a:pPr marL="285750" indent="-285750">
              <a:lnSpc>
                <a:spcPct val="110000"/>
              </a:lnSpc>
              <a:buFont typeface="Arial" panose="020B0604020202020204" pitchFamily="34" charset="0"/>
              <a:buChar char="•"/>
            </a:pPr>
            <a:r>
              <a:rPr lang="en-US" sz="2000" dirty="0"/>
              <a:t>These lands bordered Mamluk territory – direct access to Syria and Egypt</a:t>
            </a:r>
          </a:p>
          <a:p>
            <a:pPr marL="285750" indent="-285750">
              <a:lnSpc>
                <a:spcPct val="110000"/>
              </a:lnSpc>
              <a:buFont typeface="Arial" panose="020B0604020202020204" pitchFamily="34" charset="0"/>
              <a:buChar char="•"/>
            </a:pPr>
            <a:r>
              <a:rPr lang="en-US" sz="2000" dirty="0"/>
              <a:t>He then marched to Syria, which was part of Mamluk territory; he sent his navy to the shores of Syria to reinforce his march on land</a:t>
            </a:r>
          </a:p>
          <a:p>
            <a:pPr marL="285750" indent="-285750">
              <a:lnSpc>
                <a:spcPct val="110000"/>
              </a:lnSpc>
              <a:buFont typeface="Arial" panose="020B0604020202020204" pitchFamily="34" charset="0"/>
              <a:buChar char="•"/>
            </a:pPr>
            <a:r>
              <a:rPr lang="en-US" sz="2000" dirty="0"/>
              <a:t>The </a:t>
            </a:r>
            <a:r>
              <a:rPr lang="en-US" sz="2000" dirty="0" err="1"/>
              <a:t>Ramazanid</a:t>
            </a:r>
            <a:r>
              <a:rPr lang="en-US" sz="2000" dirty="0"/>
              <a:t> </a:t>
            </a:r>
            <a:r>
              <a:rPr lang="en-US" sz="2000" dirty="0" err="1"/>
              <a:t>beylik</a:t>
            </a:r>
            <a:r>
              <a:rPr lang="en-US" sz="2000" dirty="0"/>
              <a:t> and the Kurdish beys of eastern Anatolia too waved the Ottoman flag</a:t>
            </a:r>
          </a:p>
          <a:p>
            <a:pPr marL="285750" indent="-285750">
              <a:lnSpc>
                <a:spcPct val="110000"/>
              </a:lnSpc>
              <a:buFont typeface="Arial" panose="020B0604020202020204" pitchFamily="34" charset="0"/>
              <a:buChar char="•"/>
            </a:pPr>
            <a:r>
              <a:rPr lang="en-US" sz="2000" dirty="0"/>
              <a:t>The cities in Sham rebelled and closed their doors to the Mamluks </a:t>
            </a:r>
          </a:p>
          <a:p>
            <a:pPr marL="285750" indent="-285750">
              <a:lnSpc>
                <a:spcPct val="110000"/>
              </a:lnSpc>
              <a:buFont typeface="Arial" panose="020B0604020202020204" pitchFamily="34" charset="0"/>
              <a:buChar char="•"/>
            </a:pPr>
            <a:r>
              <a:rPr lang="en-US" sz="2000" dirty="0"/>
              <a:t>The confrontation took place at the </a:t>
            </a:r>
            <a:r>
              <a:rPr lang="en-US" sz="2000" b="1" dirty="0"/>
              <a:t>Battle of Marj </a:t>
            </a:r>
            <a:r>
              <a:rPr lang="en-US" sz="2000" b="1" dirty="0" err="1"/>
              <a:t>Dabiq</a:t>
            </a:r>
            <a:r>
              <a:rPr lang="en-US" sz="2000" b="1" dirty="0"/>
              <a:t> in 1516 </a:t>
            </a:r>
            <a:r>
              <a:rPr lang="en-US" sz="2000" dirty="0"/>
              <a:t>and the Ottomans crushed the Mamluks</a:t>
            </a:r>
          </a:p>
          <a:p>
            <a:pPr marL="285750" indent="-285750">
              <a:lnSpc>
                <a:spcPct val="110000"/>
              </a:lnSpc>
              <a:buFont typeface="Arial" panose="020B0604020202020204" pitchFamily="34" charset="0"/>
              <a:buChar char="•"/>
            </a:pPr>
            <a:r>
              <a:rPr lang="en-US" sz="2000" dirty="0"/>
              <a:t>In 1516, </a:t>
            </a:r>
            <a:r>
              <a:rPr lang="en-US" sz="2000" b="1" dirty="0"/>
              <a:t>Syria</a:t>
            </a:r>
            <a:r>
              <a:rPr lang="en-US" sz="2000" dirty="0"/>
              <a:t> came under Ottoman control; soon he took </a:t>
            </a:r>
            <a:r>
              <a:rPr lang="en-US" sz="2000" b="1" dirty="0"/>
              <a:t>Lebanon and Palestine </a:t>
            </a:r>
            <a:r>
              <a:rPr lang="en-US" sz="2000" dirty="0"/>
              <a:t>and paved open the way to Egypt</a:t>
            </a:r>
          </a:p>
          <a:p>
            <a:pPr marL="285750" indent="-285750">
              <a:lnSpc>
                <a:spcPct val="110000"/>
              </a:lnSpc>
              <a:buFont typeface="Arial" panose="020B0604020202020204" pitchFamily="34" charset="0"/>
              <a:buChar char="•"/>
            </a:pPr>
            <a:r>
              <a:rPr lang="en-US" sz="2000" dirty="0" err="1"/>
              <a:t>Tomanbey</a:t>
            </a:r>
            <a:r>
              <a:rPr lang="en-US" sz="2000" dirty="0"/>
              <a:t> took over as the last Mamluk Sultan, Selim urged him to recognize Ottoman domination, but he opposed it</a:t>
            </a:r>
          </a:p>
          <a:p>
            <a:pPr marL="285750" indent="-285750">
              <a:lnSpc>
                <a:spcPct val="110000"/>
              </a:lnSpc>
              <a:buFont typeface="Arial" panose="020B0604020202020204" pitchFamily="34" charset="0"/>
              <a:buChar char="•"/>
            </a:pPr>
            <a:r>
              <a:rPr lang="en-US" sz="2000" dirty="0"/>
              <a:t>The Ottomans passed through the Sinai Desert, marched into Cairo and won against the Mamluks at the </a:t>
            </a:r>
            <a:r>
              <a:rPr lang="en-US" sz="2000" b="1" dirty="0"/>
              <a:t>Battle of </a:t>
            </a:r>
            <a:r>
              <a:rPr lang="en-US" sz="2000" b="1" dirty="0" err="1"/>
              <a:t>Ridaniya</a:t>
            </a:r>
            <a:r>
              <a:rPr lang="en-US" sz="2000" b="1" dirty="0"/>
              <a:t> in Jan 1517</a:t>
            </a:r>
          </a:p>
          <a:p>
            <a:pPr marL="285750" indent="-285750">
              <a:lnSpc>
                <a:spcPct val="110000"/>
              </a:lnSpc>
              <a:buFont typeface="Arial" panose="020B0604020202020204" pitchFamily="34" charset="0"/>
              <a:buChar char="•"/>
            </a:pPr>
            <a:r>
              <a:rPr lang="en-US" sz="2000" b="1" dirty="0"/>
              <a:t>Egypt and Hijaz </a:t>
            </a:r>
            <a:r>
              <a:rPr lang="en-US" sz="2000" dirty="0"/>
              <a:t>also came under Ottoman control</a:t>
            </a:r>
          </a:p>
          <a:p>
            <a:pPr marL="285750" indent="-285750">
              <a:lnSpc>
                <a:spcPct val="11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340351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undefined">
            <a:extLst>
              <a:ext uri="{FF2B5EF4-FFF2-40B4-BE49-F238E27FC236}">
                <a16:creationId xmlns:a16="http://schemas.microsoft.com/office/drawing/2014/main" id="{1EFE062A-DDCA-45E7-EABD-AAA53ED65E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7288" y="0"/>
            <a:ext cx="7337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849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15785" y="0"/>
            <a:ext cx="11044988" cy="707886"/>
          </a:xfrm>
          <a:prstGeom prst="rect">
            <a:avLst/>
          </a:prstGeom>
          <a:noFill/>
        </p:spPr>
        <p:txBody>
          <a:bodyPr wrap="square">
            <a:spAutoFit/>
          </a:bodyPr>
          <a:lstStyle/>
          <a:p>
            <a:r>
              <a:rPr lang="en-US" sz="4000" dirty="0">
                <a:solidFill>
                  <a:srgbClr val="000000"/>
                </a:solidFill>
              </a:rPr>
              <a:t>The Ottoman Caliphate</a:t>
            </a:r>
          </a:p>
        </p:txBody>
      </p:sp>
      <p:sp>
        <p:nvSpPr>
          <p:cNvPr id="5" name="TextBox 4">
            <a:extLst>
              <a:ext uri="{FF2B5EF4-FFF2-40B4-BE49-F238E27FC236}">
                <a16:creationId xmlns:a16="http://schemas.microsoft.com/office/drawing/2014/main" id="{B0106225-1392-D13A-83E5-7E326EBEE678}"/>
              </a:ext>
            </a:extLst>
          </p:cNvPr>
          <p:cNvSpPr txBox="1"/>
          <p:nvPr/>
        </p:nvSpPr>
        <p:spPr>
          <a:xfrm>
            <a:off x="115785" y="707886"/>
            <a:ext cx="8434449"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Ottoman territories had doubled, Muslims now made the majority</a:t>
            </a:r>
          </a:p>
          <a:p>
            <a:pPr marL="285750" indent="-285750">
              <a:lnSpc>
                <a:spcPct val="110000"/>
              </a:lnSpc>
              <a:buFont typeface="Arial" panose="020B0604020202020204" pitchFamily="34" charset="0"/>
              <a:buChar char="•"/>
            </a:pPr>
            <a:r>
              <a:rPr lang="en-US" sz="2000" dirty="0"/>
              <a:t>The Sherif of Makkah sent a delegation to proclaim his allegiance to the Ottoman sultan, with keys to the Kabbah and the sacred relics of Prophet Mohammad (saw)</a:t>
            </a:r>
          </a:p>
          <a:p>
            <a:pPr marL="285750" indent="-285750">
              <a:lnSpc>
                <a:spcPct val="110000"/>
              </a:lnSpc>
              <a:buFont typeface="Arial" panose="020B0604020202020204" pitchFamily="34" charset="0"/>
              <a:buChar char="•"/>
            </a:pPr>
            <a:r>
              <a:rPr lang="en-US" sz="2000" dirty="0"/>
              <a:t>Selim send them abundant provisions 200,000 golden duchies to be distributed to the residents of the Holy cities</a:t>
            </a:r>
          </a:p>
          <a:p>
            <a:pPr marL="285750" indent="-285750">
              <a:lnSpc>
                <a:spcPct val="110000"/>
              </a:lnSpc>
              <a:buFont typeface="Arial" panose="020B0604020202020204" pitchFamily="34" charset="0"/>
              <a:buChar char="•"/>
            </a:pPr>
            <a:r>
              <a:rPr lang="en-US" sz="2000" dirty="0"/>
              <a:t>The last Abbasid Khalifa, Al </a:t>
            </a:r>
            <a:r>
              <a:rPr lang="en-US" sz="2000" dirty="0" err="1"/>
              <a:t>Mutawakkil</a:t>
            </a:r>
            <a:r>
              <a:rPr lang="en-US" sz="2000" dirty="0"/>
              <a:t> III, transferred the office of Khalifa to Selim I; he was sent to Constantinople along with his family and Muslim scholars and Shiekhs as a precaution; they became teachers and scholars in the Ottoman medreses </a:t>
            </a:r>
          </a:p>
          <a:p>
            <a:pPr marL="285750" indent="-285750">
              <a:lnSpc>
                <a:spcPct val="110000"/>
              </a:lnSpc>
              <a:buFont typeface="Arial" panose="020B0604020202020204" pitchFamily="34" charset="0"/>
              <a:buChar char="•"/>
            </a:pPr>
            <a:r>
              <a:rPr lang="en-US" sz="2000" dirty="0"/>
              <a:t>Sultan Selim I thus became the first official Ottoman Khalifa</a:t>
            </a:r>
          </a:p>
          <a:p>
            <a:pPr marL="285750" indent="-285750">
              <a:lnSpc>
                <a:spcPct val="110000"/>
              </a:lnSpc>
              <a:buFont typeface="Arial" panose="020B0604020202020204" pitchFamily="34" charset="0"/>
              <a:buChar char="•"/>
            </a:pPr>
            <a:r>
              <a:rPr lang="en-US" sz="2000" dirty="0"/>
              <a:t>Treasury of </a:t>
            </a:r>
            <a:r>
              <a:rPr lang="en-US" sz="2000" dirty="0" err="1"/>
              <a:t>Khilafa</a:t>
            </a:r>
            <a:r>
              <a:rPr lang="en-US" sz="2000" dirty="0"/>
              <a:t> was passed to him: noble hairs (beard and head), cloak, sword, banner; tradition of recitation of Quran twenty four hours everyday was started</a:t>
            </a:r>
          </a:p>
          <a:p>
            <a:pPr marL="285750" indent="-285750">
              <a:lnSpc>
                <a:spcPct val="110000"/>
              </a:lnSpc>
              <a:buFont typeface="Arial" panose="020B0604020202020204" pitchFamily="34" charset="0"/>
              <a:buChar char="•"/>
            </a:pPr>
            <a:r>
              <a:rPr lang="en-US" sz="2000" dirty="0"/>
              <a:t>Selim was recognized as the Khadim I </a:t>
            </a:r>
            <a:r>
              <a:rPr lang="en-US" sz="2000" dirty="0" err="1"/>
              <a:t>Haramain</a:t>
            </a:r>
            <a:r>
              <a:rPr lang="en-US" sz="2000" dirty="0"/>
              <a:t> I </a:t>
            </a:r>
            <a:r>
              <a:rPr lang="en-US" sz="2000" dirty="0" err="1"/>
              <a:t>Sharifain</a:t>
            </a:r>
            <a:endParaRPr lang="en-US" sz="2000" dirty="0"/>
          </a:p>
          <a:p>
            <a:pPr marL="285750" indent="-285750">
              <a:lnSpc>
                <a:spcPct val="110000"/>
              </a:lnSpc>
              <a:buFont typeface="Arial" panose="020B0604020202020204" pitchFamily="34" charset="0"/>
              <a:buChar char="•"/>
            </a:pPr>
            <a:r>
              <a:rPr lang="en-US" sz="2000" dirty="0"/>
              <a:t>He was not from the Quraish, but the Ulema did not challenge his claim</a:t>
            </a:r>
          </a:p>
          <a:p>
            <a:pPr marL="285750" indent="-285750">
              <a:lnSpc>
                <a:spcPct val="110000"/>
              </a:lnSpc>
              <a:buFont typeface="Arial" panose="020B0604020202020204" pitchFamily="34" charset="0"/>
              <a:buChar char="•"/>
            </a:pPr>
            <a:r>
              <a:rPr lang="en-US" sz="2000" dirty="0"/>
              <a:t>Islamic law started playing an even more profound role and Ottomans took responsibility of protection of the Muslims of the entire world</a:t>
            </a:r>
          </a:p>
        </p:txBody>
      </p:sp>
      <p:pic>
        <p:nvPicPr>
          <p:cNvPr id="21506" name="Picture 2" descr="undefined">
            <a:extLst>
              <a:ext uri="{FF2B5EF4-FFF2-40B4-BE49-F238E27FC236}">
                <a16:creationId xmlns:a16="http://schemas.microsoft.com/office/drawing/2014/main" id="{7C775F6C-1082-D86F-B4E1-B24DC59CA2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0234" y="0"/>
            <a:ext cx="36417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64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Yavuz Sultan Selim (Selim I)">
            <a:extLst>
              <a:ext uri="{FF2B5EF4-FFF2-40B4-BE49-F238E27FC236}">
                <a16:creationId xmlns:a16="http://schemas.microsoft.com/office/drawing/2014/main" id="{67E1AABB-ECD7-50F4-2C62-D7305B9B7E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48" r="1752"/>
          <a:stretch/>
        </p:blipFill>
        <p:spPr bwMode="auto">
          <a:xfrm>
            <a:off x="0" y="192974"/>
            <a:ext cx="12219364" cy="6472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299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22661" y="11389"/>
            <a:ext cx="11044988" cy="707886"/>
          </a:xfrm>
          <a:prstGeom prst="rect">
            <a:avLst/>
          </a:prstGeom>
          <a:noFill/>
        </p:spPr>
        <p:txBody>
          <a:bodyPr wrap="square">
            <a:spAutoFit/>
          </a:bodyPr>
          <a:lstStyle/>
          <a:p>
            <a:r>
              <a:rPr lang="en-US" sz="4000" dirty="0">
                <a:solidFill>
                  <a:srgbClr val="000000"/>
                </a:solidFill>
              </a:rPr>
              <a:t>Selim’s Legacy </a:t>
            </a:r>
          </a:p>
        </p:txBody>
      </p:sp>
      <p:sp>
        <p:nvSpPr>
          <p:cNvPr id="5" name="TextBox 4">
            <a:extLst>
              <a:ext uri="{FF2B5EF4-FFF2-40B4-BE49-F238E27FC236}">
                <a16:creationId xmlns:a16="http://schemas.microsoft.com/office/drawing/2014/main" id="{B0106225-1392-D13A-83E5-7E326EBEE678}"/>
              </a:ext>
            </a:extLst>
          </p:cNvPr>
          <p:cNvSpPr txBox="1"/>
          <p:nvPr/>
        </p:nvSpPr>
        <p:spPr>
          <a:xfrm>
            <a:off x="222661" y="719275"/>
            <a:ext cx="11746675"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During this period, the Portuguese had penetrated into the Red Sea, had closed off the trade routes from India and there was news that they would strike Makkah and Madina</a:t>
            </a:r>
          </a:p>
          <a:p>
            <a:pPr marL="285750" indent="-285750">
              <a:lnSpc>
                <a:spcPct val="110000"/>
              </a:lnSpc>
              <a:buFont typeface="Arial" panose="020B0604020202020204" pitchFamily="34" charset="0"/>
              <a:buChar char="•"/>
            </a:pPr>
            <a:r>
              <a:rPr lang="en-US" sz="2000" dirty="0"/>
              <a:t>An enormous fleet was commissioned in the Suez to face this threat and Admiral Selman Reis was dispatched</a:t>
            </a:r>
          </a:p>
          <a:p>
            <a:pPr marL="285750" indent="-285750">
              <a:lnSpc>
                <a:spcPct val="110000"/>
              </a:lnSpc>
              <a:buFont typeface="Arial" panose="020B0604020202020204" pitchFamily="34" charset="0"/>
              <a:buChar char="•"/>
            </a:pPr>
            <a:r>
              <a:rPr lang="en-US" sz="2000" dirty="0"/>
              <a:t>When the Portuguese attached Jeddah the principal gateway to Makkah on the coast of the Red Sea, Selman Reis protected Makkah</a:t>
            </a:r>
          </a:p>
          <a:p>
            <a:pPr marL="285750" indent="-285750">
              <a:lnSpc>
                <a:spcPct val="110000"/>
              </a:lnSpc>
              <a:buFont typeface="Arial" panose="020B0604020202020204" pitchFamily="34" charset="0"/>
              <a:buChar char="•"/>
            </a:pPr>
            <a:r>
              <a:rPr lang="en-US" sz="2000" dirty="0"/>
              <a:t>The Spice Road passing through the Red Sea came under Ottoman control</a:t>
            </a:r>
          </a:p>
          <a:p>
            <a:pPr marL="285750" indent="-285750">
              <a:lnSpc>
                <a:spcPct val="110000"/>
              </a:lnSpc>
              <a:buFont typeface="Arial" panose="020B0604020202020204" pitchFamily="34" charset="0"/>
              <a:buChar char="•"/>
            </a:pPr>
            <a:r>
              <a:rPr lang="en-US" sz="2000" dirty="0"/>
              <a:t>Financial gains secured from the Spice Road, the gains of war and the tribute from Cyprus (which was earlier paid to the Mamluks) filled up the Ottoman treasury</a:t>
            </a:r>
          </a:p>
          <a:p>
            <a:pPr marL="285750" indent="-285750">
              <a:lnSpc>
                <a:spcPct val="110000"/>
              </a:lnSpc>
              <a:buFont typeface="Arial" panose="020B0604020202020204" pitchFamily="34" charset="0"/>
              <a:buChar char="•"/>
            </a:pPr>
            <a:r>
              <a:rPr lang="en-US" sz="2000" dirty="0"/>
              <a:t>Revenue in 1525 and 1526 was 9.5 million ducats (Spanish 9, France 5, Venice 4)</a:t>
            </a:r>
          </a:p>
          <a:p>
            <a:pPr marL="285750" indent="-285750">
              <a:lnSpc>
                <a:spcPct val="110000"/>
              </a:lnSpc>
              <a:buFont typeface="Arial" panose="020B0604020202020204" pitchFamily="34" charset="0"/>
              <a:buChar char="•"/>
            </a:pPr>
            <a:r>
              <a:rPr lang="en-US" sz="2000" dirty="0"/>
              <a:t>When he returned from Egypt, he ordered preparation of his navy for a new campaign; an enormous naval fleet of about 250 ships was ready for war, probably to Sicily, Italy or Rhodes – He had secured the East and South and now wanted to go West, he understood that war with the European nations would not be fought on land alone.</a:t>
            </a:r>
          </a:p>
          <a:p>
            <a:pPr marL="285750" indent="-285750">
              <a:lnSpc>
                <a:spcPct val="110000"/>
              </a:lnSpc>
              <a:buFont typeface="Arial" panose="020B0604020202020204" pitchFamily="34" charset="0"/>
              <a:buChar char="•"/>
            </a:pPr>
            <a:r>
              <a:rPr lang="en-US" sz="2000" dirty="0"/>
              <a:t>However, he fell ill with a large boil on his back; unable to move, he wrote in his will that his death should be kept secret until his son Suleyman reached Constantinople</a:t>
            </a:r>
          </a:p>
          <a:p>
            <a:pPr marL="285750" indent="-285750">
              <a:lnSpc>
                <a:spcPct val="110000"/>
              </a:lnSpc>
              <a:buFont typeface="Arial" panose="020B0604020202020204" pitchFamily="34" charset="0"/>
              <a:buChar char="•"/>
            </a:pPr>
            <a:r>
              <a:rPr lang="en-US" sz="2000" dirty="0"/>
              <a:t>On Sept 1520, Selim I passed away near </a:t>
            </a:r>
            <a:r>
              <a:rPr lang="en-US" sz="2000" dirty="0" err="1"/>
              <a:t>Corlu</a:t>
            </a:r>
            <a:r>
              <a:rPr lang="en-US" sz="2000" dirty="0"/>
              <a:t> after just 7.5 years on the throne and was succeeded by his only son Suleyman </a:t>
            </a:r>
          </a:p>
        </p:txBody>
      </p:sp>
    </p:spTree>
    <p:extLst>
      <p:ext uri="{BB962C8B-B14F-4D97-AF65-F5344CB8AC3E}">
        <p14:creationId xmlns:p14="http://schemas.microsoft.com/office/powerpoint/2010/main" val="1193300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Red Sea Map">
            <a:extLst>
              <a:ext uri="{FF2B5EF4-FFF2-40B4-BE49-F238E27FC236}">
                <a16:creationId xmlns:a16="http://schemas.microsoft.com/office/drawing/2014/main" id="{701FA832-EF5A-FE89-46E5-7C00B2FEDE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31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Map of Saudi Arabia showing the location of Jeddah city. | Download  Scientific Diagram">
            <a:extLst>
              <a:ext uri="{FF2B5EF4-FFF2-40B4-BE49-F238E27FC236}">
                <a16:creationId xmlns:a16="http://schemas.microsoft.com/office/drawing/2014/main" id="{F4BB14D1-C0E8-57C4-DE76-4C40F9949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6106" y="0"/>
            <a:ext cx="3765894" cy="3693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141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undefined">
            <a:extLst>
              <a:ext uri="{FF2B5EF4-FFF2-40B4-BE49-F238E27FC236}">
                <a16:creationId xmlns:a16="http://schemas.microsoft.com/office/drawing/2014/main" id="{CD65C0DB-F654-78C6-BB75-363414FB9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87" y="160256"/>
            <a:ext cx="8232941" cy="60979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110AE45-2B93-D76C-4FF2-F1B97008861D}"/>
              </a:ext>
            </a:extLst>
          </p:cNvPr>
          <p:cNvSpPr txBox="1"/>
          <p:nvPr/>
        </p:nvSpPr>
        <p:spPr>
          <a:xfrm>
            <a:off x="935183" y="6328412"/>
            <a:ext cx="6097978" cy="369332"/>
          </a:xfrm>
          <a:prstGeom prst="rect">
            <a:avLst/>
          </a:prstGeom>
          <a:noFill/>
        </p:spPr>
        <p:txBody>
          <a:bodyPr wrap="square">
            <a:spAutoFit/>
          </a:bodyPr>
          <a:lstStyle/>
          <a:p>
            <a:pPr algn="ctr"/>
            <a:r>
              <a:rPr lang="en-US" dirty="0"/>
              <a:t>Portuguese attack on Jeddah 1517</a:t>
            </a:r>
          </a:p>
        </p:txBody>
      </p:sp>
      <p:sp>
        <p:nvSpPr>
          <p:cNvPr id="7" name="TextBox 6">
            <a:extLst>
              <a:ext uri="{FF2B5EF4-FFF2-40B4-BE49-F238E27FC236}">
                <a16:creationId xmlns:a16="http://schemas.microsoft.com/office/drawing/2014/main" id="{E777FA3A-25F3-375B-0815-ADB13982798A}"/>
              </a:ext>
            </a:extLst>
          </p:cNvPr>
          <p:cNvSpPr txBox="1"/>
          <p:nvPr/>
        </p:nvSpPr>
        <p:spPr>
          <a:xfrm>
            <a:off x="8582561" y="388324"/>
            <a:ext cx="3348223" cy="5940088"/>
          </a:xfrm>
          <a:prstGeom prst="rect">
            <a:avLst/>
          </a:prstGeom>
          <a:noFill/>
        </p:spPr>
        <p:txBody>
          <a:bodyPr wrap="square">
            <a:spAutoFit/>
          </a:bodyPr>
          <a:lstStyle/>
          <a:p>
            <a:r>
              <a:rPr lang="en-US" sz="2000" dirty="0"/>
              <a:t>The siege of Jeddah was a naval battle that took place in the harbor of Jeddah between a Portuguese expeditionary force under </a:t>
            </a:r>
            <a:r>
              <a:rPr lang="en-US" sz="2000" dirty="0" err="1"/>
              <a:t>Lopo</a:t>
            </a:r>
            <a:r>
              <a:rPr lang="en-US" sz="2000" dirty="0"/>
              <a:t> Soares de </a:t>
            </a:r>
            <a:r>
              <a:rPr lang="en-US" sz="2000" dirty="0" err="1"/>
              <a:t>Albergaria</a:t>
            </a:r>
            <a:r>
              <a:rPr lang="en-US" sz="2000" dirty="0"/>
              <a:t> and Ottoman elements under Selman Reis. The Portuguese fleet arrived off the city’s coast on Easter day, 1517 (12 April), Hijri year 923, and moored in the channel. After a quick naval action that day with few casualties, shore artillery prevented the Portuguese from landing, and weather ultimately caused them to withdraw.</a:t>
            </a:r>
          </a:p>
        </p:txBody>
      </p:sp>
    </p:spTree>
    <p:extLst>
      <p:ext uri="{BB962C8B-B14F-4D97-AF65-F5344CB8AC3E}">
        <p14:creationId xmlns:p14="http://schemas.microsoft.com/office/powerpoint/2010/main" val="1680630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undefined">
            <a:extLst>
              <a:ext uri="{FF2B5EF4-FFF2-40B4-BE49-F238E27FC236}">
                <a16:creationId xmlns:a16="http://schemas.microsoft.com/office/drawing/2014/main" id="{E08C01AF-D8B6-3952-A932-151E54E598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9671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undefined">
            <a:extLst>
              <a:ext uri="{FF2B5EF4-FFF2-40B4-BE49-F238E27FC236}">
                <a16:creationId xmlns:a16="http://schemas.microsoft.com/office/drawing/2014/main" id="{EB6A40B0-DA84-4A15-5A0C-5F91DB2424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9489" y="0"/>
            <a:ext cx="7679377" cy="57595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1BF208-1F01-F93E-8215-E9AC98B1BFCA}"/>
              </a:ext>
            </a:extLst>
          </p:cNvPr>
          <p:cNvSpPr txBox="1"/>
          <p:nvPr/>
        </p:nvSpPr>
        <p:spPr>
          <a:xfrm>
            <a:off x="7110351" y="5847999"/>
            <a:ext cx="6097978" cy="369332"/>
          </a:xfrm>
          <a:prstGeom prst="rect">
            <a:avLst/>
          </a:prstGeom>
          <a:noFill/>
        </p:spPr>
        <p:txBody>
          <a:bodyPr wrap="square">
            <a:spAutoFit/>
          </a:bodyPr>
          <a:lstStyle/>
          <a:p>
            <a:r>
              <a:rPr lang="en-US" dirty="0"/>
              <a:t>Yavuz Selim Mosque</a:t>
            </a:r>
          </a:p>
        </p:txBody>
      </p:sp>
    </p:spTree>
    <p:extLst>
      <p:ext uri="{BB962C8B-B14F-4D97-AF65-F5344CB8AC3E}">
        <p14:creationId xmlns:p14="http://schemas.microsoft.com/office/powerpoint/2010/main" val="2351625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25A0BD-535D-1BF5-A471-E3580CE7DFB0}"/>
              </a:ext>
            </a:extLst>
          </p:cNvPr>
          <p:cNvPicPr>
            <a:picLocks noChangeAspect="1"/>
          </p:cNvPicPr>
          <p:nvPr/>
        </p:nvPicPr>
        <p:blipFill rotWithShape="1">
          <a:blip r:embed="rId2"/>
          <a:srcRect l="4522" r="4124" b="50000"/>
          <a:stretch/>
        </p:blipFill>
        <p:spPr>
          <a:xfrm>
            <a:off x="111247" y="198911"/>
            <a:ext cx="11969506" cy="6460177"/>
          </a:xfrm>
          <a:prstGeom prst="rect">
            <a:avLst/>
          </a:prstGeom>
        </p:spPr>
      </p:pic>
    </p:spTree>
    <p:extLst>
      <p:ext uri="{BB962C8B-B14F-4D97-AF65-F5344CB8AC3E}">
        <p14:creationId xmlns:p14="http://schemas.microsoft.com/office/powerpoint/2010/main" val="3706386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F14A58-CE6B-0FDE-0FF7-94F85F379EFD}"/>
              </a:ext>
            </a:extLst>
          </p:cNvPr>
          <p:cNvPicPr>
            <a:picLocks noChangeAspect="1"/>
          </p:cNvPicPr>
          <p:nvPr/>
        </p:nvPicPr>
        <p:blipFill rotWithShape="1">
          <a:blip r:embed="rId2"/>
          <a:srcRect l="4522" t="48658" r="4296"/>
          <a:stretch/>
        </p:blipFill>
        <p:spPr>
          <a:xfrm>
            <a:off x="162983" y="134731"/>
            <a:ext cx="11866033" cy="6588537"/>
          </a:xfrm>
          <a:prstGeom prst="rect">
            <a:avLst/>
          </a:prstGeom>
        </p:spPr>
      </p:pic>
    </p:spTree>
    <p:extLst>
      <p:ext uri="{BB962C8B-B14F-4D97-AF65-F5344CB8AC3E}">
        <p14:creationId xmlns:p14="http://schemas.microsoft.com/office/powerpoint/2010/main" val="2866319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undefined">
            <a:extLst>
              <a:ext uri="{FF2B5EF4-FFF2-40B4-BE49-F238E27FC236}">
                <a16:creationId xmlns:a16="http://schemas.microsoft.com/office/drawing/2014/main" id="{22618D05-C145-D8C7-B35B-719958384C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5738" y="0"/>
            <a:ext cx="92789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328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7A72B68B-3CBF-A564-B199-47752449DC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638" y="0"/>
            <a:ext cx="96091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889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95061"/>
            <a:ext cx="11650131" cy="769441"/>
          </a:xfrm>
          <a:prstGeom prst="rect">
            <a:avLst/>
          </a:prstGeom>
          <a:noFill/>
        </p:spPr>
        <p:txBody>
          <a:bodyPr wrap="square" lIns="91440" tIns="45720" rIns="91440" bIns="45720" rtlCol="0">
            <a:spAutoFit/>
          </a:bodyPr>
          <a:lstStyle/>
          <a:p>
            <a:pPr algn="ctr"/>
            <a:r>
              <a:rPr lang="en-US" sz="4400" dirty="0">
                <a:latin typeface="Berkshire Swash" panose="02000505000000020003" pitchFamily="2" charset="0"/>
              </a:rPr>
              <a:t>Timeline of the Reign of Selim I </a:t>
            </a:r>
            <a:r>
              <a:rPr lang="en-US" sz="4400" dirty="0"/>
              <a:t>(r1512-1520)</a:t>
            </a:r>
          </a:p>
        </p:txBody>
      </p:sp>
      <p:sp>
        <p:nvSpPr>
          <p:cNvPr id="10" name="TextBox 9"/>
          <p:cNvSpPr txBox="1"/>
          <p:nvPr/>
        </p:nvSpPr>
        <p:spPr>
          <a:xfrm>
            <a:off x="414317" y="1418403"/>
            <a:ext cx="11363365" cy="3683060"/>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t>1470: Selim I, youngest son of Bayezid II, is born.</a:t>
            </a:r>
          </a:p>
          <a:p>
            <a:pPr marL="342900" indent="-342900">
              <a:spcBef>
                <a:spcPts val="100"/>
              </a:spcBef>
              <a:spcAft>
                <a:spcPts val="100"/>
              </a:spcAft>
              <a:buFont typeface="Arial" panose="020B0604020202020204" pitchFamily="34" charset="0"/>
              <a:buChar char="•"/>
            </a:pPr>
            <a:r>
              <a:rPr lang="en-US" sz="2200" dirty="0"/>
              <a:t>1477-1512: Selim was the governor of Trabzon from age 7</a:t>
            </a:r>
          </a:p>
          <a:p>
            <a:pPr marL="342900" indent="-342900">
              <a:spcBef>
                <a:spcPts val="100"/>
              </a:spcBef>
              <a:spcAft>
                <a:spcPts val="100"/>
              </a:spcAft>
              <a:buFont typeface="Arial" panose="020B0604020202020204" pitchFamily="34" charset="0"/>
              <a:buChar char="•"/>
            </a:pPr>
            <a:r>
              <a:rPr lang="en-US" sz="2200" dirty="0"/>
              <a:t>1512: Ascends to the throne after Bayezid II abdicates</a:t>
            </a:r>
          </a:p>
          <a:p>
            <a:pPr marL="342900" indent="-342900">
              <a:spcBef>
                <a:spcPts val="100"/>
              </a:spcBef>
              <a:spcAft>
                <a:spcPts val="100"/>
              </a:spcAft>
              <a:buFont typeface="Arial" panose="020B0604020202020204" pitchFamily="34" charset="0"/>
              <a:buChar char="•"/>
            </a:pPr>
            <a:r>
              <a:rPr lang="en-US" sz="2200" dirty="0"/>
              <a:t>1514: Decisive victory over Shah Ismail at the Battle of </a:t>
            </a:r>
            <a:r>
              <a:rPr lang="en-US" sz="2200" dirty="0" err="1"/>
              <a:t>Chaldiran</a:t>
            </a:r>
            <a:r>
              <a:rPr lang="en-US" sz="2200" dirty="0"/>
              <a:t>.</a:t>
            </a:r>
          </a:p>
          <a:p>
            <a:pPr marL="342900" indent="-342900">
              <a:spcBef>
                <a:spcPts val="100"/>
              </a:spcBef>
              <a:spcAft>
                <a:spcPts val="100"/>
              </a:spcAft>
              <a:buFont typeface="Arial" panose="020B0604020202020204" pitchFamily="34" charset="0"/>
              <a:buChar char="•"/>
            </a:pPr>
            <a:r>
              <a:rPr lang="en-US" sz="2200" dirty="0"/>
              <a:t>1515: Takes over </a:t>
            </a:r>
            <a:r>
              <a:rPr lang="en-US" sz="2200" dirty="0" err="1"/>
              <a:t>Dulkadirid</a:t>
            </a:r>
            <a:r>
              <a:rPr lang="en-US" sz="2200" dirty="0"/>
              <a:t> </a:t>
            </a:r>
            <a:r>
              <a:rPr lang="en-US" sz="2200" dirty="0" err="1"/>
              <a:t>Beylik</a:t>
            </a:r>
            <a:r>
              <a:rPr lang="en-US" sz="2200" dirty="0"/>
              <a:t>, securing Ottoman borders.</a:t>
            </a:r>
          </a:p>
          <a:p>
            <a:pPr marL="342900" indent="-342900">
              <a:spcBef>
                <a:spcPts val="100"/>
              </a:spcBef>
              <a:spcAft>
                <a:spcPts val="100"/>
              </a:spcAft>
              <a:buFont typeface="Arial" panose="020B0604020202020204" pitchFamily="34" charset="0"/>
              <a:buChar char="•"/>
            </a:pPr>
            <a:r>
              <a:rPr lang="en-US" sz="2200" dirty="0"/>
              <a:t>1516: Defeats Mamluks at the Battle of Marj </a:t>
            </a:r>
            <a:r>
              <a:rPr lang="en-US" sz="2200" dirty="0" err="1"/>
              <a:t>Dabiq</a:t>
            </a:r>
            <a:r>
              <a:rPr lang="en-US" sz="2200" dirty="0"/>
              <a:t>, annexing Syria.</a:t>
            </a:r>
          </a:p>
          <a:p>
            <a:pPr marL="342900" indent="-342900">
              <a:spcBef>
                <a:spcPts val="100"/>
              </a:spcBef>
              <a:spcAft>
                <a:spcPts val="100"/>
              </a:spcAft>
              <a:buFont typeface="Arial" panose="020B0604020202020204" pitchFamily="34" charset="0"/>
              <a:buChar char="•"/>
            </a:pPr>
            <a:r>
              <a:rPr lang="en-US" sz="2200" dirty="0"/>
              <a:t>1517: Ottoman forces defeat Mamluks at the Battle of </a:t>
            </a:r>
            <a:r>
              <a:rPr lang="en-US" sz="2200" dirty="0" err="1"/>
              <a:t>Ridaniya</a:t>
            </a:r>
            <a:r>
              <a:rPr lang="en-US" sz="2200" dirty="0"/>
              <a:t>, taking control of Egypt and Hijaz, Selim I adopts the title of Caliph.</a:t>
            </a:r>
          </a:p>
          <a:p>
            <a:pPr marL="342900" indent="-342900">
              <a:spcBef>
                <a:spcPts val="100"/>
              </a:spcBef>
              <a:spcAft>
                <a:spcPts val="100"/>
              </a:spcAft>
              <a:buFont typeface="Arial" panose="020B0604020202020204" pitchFamily="34" charset="0"/>
              <a:buChar char="•"/>
            </a:pPr>
            <a:r>
              <a:rPr lang="en-US" sz="2200" dirty="0"/>
              <a:t>1520: Selim I passes away, likely due to illness, near </a:t>
            </a:r>
            <a:r>
              <a:rPr lang="en-US" sz="2200" dirty="0" err="1"/>
              <a:t>Corlu</a:t>
            </a:r>
            <a:r>
              <a:rPr lang="en-US" sz="2200" dirty="0"/>
              <a:t>.</a:t>
            </a:r>
          </a:p>
          <a:p>
            <a:pPr marL="342900" indent="-342900">
              <a:spcBef>
                <a:spcPts val="100"/>
              </a:spcBef>
              <a:spcAft>
                <a:spcPts val="100"/>
              </a:spcAft>
              <a:buFont typeface="Arial" panose="020B0604020202020204" pitchFamily="34" charset="0"/>
              <a:buChar char="•"/>
            </a:pPr>
            <a:endParaRPr lang="en-US" sz="2200" dirty="0"/>
          </a:p>
        </p:txBody>
      </p:sp>
    </p:spTree>
    <p:extLst>
      <p:ext uri="{BB962C8B-B14F-4D97-AF65-F5344CB8AC3E}">
        <p14:creationId xmlns:p14="http://schemas.microsoft.com/office/powerpoint/2010/main" val="362365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87220"/>
            <a:ext cx="11650131" cy="769441"/>
          </a:xfrm>
          <a:prstGeom prst="rect">
            <a:avLst/>
          </a:prstGeom>
          <a:noFill/>
        </p:spPr>
        <p:txBody>
          <a:bodyPr wrap="square" lIns="91440" tIns="45720" rIns="91440" bIns="45720" rtlCol="0">
            <a:spAutoFit/>
          </a:bodyPr>
          <a:lstStyle/>
          <a:p>
            <a:pPr algn="ctr"/>
            <a:r>
              <a:rPr lang="en-US" sz="4400" dirty="0">
                <a:latin typeface="Berkshire Swash" panose="02000505000000020003" pitchFamily="2" charset="0"/>
              </a:rPr>
              <a:t>What was Happening in the World (1512-1520)</a:t>
            </a:r>
          </a:p>
        </p:txBody>
      </p:sp>
      <p:sp>
        <p:nvSpPr>
          <p:cNvPr id="10" name="TextBox 9"/>
          <p:cNvSpPr txBox="1"/>
          <p:nvPr/>
        </p:nvSpPr>
        <p:spPr>
          <a:xfrm>
            <a:off x="83215" y="1218908"/>
            <a:ext cx="12108785" cy="5247590"/>
          </a:xfrm>
          <a:prstGeom prst="rect">
            <a:avLst/>
          </a:prstGeom>
          <a:noFill/>
        </p:spPr>
        <p:txBody>
          <a:bodyPr wrap="square" lIns="91440" tIns="45720" rIns="91440" bIns="45720" rtlCol="0">
            <a:spAutoFit/>
          </a:bodyPr>
          <a:lstStyle/>
          <a:p>
            <a:pPr marL="285750" indent="-285750">
              <a:spcBef>
                <a:spcPts val="100"/>
              </a:spcBef>
              <a:spcAft>
                <a:spcPts val="100"/>
              </a:spcAft>
              <a:buFont typeface="Arial" panose="020B0604020202020204" pitchFamily="34" charset="0"/>
              <a:buChar char="•"/>
            </a:pPr>
            <a:r>
              <a:rPr lang="en-US" sz="2000" dirty="0"/>
              <a:t>1512: The Portuguese explorer </a:t>
            </a:r>
            <a:r>
              <a:rPr lang="en-US" sz="2000" b="1" dirty="0"/>
              <a:t>Afonso de Albuquerque </a:t>
            </a:r>
            <a:r>
              <a:rPr lang="en-US" sz="2000" dirty="0"/>
              <a:t>captured </a:t>
            </a:r>
            <a:r>
              <a:rPr lang="en-US" sz="2000" b="1" dirty="0"/>
              <a:t>Malacca</a:t>
            </a:r>
            <a:r>
              <a:rPr lang="en-US" sz="2000" dirty="0"/>
              <a:t> on the Malay Peninsula, securing a strategic point for the Portuguese in the spice trade and paving the way for Portuguese influence in Southeast Asia.</a:t>
            </a:r>
          </a:p>
          <a:p>
            <a:pPr marL="285750" indent="-285750">
              <a:spcBef>
                <a:spcPts val="100"/>
              </a:spcBef>
              <a:spcAft>
                <a:spcPts val="100"/>
              </a:spcAft>
              <a:buFont typeface="Arial" panose="020B0604020202020204" pitchFamily="34" charset="0"/>
              <a:buChar char="•"/>
            </a:pPr>
            <a:r>
              <a:rPr lang="en-US" sz="2000" dirty="0"/>
              <a:t>1513: </a:t>
            </a:r>
            <a:r>
              <a:rPr lang="en-US" sz="2000" b="1" dirty="0"/>
              <a:t>Vasco </a:t>
            </a:r>
            <a:r>
              <a:rPr lang="en-US" sz="2000" b="1" dirty="0" err="1"/>
              <a:t>Núñez</a:t>
            </a:r>
            <a:r>
              <a:rPr lang="en-US" sz="2000" b="1" dirty="0"/>
              <a:t> de Balboa </a:t>
            </a:r>
            <a:r>
              <a:rPr lang="en-US" sz="2000" dirty="0"/>
              <a:t>becomes the first European to see the </a:t>
            </a:r>
            <a:r>
              <a:rPr lang="en-US" sz="2000" b="1" dirty="0"/>
              <a:t>Pacific Ocean</a:t>
            </a:r>
            <a:r>
              <a:rPr lang="en-US" sz="2000" dirty="0"/>
              <a:t> from the Americas.</a:t>
            </a:r>
          </a:p>
          <a:p>
            <a:pPr marL="285750" indent="-285750">
              <a:spcBef>
                <a:spcPts val="100"/>
              </a:spcBef>
              <a:spcAft>
                <a:spcPts val="100"/>
              </a:spcAft>
              <a:buFont typeface="Arial" panose="020B0604020202020204" pitchFamily="34" charset="0"/>
              <a:buChar char="•"/>
            </a:pPr>
            <a:r>
              <a:rPr lang="en-US" sz="2000" dirty="0"/>
              <a:t>1516: </a:t>
            </a:r>
            <a:r>
              <a:rPr lang="en-US" sz="2000" b="1" dirty="0"/>
              <a:t>Charles I of Spain</a:t>
            </a:r>
            <a:r>
              <a:rPr lang="en-US" sz="2000" dirty="0"/>
              <a:t> inherited the Spanish throne.</a:t>
            </a:r>
          </a:p>
          <a:p>
            <a:pPr marL="285750" indent="-285750">
              <a:spcBef>
                <a:spcPts val="100"/>
              </a:spcBef>
              <a:spcAft>
                <a:spcPts val="100"/>
              </a:spcAft>
              <a:buFont typeface="Arial" panose="020B0604020202020204" pitchFamily="34" charset="0"/>
              <a:buChar char="•"/>
            </a:pPr>
            <a:r>
              <a:rPr lang="en-US" sz="2000" dirty="0"/>
              <a:t>1517: The Protestant Reformation began when </a:t>
            </a:r>
            <a:r>
              <a:rPr lang="en-US" sz="2000" b="1" dirty="0"/>
              <a:t>Martin Luther nailed his 95 Theses </a:t>
            </a:r>
            <a:r>
              <a:rPr lang="en-US" sz="2000" dirty="0"/>
              <a:t>to the church door in Wittenberg, Germany. </a:t>
            </a:r>
          </a:p>
          <a:p>
            <a:pPr marL="285750" indent="-285750">
              <a:spcBef>
                <a:spcPts val="100"/>
              </a:spcBef>
              <a:spcAft>
                <a:spcPts val="100"/>
              </a:spcAft>
              <a:buFont typeface="Arial" panose="020B0604020202020204" pitchFamily="34" charset="0"/>
              <a:buChar char="•"/>
            </a:pPr>
            <a:r>
              <a:rPr lang="en-US" sz="2000" dirty="0"/>
              <a:t>1519: The Holy Roman Emperor Maximilian I died, and his grandson, </a:t>
            </a:r>
            <a:r>
              <a:rPr lang="en-US" sz="2000" b="1" dirty="0"/>
              <a:t>Charles V, became Holy Roman Emperor. </a:t>
            </a:r>
          </a:p>
          <a:p>
            <a:pPr marL="285750" indent="-285750">
              <a:spcBef>
                <a:spcPts val="100"/>
              </a:spcBef>
              <a:spcAft>
                <a:spcPts val="100"/>
              </a:spcAft>
              <a:buFont typeface="Arial" panose="020B0604020202020204" pitchFamily="34" charset="0"/>
              <a:buChar char="•"/>
            </a:pPr>
            <a:r>
              <a:rPr lang="en-US" sz="2000" dirty="0"/>
              <a:t>1519: </a:t>
            </a:r>
            <a:r>
              <a:rPr lang="en-US" sz="2000" b="1" dirty="0" err="1"/>
              <a:t>Hernán</a:t>
            </a:r>
            <a:r>
              <a:rPr lang="en-US" sz="2000" b="1" dirty="0"/>
              <a:t> Cortés </a:t>
            </a:r>
            <a:r>
              <a:rPr lang="en-US" sz="2000" dirty="0"/>
              <a:t>landed on the coast of present-day Mexico and began his expedition to conquer the </a:t>
            </a:r>
            <a:r>
              <a:rPr lang="en-US" sz="2000" b="1" dirty="0"/>
              <a:t>Aztec</a:t>
            </a:r>
            <a:r>
              <a:rPr lang="en-US" sz="2000" dirty="0"/>
              <a:t> Empire. </a:t>
            </a:r>
          </a:p>
          <a:p>
            <a:pPr marL="285750" indent="-285750">
              <a:spcBef>
                <a:spcPts val="100"/>
              </a:spcBef>
              <a:spcAft>
                <a:spcPts val="100"/>
              </a:spcAft>
              <a:buFont typeface="Arial" panose="020B0604020202020204" pitchFamily="34" charset="0"/>
              <a:buChar char="•"/>
            </a:pPr>
            <a:r>
              <a:rPr lang="en-US" sz="2000" dirty="0"/>
              <a:t>1519: </a:t>
            </a:r>
            <a:r>
              <a:rPr lang="en-US" sz="2000" b="1" dirty="0"/>
              <a:t>Ferdinand Magellan </a:t>
            </a:r>
            <a:r>
              <a:rPr lang="en-US" sz="2000" dirty="0"/>
              <a:t>began his expedition to circumnavigate the globe. </a:t>
            </a:r>
          </a:p>
          <a:p>
            <a:pPr marL="285750" indent="-285750">
              <a:spcBef>
                <a:spcPts val="100"/>
              </a:spcBef>
              <a:spcAft>
                <a:spcPts val="100"/>
              </a:spcAft>
              <a:buFont typeface="Arial" panose="020B0604020202020204" pitchFamily="34" charset="0"/>
              <a:buChar char="•"/>
            </a:pPr>
            <a:r>
              <a:rPr lang="en-US" sz="2000" dirty="0"/>
              <a:t>1520: </a:t>
            </a:r>
            <a:r>
              <a:rPr lang="en-US" sz="2000" b="1" dirty="0"/>
              <a:t>Babur</a:t>
            </a:r>
            <a:r>
              <a:rPr lang="en-US" sz="2000" dirty="0"/>
              <a:t>, a descendant of Timur and Genghis Khan, was consolidating power in Central Asia. </a:t>
            </a:r>
          </a:p>
          <a:p>
            <a:pPr marL="285750" indent="-285750">
              <a:spcBef>
                <a:spcPts val="100"/>
              </a:spcBef>
              <a:spcAft>
                <a:spcPts val="100"/>
              </a:spcAft>
              <a:buFont typeface="Arial" panose="020B0604020202020204" pitchFamily="34" charset="0"/>
              <a:buChar char="•"/>
            </a:pPr>
            <a:r>
              <a:rPr lang="en-US" sz="2000" dirty="0"/>
              <a:t>1520: The Field of the Cloth of Gold, a meeting between </a:t>
            </a:r>
            <a:r>
              <a:rPr lang="en-US" sz="2000" b="1" dirty="0"/>
              <a:t>Henry VIII of England and Francis I of France</a:t>
            </a:r>
            <a:r>
              <a:rPr lang="en-US" sz="2000" dirty="0"/>
              <a:t>, takes place</a:t>
            </a:r>
          </a:p>
          <a:p>
            <a:pPr>
              <a:spcBef>
                <a:spcPts val="100"/>
              </a:spcBef>
              <a:spcAft>
                <a:spcPts val="100"/>
              </a:spcAft>
            </a:pPr>
            <a:endParaRPr lang="en-US" sz="2000" dirty="0"/>
          </a:p>
        </p:txBody>
      </p:sp>
    </p:spTree>
    <p:extLst>
      <p:ext uri="{BB962C8B-B14F-4D97-AF65-F5344CB8AC3E}">
        <p14:creationId xmlns:p14="http://schemas.microsoft.com/office/powerpoint/2010/main" val="40256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24289</TotalTime>
  <Words>2462</Words>
  <Application>Microsoft Office PowerPoint</Application>
  <PresentationFormat>Widescreen</PresentationFormat>
  <Paragraphs>150</Paragraphs>
  <Slides>25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Berkshire Swash</vt:lpstr>
      <vt:lpstr>Calibri</vt:lpstr>
      <vt:lpstr>Lato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379</cp:revision>
  <dcterms:created xsi:type="dcterms:W3CDTF">2019-05-03T02:15:26Z</dcterms:created>
  <dcterms:modified xsi:type="dcterms:W3CDTF">2024-10-06T03:03:02Z</dcterms:modified>
</cp:coreProperties>
</file>