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347" r:id="rId2"/>
    <p:sldId id="661" r:id="rId3"/>
    <p:sldId id="646" r:id="rId4"/>
    <p:sldId id="536" r:id="rId5"/>
    <p:sldId id="641" r:id="rId6"/>
    <p:sldId id="696" r:id="rId7"/>
    <p:sldId id="697" r:id="rId8"/>
    <p:sldId id="699" r:id="rId9"/>
    <p:sldId id="498" r:id="rId10"/>
    <p:sldId id="660" r:id="rId11"/>
    <p:sldId id="620" r:id="rId12"/>
    <p:sldId id="618" r:id="rId13"/>
    <p:sldId id="665" r:id="rId14"/>
    <p:sldId id="534" r:id="rId15"/>
    <p:sldId id="658" r:id="rId16"/>
    <p:sldId id="659" r:id="rId17"/>
    <p:sldId id="587" r:id="rId18"/>
    <p:sldId id="554" r:id="rId19"/>
    <p:sldId id="670" r:id="rId20"/>
    <p:sldId id="506" r:id="rId21"/>
    <p:sldId id="671" r:id="rId22"/>
    <p:sldId id="502" r:id="rId23"/>
    <p:sldId id="626" r:id="rId24"/>
    <p:sldId id="562" r:id="rId25"/>
    <p:sldId id="692" r:id="rId26"/>
    <p:sldId id="675" r:id="rId27"/>
    <p:sldId id="674" r:id="rId28"/>
    <p:sldId id="558" r:id="rId29"/>
    <p:sldId id="625" r:id="rId30"/>
    <p:sldId id="564" r:id="rId31"/>
    <p:sldId id="565" r:id="rId32"/>
    <p:sldId id="677" r:id="rId33"/>
    <p:sldId id="676" r:id="rId34"/>
    <p:sldId id="678" r:id="rId35"/>
    <p:sldId id="679" r:id="rId36"/>
    <p:sldId id="680" r:id="rId37"/>
    <p:sldId id="681" r:id="rId38"/>
    <p:sldId id="682" r:id="rId39"/>
    <p:sldId id="683" r:id="rId40"/>
    <p:sldId id="684" r:id="rId41"/>
    <p:sldId id="685" r:id="rId42"/>
    <p:sldId id="686" r:id="rId43"/>
    <p:sldId id="687" r:id="rId44"/>
    <p:sldId id="688" r:id="rId45"/>
    <p:sldId id="690" r:id="rId46"/>
    <p:sldId id="691" r:id="rId47"/>
    <p:sldId id="593" r:id="rId48"/>
    <p:sldId id="695" r:id="rId49"/>
    <p:sldId id="516" r:id="rId50"/>
    <p:sldId id="51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feena Lakdawala" initials="SL" lastIdx="1" clrIdx="0">
    <p:extLst>
      <p:ext uri="{19B8F6BF-5375-455C-9EA6-DF929625EA0E}">
        <p15:presenceInfo xmlns:p15="http://schemas.microsoft.com/office/powerpoint/2012/main" userId="bb8ac15fdc4683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82022" autoAdjust="0"/>
  </p:normalViewPr>
  <p:slideViewPr>
    <p:cSldViewPr snapToGrid="0" showGuides="1">
      <p:cViewPr varScale="1">
        <p:scale>
          <a:sx n="52" d="100"/>
          <a:sy n="52" d="100"/>
        </p:scale>
        <p:origin x="1104" y="6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343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10/6/2024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10/6/2024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Bayezid_II"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a:t>
            </a:fld>
            <a:endParaRPr lang="en-US"/>
          </a:p>
        </p:txBody>
      </p:sp>
    </p:spTree>
    <p:extLst>
      <p:ext uri="{BB962C8B-B14F-4D97-AF65-F5344CB8AC3E}">
        <p14:creationId xmlns:p14="http://schemas.microsoft.com/office/powerpoint/2010/main" val="5227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a:t>
            </a:fld>
            <a:endParaRPr lang="en-US"/>
          </a:p>
        </p:txBody>
      </p:sp>
    </p:spTree>
    <p:extLst>
      <p:ext uri="{BB962C8B-B14F-4D97-AF65-F5344CB8AC3E}">
        <p14:creationId xmlns:p14="http://schemas.microsoft.com/office/powerpoint/2010/main" val="25647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1299: Ilkhanate ruler </a:t>
            </a:r>
            <a:r>
              <a:rPr lang="en-US" sz="1200" dirty="0" err="1"/>
              <a:t>Ghazan</a:t>
            </a:r>
            <a:r>
              <a:rPr lang="en-US" sz="1200" dirty="0"/>
              <a:t> invades Syria and defeats the Mamluks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4113571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2389867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3311713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12</a:t>
            </a:fld>
            <a:endParaRPr lang="en-US"/>
          </a:p>
        </p:txBody>
      </p:sp>
    </p:spTree>
    <p:extLst>
      <p:ext uri="{BB962C8B-B14F-4D97-AF65-F5344CB8AC3E}">
        <p14:creationId xmlns:p14="http://schemas.microsoft.com/office/powerpoint/2010/main" val="1581638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13</a:t>
            </a:fld>
            <a:endParaRPr lang="en-US"/>
          </a:p>
        </p:txBody>
      </p:sp>
    </p:spTree>
    <p:extLst>
      <p:ext uri="{BB962C8B-B14F-4D97-AF65-F5344CB8AC3E}">
        <p14:creationId xmlns:p14="http://schemas.microsoft.com/office/powerpoint/2010/main" val="473892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buFont typeface="Arial" panose="020B0604020202020204" pitchFamily="34" charset="0"/>
              <a:buChar char="•"/>
            </a:pPr>
            <a:r>
              <a:rPr lang="en-US" sz="1200" b="1" dirty="0">
                <a:solidFill>
                  <a:schemeClr val="accent1"/>
                </a:solidFill>
              </a:rPr>
              <a:t>Succession Problems</a:t>
            </a:r>
            <a:r>
              <a:rPr lang="en-US" sz="1200" dirty="0">
                <a:solidFill>
                  <a:schemeClr val="accent1"/>
                </a:solidFill>
              </a:rPr>
              <a:t>: Bayezid’s sons turn on each other, as there is no heir apparent, this hampers Ottoman progress and stunts growth. From 1403 to 1413, no real Ottoman ruler, they were all de facto leaders of provinces</a:t>
            </a:r>
          </a:p>
          <a:p>
            <a:pPr marL="285750" indent="-285750">
              <a:lnSpc>
                <a:spcPct val="110000"/>
              </a:lnSpc>
              <a:buFont typeface="Arial" panose="020B0604020202020204" pitchFamily="34" charset="0"/>
              <a:buChar char="•"/>
            </a:pPr>
            <a:r>
              <a:rPr lang="en-US" sz="1200" b="1" dirty="0">
                <a:solidFill>
                  <a:schemeClr val="accent1"/>
                </a:solidFill>
              </a:rPr>
              <a:t>Unscrupulous Old Enemies</a:t>
            </a:r>
            <a:r>
              <a:rPr lang="en-US" sz="1200" dirty="0">
                <a:solidFill>
                  <a:schemeClr val="accent1"/>
                </a:solidFill>
              </a:rPr>
              <a:t>: Byzantines, </a:t>
            </a:r>
            <a:r>
              <a:rPr lang="en-US" sz="1200" dirty="0" err="1">
                <a:solidFill>
                  <a:schemeClr val="accent1"/>
                </a:solidFill>
              </a:rPr>
              <a:t>Karamanids</a:t>
            </a:r>
            <a:r>
              <a:rPr lang="en-US" sz="1200" dirty="0">
                <a:solidFill>
                  <a:schemeClr val="accent1"/>
                </a:solidFill>
              </a:rPr>
              <a:t> resurface and grab the opportunity to unseat Ottoman power</a:t>
            </a:r>
          </a:p>
          <a:p>
            <a:pPr marL="285750" indent="-285750">
              <a:lnSpc>
                <a:spcPct val="110000"/>
              </a:lnSpc>
              <a:buFont typeface="Arial" panose="020B0604020202020204" pitchFamily="34" charset="0"/>
              <a:buChar char="•"/>
            </a:pPr>
            <a:r>
              <a:rPr lang="en-US" sz="1200" b="1" dirty="0">
                <a:solidFill>
                  <a:schemeClr val="accent1"/>
                </a:solidFill>
              </a:rPr>
              <a:t>Loss of Manpower</a:t>
            </a:r>
            <a:r>
              <a:rPr lang="en-US" sz="1200" dirty="0">
                <a:solidFill>
                  <a:schemeClr val="accent1"/>
                </a:solidFill>
              </a:rPr>
              <a:t>: During the battle and due to the civil war thereafter, many Muslims lives were lost. The civil war proved very costly</a:t>
            </a:r>
          </a:p>
          <a:p>
            <a:pPr marL="285750" indent="-285750">
              <a:lnSpc>
                <a:spcPct val="110000"/>
              </a:lnSpc>
              <a:buFont typeface="Arial" panose="020B0604020202020204" pitchFamily="34" charset="0"/>
              <a:buChar char="•"/>
            </a:pPr>
            <a:r>
              <a:rPr lang="en-US" sz="1200" b="1" dirty="0">
                <a:solidFill>
                  <a:schemeClr val="accent1"/>
                </a:solidFill>
              </a:rPr>
              <a:t>Timurid Threat</a:t>
            </a:r>
            <a:r>
              <a:rPr lang="en-US" sz="1200" dirty="0">
                <a:solidFill>
                  <a:schemeClr val="accent1"/>
                </a:solidFill>
              </a:rPr>
              <a:t>: The Timurids charged into Anatolia all the way to the Aegean Sea, caused widespread devastation, sacked many cities such as Bursa</a:t>
            </a:r>
          </a:p>
          <a:p>
            <a:pPr marL="285750" indent="-285750">
              <a:lnSpc>
                <a:spcPct val="110000"/>
              </a:lnSpc>
              <a:buFont typeface="Arial" panose="020B0604020202020204" pitchFamily="34" charset="0"/>
              <a:buChar char="•"/>
            </a:pPr>
            <a:r>
              <a:rPr lang="en-US" sz="1200" b="1" dirty="0" err="1">
                <a:solidFill>
                  <a:schemeClr val="accent1"/>
                </a:solidFill>
              </a:rPr>
              <a:t>Beyliks</a:t>
            </a:r>
            <a:r>
              <a:rPr lang="en-US" sz="1200" b="1" dirty="0">
                <a:solidFill>
                  <a:schemeClr val="accent1"/>
                </a:solidFill>
              </a:rPr>
              <a:t> Reinstated</a:t>
            </a:r>
            <a:r>
              <a:rPr lang="en-US" sz="1200" dirty="0">
                <a:solidFill>
                  <a:schemeClr val="accent1"/>
                </a:solidFill>
              </a:rPr>
              <a:t>: </a:t>
            </a:r>
            <a:r>
              <a:rPr lang="en-US" sz="1200" dirty="0" err="1">
                <a:solidFill>
                  <a:schemeClr val="accent1"/>
                </a:solidFill>
              </a:rPr>
              <a:t>Beyliks</a:t>
            </a:r>
            <a:r>
              <a:rPr lang="en-US" sz="1200" dirty="0">
                <a:solidFill>
                  <a:schemeClr val="accent1"/>
                </a:solidFill>
              </a:rPr>
              <a:t> were reestablished by Timur and placed under his protection</a:t>
            </a:r>
          </a:p>
          <a:p>
            <a:pPr marL="285750" indent="-285750">
              <a:lnSpc>
                <a:spcPct val="110000"/>
              </a:lnSpc>
              <a:buFont typeface="Arial" panose="020B0604020202020204" pitchFamily="34" charset="0"/>
              <a:buChar char="•"/>
            </a:pPr>
            <a:r>
              <a:rPr lang="en-US" sz="1200" dirty="0">
                <a:solidFill>
                  <a:schemeClr val="accent1"/>
                </a:solidFill>
              </a:rPr>
              <a:t>The Ottoman Empire nearly ceased to exist</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14</a:t>
            </a:fld>
            <a:endParaRPr lang="en-US"/>
          </a:p>
        </p:txBody>
      </p:sp>
    </p:spTree>
    <p:extLst>
      <p:ext uri="{BB962C8B-B14F-4D97-AF65-F5344CB8AC3E}">
        <p14:creationId xmlns:p14="http://schemas.microsoft.com/office/powerpoint/2010/main" val="3508607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1294945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261701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chemeClr val="accent1"/>
                </a:solidFill>
              </a:rPr>
              <a:t>Haci</a:t>
            </a:r>
            <a:r>
              <a:rPr lang="en-US" sz="1200" dirty="0">
                <a:solidFill>
                  <a:schemeClr val="accent1"/>
                </a:solidFill>
              </a:rPr>
              <a:t> Bayram </a:t>
            </a:r>
            <a:r>
              <a:rPr lang="en-US" sz="1200" dirty="0" err="1">
                <a:solidFill>
                  <a:schemeClr val="accent1"/>
                </a:solidFill>
              </a:rPr>
              <a:t>Veli</a:t>
            </a:r>
            <a:r>
              <a:rPr lang="en-US" sz="1200" dirty="0">
                <a:solidFill>
                  <a:schemeClr val="accent1"/>
                </a:solidFill>
              </a:rPr>
              <a:t> had given Murad the good news that </a:t>
            </a:r>
            <a:r>
              <a:rPr lang="en-US" sz="1200" dirty="0" err="1">
                <a:solidFill>
                  <a:schemeClr val="accent1"/>
                </a:solidFill>
              </a:rPr>
              <a:t>Aksemsuddin</a:t>
            </a:r>
            <a:r>
              <a:rPr lang="en-US" sz="1200" dirty="0">
                <a:solidFill>
                  <a:schemeClr val="accent1"/>
                </a:solidFill>
              </a:rPr>
              <a:t> and Mehmet would conquer Constantinople</a:t>
            </a:r>
          </a:p>
          <a:p>
            <a:pPr marL="285750" indent="-285750">
              <a:lnSpc>
                <a:spcPct val="110000"/>
              </a:lnSpc>
              <a:buFont typeface="Arial" panose="020B0604020202020204" pitchFamily="34" charset="0"/>
              <a:buChar char="•"/>
            </a:pPr>
            <a:r>
              <a:rPr lang="en-US" sz="2200" dirty="0">
                <a:solidFill>
                  <a:schemeClr val="accent1"/>
                </a:solidFill>
              </a:rPr>
              <a:t>Formation of state institutions –bureaucracy, palace administration, finance and military</a:t>
            </a:r>
          </a:p>
          <a:p>
            <a:pPr marL="742950" lvl="1" indent="-285750">
              <a:lnSpc>
                <a:spcPct val="110000"/>
              </a:lnSpc>
              <a:buFont typeface="Arial" panose="020B0604020202020204" pitchFamily="34" charset="0"/>
              <a:buChar char="•"/>
            </a:pPr>
            <a:r>
              <a:rPr lang="en-US" sz="2200" dirty="0">
                <a:solidFill>
                  <a:schemeClr val="accent1"/>
                </a:solidFill>
              </a:rPr>
              <a:t>Formation of an efficient team of statesmen including advisors from Florence, Genoa and Ragusa</a:t>
            </a:r>
          </a:p>
          <a:p>
            <a:pPr marL="742950" lvl="1" indent="-285750">
              <a:lnSpc>
                <a:spcPct val="110000"/>
              </a:lnSpc>
              <a:buFont typeface="Arial" panose="020B0604020202020204" pitchFamily="34" charset="0"/>
              <a:buChar char="•"/>
            </a:pPr>
            <a:r>
              <a:rPr lang="en-US" sz="2200" dirty="0">
                <a:solidFill>
                  <a:schemeClr val="accent1"/>
                </a:solidFill>
              </a:rPr>
              <a:t>Reconstruction of Janissaries and Uc Beys so they would pledge allegiance</a:t>
            </a:r>
          </a:p>
          <a:p>
            <a:pPr marL="742950" lvl="1" indent="-285750">
              <a:lnSpc>
                <a:spcPct val="110000"/>
              </a:lnSpc>
              <a:buFont typeface="Arial" panose="020B0604020202020204" pitchFamily="34" charset="0"/>
              <a:buChar char="•"/>
            </a:pPr>
            <a:r>
              <a:rPr lang="en-US" sz="2200" dirty="0">
                <a:solidFill>
                  <a:schemeClr val="accent1"/>
                </a:solidFill>
              </a:rPr>
              <a:t>He gave the permission for fratricide</a:t>
            </a:r>
          </a:p>
          <a:p>
            <a:pPr marL="742950" lvl="1" indent="-285750">
              <a:lnSpc>
                <a:spcPct val="110000"/>
              </a:lnSpc>
              <a:buFont typeface="Arial" panose="020B0604020202020204" pitchFamily="34" charset="0"/>
              <a:buChar char="•"/>
            </a:pPr>
            <a:r>
              <a:rPr lang="en-US" sz="2200" dirty="0">
                <a:solidFill>
                  <a:schemeClr val="accent1"/>
                </a:solidFill>
              </a:rPr>
              <a:t>Codification of laws and legal reforms, establishment of a centralized legal system</a:t>
            </a:r>
          </a:p>
          <a:p>
            <a:pPr marL="742950" lvl="1" indent="-285750">
              <a:lnSpc>
                <a:spcPct val="110000"/>
              </a:lnSpc>
              <a:buFont typeface="Arial" panose="020B0604020202020204" pitchFamily="34" charset="0"/>
              <a:buChar char="•"/>
            </a:pPr>
            <a:r>
              <a:rPr lang="en-US" sz="2200" dirty="0">
                <a:solidFill>
                  <a:schemeClr val="accent1"/>
                </a:solidFill>
              </a:rPr>
              <a:t>Reforms in taxation and economic policies to promote trade</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29638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20</a:t>
            </a:fld>
            <a:endParaRPr lang="en-US"/>
          </a:p>
        </p:txBody>
      </p:sp>
    </p:spTree>
    <p:extLst>
      <p:ext uri="{BB962C8B-B14F-4D97-AF65-F5344CB8AC3E}">
        <p14:creationId xmlns:p14="http://schemas.microsoft.com/office/powerpoint/2010/main" val="1539054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3839178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Cooks should prepare clen food</a:t>
            </a:r>
          </a:p>
          <a:p>
            <a:r>
              <a:rPr lang="en-US" dirty="0"/>
              <a:t>Wash pots with clean water</a:t>
            </a:r>
          </a:p>
          <a:p>
            <a:r>
              <a:rPr lang="en-US" dirty="0"/>
              <a:t>Naver serve pork</a:t>
            </a:r>
          </a:p>
          <a:p>
            <a:r>
              <a:rPr lang="en-US" dirty="0"/>
              <a:t>Barbers shouldn’t share utensils</a:t>
            </a:r>
          </a:p>
          <a:p>
            <a:r>
              <a:rPr lang="en-US" dirty="0"/>
              <a:t>Horses without horse shoes</a:t>
            </a:r>
          </a:p>
          <a:p>
            <a:r>
              <a:rPr lang="en-US" dirty="0"/>
              <a:t>Do not overburden their loads</a:t>
            </a:r>
          </a:p>
          <a:p>
            <a:endParaRPr lang="en-US" dirty="0"/>
          </a:p>
          <a:p>
            <a:r>
              <a:rPr lang="en-US" b="0" i="0" dirty="0">
                <a:solidFill>
                  <a:srgbClr val="474136"/>
                </a:solidFill>
                <a:effectLst/>
                <a:latin typeface="EB Garamond" panose="020F0502020204030204" pitchFamily="2" charset="0"/>
              </a:rPr>
              <a:t>By decree of </a:t>
            </a:r>
            <a:r>
              <a:rPr lang="en-US" b="0" i="0" u="none" strike="noStrike" dirty="0">
                <a:solidFill>
                  <a:srgbClr val="0058A2"/>
                </a:solidFill>
                <a:effectLst/>
                <a:latin typeface="EB Garamond" panose="020F0502020204030204" pitchFamily="2" charset="0"/>
                <a:hlinkClick r:id="rId3"/>
              </a:rPr>
              <a:t>Sultan Bayezid II</a:t>
            </a:r>
            <a:r>
              <a:rPr lang="en-US" b="0" i="0" dirty="0">
                <a:solidFill>
                  <a:srgbClr val="474136"/>
                </a:solidFill>
                <a:effectLst/>
                <a:latin typeface="EB Garamond" panose="020F0502020204030204" pitchFamily="2" charset="0"/>
              </a:rPr>
              <a:t> of the Ottoman Empire in 1484 Turks were prohibited from operating a printing press.</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2065161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23</a:t>
            </a:fld>
            <a:endParaRPr lang="en-US"/>
          </a:p>
        </p:txBody>
      </p:sp>
    </p:spTree>
    <p:extLst>
      <p:ext uri="{BB962C8B-B14F-4D97-AF65-F5344CB8AC3E}">
        <p14:creationId xmlns:p14="http://schemas.microsoft.com/office/powerpoint/2010/main" val="495866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4272879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26</a:t>
            </a:fld>
            <a:endParaRPr lang="en-US"/>
          </a:p>
        </p:txBody>
      </p:sp>
    </p:spTree>
    <p:extLst>
      <p:ext uri="{BB962C8B-B14F-4D97-AF65-F5344CB8AC3E}">
        <p14:creationId xmlns:p14="http://schemas.microsoft.com/office/powerpoint/2010/main" val="1206054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Yahya Effendi wrote – Why did you do it, should have looked at evidence</a:t>
            </a:r>
          </a:p>
        </p:txBody>
      </p:sp>
      <p:sp>
        <p:nvSpPr>
          <p:cNvPr id="4" name="Slide Number Placeholder 3"/>
          <p:cNvSpPr>
            <a:spLocks noGrp="1"/>
          </p:cNvSpPr>
          <p:nvPr>
            <p:ph type="sldNum" sz="quarter" idx="5"/>
          </p:nvPr>
        </p:nvSpPr>
        <p:spPr/>
        <p:txBody>
          <a:bodyPr/>
          <a:lstStyle/>
          <a:p>
            <a:fld id="{DAF61BEB-35DA-498F-9F88-C82846C03E6B}" type="slidenum">
              <a:rPr lang="en-US" smtClean="0"/>
              <a:t>27</a:t>
            </a:fld>
            <a:endParaRPr lang="en-US"/>
          </a:p>
        </p:txBody>
      </p:sp>
    </p:spTree>
    <p:extLst>
      <p:ext uri="{BB962C8B-B14F-4D97-AF65-F5344CB8AC3E}">
        <p14:creationId xmlns:p14="http://schemas.microsoft.com/office/powerpoint/2010/main" val="2787822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Thrace, Macedonia, Bulgaria, central Albania, northwestern Macedonia</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31</a:t>
            </a:fld>
            <a:endParaRPr lang="en-US"/>
          </a:p>
        </p:txBody>
      </p:sp>
    </p:spTree>
    <p:extLst>
      <p:ext uri="{BB962C8B-B14F-4D97-AF65-F5344CB8AC3E}">
        <p14:creationId xmlns:p14="http://schemas.microsoft.com/office/powerpoint/2010/main" val="90971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47</a:t>
            </a:fld>
            <a:endParaRPr lang="en-US"/>
          </a:p>
        </p:txBody>
      </p:sp>
    </p:spTree>
    <p:extLst>
      <p:ext uri="{BB962C8B-B14F-4D97-AF65-F5344CB8AC3E}">
        <p14:creationId xmlns:p14="http://schemas.microsoft.com/office/powerpoint/2010/main" val="2547732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48</a:t>
            </a:fld>
            <a:endParaRPr lang="en-US"/>
          </a:p>
        </p:txBody>
      </p:sp>
    </p:spTree>
    <p:extLst>
      <p:ext uri="{BB962C8B-B14F-4D97-AF65-F5344CB8AC3E}">
        <p14:creationId xmlns:p14="http://schemas.microsoft.com/office/powerpoint/2010/main" val="417409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49</a:t>
            </a:fld>
            <a:endParaRPr lang="en-US"/>
          </a:p>
        </p:txBody>
      </p:sp>
    </p:spTree>
    <p:extLst>
      <p:ext uri="{BB962C8B-B14F-4D97-AF65-F5344CB8AC3E}">
        <p14:creationId xmlns:p14="http://schemas.microsoft.com/office/powerpoint/2010/main" val="1286951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50</a:t>
            </a:fld>
            <a:endParaRPr lang="en-US"/>
          </a:p>
        </p:txBody>
      </p:sp>
    </p:spTree>
    <p:extLst>
      <p:ext uri="{BB962C8B-B14F-4D97-AF65-F5344CB8AC3E}">
        <p14:creationId xmlns:p14="http://schemas.microsoft.com/office/powerpoint/2010/main" val="1288693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7.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12" y="4172864"/>
            <a:ext cx="11801618" cy="2685136"/>
            <a:chOff x="1295401" y="3718343"/>
            <a:chExt cx="9657799" cy="2685136"/>
          </a:xfrm>
        </p:grpSpPr>
        <p:sp>
          <p:nvSpPr>
            <p:cNvPr id="2" name="TextBox 1"/>
            <p:cNvSpPr txBox="1"/>
            <p:nvPr/>
          </p:nvSpPr>
          <p:spPr>
            <a:xfrm>
              <a:off x="1352000" y="3848934"/>
              <a:ext cx="9601200"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The Rise of the Ottomans</a:t>
              </a:r>
            </a:p>
            <a:p>
              <a:pPr algn="ctr"/>
              <a:r>
                <a:rPr lang="en-US" sz="8000" b="1">
                  <a:solidFill>
                    <a:srgbClr val="52291E"/>
                  </a:solidFill>
                  <a:latin typeface="Berkshire Swash" panose="02000505000000020003" pitchFamily="2" charset="0"/>
                </a:rPr>
                <a:t>(1299-1566)</a:t>
              </a:r>
              <a:endParaRPr lang="en-US" sz="8000" b="1" dirty="0">
                <a:solidFill>
                  <a:srgbClr val="52291E"/>
                </a:solidFill>
                <a:latin typeface="Berkshire Swash" panose="02000505000000020003" pitchFamily="2" charset="0"/>
              </a:endParaRP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1026" name="Picture 2">
            <a:extLst>
              <a:ext uri="{FF2B5EF4-FFF2-40B4-BE49-F238E27FC236}">
                <a16:creationId xmlns:a16="http://schemas.microsoft.com/office/drawing/2014/main" id="{1E80532E-014F-FD1A-FB26-A64FDE4627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8494" y="16077"/>
            <a:ext cx="7933612" cy="441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5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267709" y="123567"/>
            <a:ext cx="11458874" cy="523220"/>
          </a:xfrm>
          <a:prstGeom prst="rect">
            <a:avLst/>
          </a:prstGeom>
          <a:noFill/>
        </p:spPr>
        <p:txBody>
          <a:bodyPr wrap="square">
            <a:spAutoFit/>
          </a:bodyPr>
          <a:lstStyle/>
          <a:p>
            <a:pPr algn="ctr"/>
            <a:r>
              <a:rPr lang="en-US" sz="2800" b="1" dirty="0">
                <a:solidFill>
                  <a:schemeClr val="accent1"/>
                </a:solidFill>
              </a:rPr>
              <a:t>Timeline of the First 10 Sultans</a:t>
            </a:r>
          </a:p>
        </p:txBody>
      </p:sp>
      <p:sp>
        <p:nvSpPr>
          <p:cNvPr id="3" name="TextBox 2">
            <a:extLst>
              <a:ext uri="{FF2B5EF4-FFF2-40B4-BE49-F238E27FC236}">
                <a16:creationId xmlns:a16="http://schemas.microsoft.com/office/drawing/2014/main" id="{696D1688-EAD6-06F8-12FC-C373B9777E87}"/>
              </a:ext>
            </a:extLst>
          </p:cNvPr>
          <p:cNvSpPr txBox="1"/>
          <p:nvPr/>
        </p:nvSpPr>
        <p:spPr>
          <a:xfrm>
            <a:off x="0" y="825123"/>
            <a:ext cx="12364998" cy="5909310"/>
          </a:xfrm>
          <a:prstGeom prst="rect">
            <a:avLst/>
          </a:prstGeom>
          <a:noFill/>
        </p:spPr>
        <p:txBody>
          <a:bodyPr wrap="square">
            <a:spAutoFit/>
          </a:bodyPr>
          <a:lstStyle/>
          <a:p>
            <a:pPr>
              <a:tabLst>
                <a:tab pos="457200" algn="l"/>
              </a:tabLst>
            </a:pPr>
            <a:r>
              <a:rPr lang="en-US" dirty="0">
                <a:solidFill>
                  <a:schemeClr val="accent1"/>
                </a:solidFill>
              </a:rPr>
              <a:t>1237: </a:t>
            </a:r>
            <a:r>
              <a:rPr lang="en-US" dirty="0" err="1">
                <a:solidFill>
                  <a:schemeClr val="accent1"/>
                </a:solidFill>
              </a:rPr>
              <a:t>Alaeddin</a:t>
            </a:r>
            <a:r>
              <a:rPr lang="en-US" dirty="0">
                <a:solidFill>
                  <a:schemeClr val="accent1"/>
                </a:solidFill>
              </a:rPr>
              <a:t> </a:t>
            </a:r>
            <a:r>
              <a:rPr lang="en-US" dirty="0" err="1">
                <a:solidFill>
                  <a:schemeClr val="accent1"/>
                </a:solidFill>
              </a:rPr>
              <a:t>Keyqubad</a:t>
            </a:r>
            <a:r>
              <a:rPr lang="en-US" dirty="0">
                <a:solidFill>
                  <a:schemeClr val="accent1"/>
                </a:solidFill>
              </a:rPr>
              <a:t> I awards </a:t>
            </a:r>
            <a:r>
              <a:rPr lang="en-US" b="1" dirty="0">
                <a:solidFill>
                  <a:schemeClr val="accent1"/>
                </a:solidFill>
              </a:rPr>
              <a:t>Ertugrul</a:t>
            </a:r>
            <a:r>
              <a:rPr lang="en-US" dirty="0">
                <a:solidFill>
                  <a:schemeClr val="accent1"/>
                </a:solidFill>
              </a:rPr>
              <a:t> (d.1289) title of Ghazi and </a:t>
            </a:r>
            <a:r>
              <a:rPr lang="en-US" dirty="0" err="1">
                <a:solidFill>
                  <a:schemeClr val="accent1"/>
                </a:solidFill>
              </a:rPr>
              <a:t>Karacadag</a:t>
            </a:r>
            <a:r>
              <a:rPr lang="en-US" dirty="0">
                <a:solidFill>
                  <a:schemeClr val="accent1"/>
                </a:solidFill>
              </a:rPr>
              <a:t>, </a:t>
            </a:r>
            <a:r>
              <a:rPr lang="en-US" dirty="0" err="1">
                <a:solidFill>
                  <a:schemeClr val="accent1"/>
                </a:solidFill>
              </a:rPr>
              <a:t>Sogut</a:t>
            </a:r>
            <a:r>
              <a:rPr lang="en-US" dirty="0">
                <a:solidFill>
                  <a:schemeClr val="accent1"/>
                </a:solidFill>
              </a:rPr>
              <a:t>, </a:t>
            </a:r>
            <a:r>
              <a:rPr lang="en-US" dirty="0" err="1">
                <a:solidFill>
                  <a:schemeClr val="accent1"/>
                </a:solidFill>
              </a:rPr>
              <a:t>Domanic</a:t>
            </a:r>
            <a:r>
              <a:rPr lang="en-US" dirty="0">
                <a:solidFill>
                  <a:schemeClr val="accent1"/>
                </a:solidFill>
              </a:rPr>
              <a:t> </a:t>
            </a:r>
          </a:p>
          <a:p>
            <a:pPr marR="0" lvl="0">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1285-88: </a:t>
            </a:r>
            <a:r>
              <a:rPr lang="en-US" b="1" kern="0" dirty="0">
                <a:solidFill>
                  <a:schemeClr val="accent1"/>
                </a:solidFill>
                <a:effectLst/>
                <a:ea typeface="Times New Roman" panose="02020603050405020304" pitchFamily="18" charset="0"/>
                <a:cs typeface="Times New Roman" panose="02020603050405020304" pitchFamily="18" charset="0"/>
              </a:rPr>
              <a:t>Osman</a:t>
            </a:r>
            <a:r>
              <a:rPr lang="en-US" kern="0" dirty="0">
                <a:solidFill>
                  <a:schemeClr val="accent1"/>
                </a:solidFill>
                <a:effectLst/>
                <a:ea typeface="Times New Roman" panose="02020603050405020304" pitchFamily="18" charset="0"/>
                <a:cs typeface="Times New Roman" panose="02020603050405020304" pitchFamily="18" charset="0"/>
              </a:rPr>
              <a:t> (d.1326) conquers Byzantine territories, </a:t>
            </a:r>
            <a:r>
              <a:rPr lang="en-US" kern="0" dirty="0" err="1">
                <a:solidFill>
                  <a:schemeClr val="accent1"/>
                </a:solidFill>
                <a:effectLst/>
                <a:ea typeface="Times New Roman" panose="02020603050405020304" pitchFamily="18" charset="0"/>
                <a:cs typeface="Times New Roman" panose="02020603050405020304" pitchFamily="18" charset="0"/>
              </a:rPr>
              <a:t>Yenisehir</a:t>
            </a:r>
            <a:r>
              <a:rPr lang="en-US" kern="0" dirty="0">
                <a:solidFill>
                  <a:schemeClr val="accent1"/>
                </a:solidFill>
                <a:effectLst/>
                <a:ea typeface="Times New Roman" panose="02020603050405020304" pitchFamily="18" charset="0"/>
                <a:cs typeface="Times New Roman" panose="02020603050405020304" pitchFamily="18" charset="0"/>
              </a:rPr>
              <a:t> is</a:t>
            </a:r>
            <a:r>
              <a:rPr lang="en-US" kern="0" dirty="0">
                <a:solidFill>
                  <a:schemeClr val="accent1"/>
                </a:solidFill>
                <a:ea typeface="Times New Roman" panose="02020603050405020304" pitchFamily="18" charset="0"/>
                <a:cs typeface="Times New Roman" panose="02020603050405020304" pitchFamily="18" charset="0"/>
              </a:rPr>
              <a:t> the new capital </a:t>
            </a:r>
            <a:r>
              <a:rPr lang="en-US" kern="0" dirty="0">
                <a:solidFill>
                  <a:schemeClr val="accent1"/>
                </a:solidFill>
                <a:effectLst/>
                <a:ea typeface="Times New Roman" panose="02020603050405020304" pitchFamily="18" charset="0"/>
                <a:cs typeface="Times New Roman" panose="02020603050405020304" pitchFamily="18" charset="0"/>
              </a:rPr>
              <a:t> </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1326: </a:t>
            </a:r>
            <a:r>
              <a:rPr lang="en-US" b="1" kern="0" dirty="0">
                <a:solidFill>
                  <a:schemeClr val="accent1"/>
                </a:solidFill>
                <a:effectLst/>
                <a:ea typeface="Times New Roman" panose="02020603050405020304" pitchFamily="18" charset="0"/>
                <a:cs typeface="Times New Roman" panose="02020603050405020304" pitchFamily="18" charset="0"/>
              </a:rPr>
              <a:t>Orhan</a:t>
            </a:r>
            <a:r>
              <a:rPr lang="en-US" kern="0" dirty="0">
                <a:solidFill>
                  <a:schemeClr val="accent1"/>
                </a:solidFill>
                <a:effectLst/>
                <a:ea typeface="Times New Roman" panose="02020603050405020304" pitchFamily="18" charset="0"/>
                <a:cs typeface="Times New Roman" panose="02020603050405020304" pitchFamily="18" charset="0"/>
              </a:rPr>
              <a:t> (d.1360) comes to power, Bursa is taken, becomes new capital, later Nicaea and Gallipoli are taken</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1363-65: </a:t>
            </a:r>
            <a:r>
              <a:rPr lang="en-US" b="1" kern="0" dirty="0">
                <a:solidFill>
                  <a:schemeClr val="accent1"/>
                </a:solidFill>
                <a:effectLst/>
                <a:ea typeface="Times New Roman" panose="02020603050405020304" pitchFamily="18" charset="0"/>
                <a:cs typeface="Times New Roman" panose="02020603050405020304" pitchFamily="18" charset="0"/>
              </a:rPr>
              <a:t>Murad I</a:t>
            </a:r>
            <a:r>
              <a:rPr lang="en-US" kern="0" dirty="0">
                <a:solidFill>
                  <a:schemeClr val="accent1"/>
                </a:solidFill>
                <a:effectLst/>
                <a:ea typeface="Times New Roman" panose="02020603050405020304" pitchFamily="18" charset="0"/>
                <a:cs typeface="Times New Roman" panose="02020603050405020304" pitchFamily="18" charset="0"/>
              </a:rPr>
              <a:t> (d. 1389) takes </a:t>
            </a:r>
            <a:r>
              <a:rPr lang="en-US" kern="0" dirty="0" err="1">
                <a:solidFill>
                  <a:schemeClr val="accent1"/>
                </a:solidFill>
                <a:effectLst/>
                <a:ea typeface="Times New Roman" panose="02020603050405020304" pitchFamily="18" charset="0"/>
                <a:cs typeface="Times New Roman" panose="02020603050405020304" pitchFamily="18" charset="0"/>
              </a:rPr>
              <a:t>Tzouroulos</a:t>
            </a:r>
            <a:r>
              <a:rPr lang="en-US" kern="0" dirty="0">
                <a:solidFill>
                  <a:schemeClr val="accent1"/>
                </a:solidFill>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Arkadiapolis</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Malgara</a:t>
            </a:r>
            <a:r>
              <a:rPr lang="en-US" kern="0" dirty="0">
                <a:solidFill>
                  <a:schemeClr val="accent1"/>
                </a:solidFill>
                <a:effectLst/>
                <a:ea typeface="Times New Roman" panose="02020603050405020304" pitchFamily="18" charset="0"/>
                <a:cs typeface="Times New Roman" panose="02020603050405020304" pitchFamily="18" charset="0"/>
              </a:rPr>
              <a:t> and others</a:t>
            </a:r>
            <a:r>
              <a:rPr lang="en-US" kern="0" dirty="0">
                <a:solidFill>
                  <a:schemeClr val="accent1"/>
                </a:solidFill>
                <a:ea typeface="Times New Roman" panose="02020603050405020304" pitchFamily="18" charset="0"/>
                <a:cs typeface="Times New Roman" panose="02020603050405020304" pitchFamily="18" charset="0"/>
              </a:rPr>
              <a:t>; </a:t>
            </a:r>
            <a:r>
              <a:rPr lang="en-US" kern="0" dirty="0">
                <a:solidFill>
                  <a:schemeClr val="accent1"/>
                </a:solidFill>
                <a:effectLst/>
                <a:ea typeface="Times New Roman" panose="02020603050405020304" pitchFamily="18" charset="0"/>
                <a:cs typeface="Times New Roman" panose="02020603050405020304" pitchFamily="18" charset="0"/>
              </a:rPr>
              <a:t>Edirne became capital.</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1368-82: Bulgaria and Constantinople (Byzantine Empire) became vassals, </a:t>
            </a:r>
            <a:r>
              <a:rPr lang="en-US" kern="0" dirty="0" err="1">
                <a:solidFill>
                  <a:schemeClr val="accent1"/>
                </a:solidFill>
                <a:effectLst/>
                <a:ea typeface="Times New Roman" panose="02020603050405020304" pitchFamily="18" charset="0"/>
                <a:cs typeface="Times New Roman" panose="02020603050405020304" pitchFamily="18" charset="0"/>
              </a:rPr>
              <a:t>Karasid</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Germiyanid</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Karamanid</a:t>
            </a:r>
            <a:r>
              <a:rPr lang="en-US" kern="0" dirty="0">
                <a:solidFill>
                  <a:schemeClr val="accent1"/>
                </a:solidFill>
                <a:effectLst/>
                <a:ea typeface="Times New Roman" panose="02020603050405020304" pitchFamily="18" charset="0"/>
                <a:cs typeface="Times New Roman" panose="02020603050405020304" pitchFamily="18" charset="0"/>
              </a:rPr>
              <a:t> land taken.</a:t>
            </a:r>
          </a:p>
          <a:p>
            <a:pPr marR="0" lvl="0">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1389: Murad was martyred after victory at </a:t>
            </a:r>
            <a:r>
              <a:rPr lang="en-US" kern="0" dirty="0">
                <a:solidFill>
                  <a:schemeClr val="accent1"/>
                </a:solidFill>
                <a:ea typeface="Times New Roman" panose="02020603050405020304" pitchFamily="18" charset="0"/>
                <a:cs typeface="Times New Roman" panose="02020603050405020304" pitchFamily="18" charset="0"/>
              </a:rPr>
              <a:t>the </a:t>
            </a:r>
            <a:r>
              <a:rPr lang="en-US" kern="0" dirty="0">
                <a:solidFill>
                  <a:schemeClr val="accent1"/>
                </a:solidFill>
                <a:effectLst/>
                <a:ea typeface="Times New Roman" panose="02020603050405020304" pitchFamily="18" charset="0"/>
                <a:cs typeface="Times New Roman" panose="02020603050405020304" pitchFamily="18" charset="0"/>
              </a:rPr>
              <a:t>Battle of Kosovo; </a:t>
            </a:r>
            <a:r>
              <a:rPr lang="en-US" b="1" kern="0" dirty="0">
                <a:solidFill>
                  <a:schemeClr val="accent1"/>
                </a:solidFill>
                <a:effectLst/>
                <a:ea typeface="Times New Roman" panose="02020603050405020304" pitchFamily="18" charset="0"/>
                <a:cs typeface="Times New Roman" panose="02020603050405020304" pitchFamily="18" charset="0"/>
              </a:rPr>
              <a:t>Bayezid I</a:t>
            </a:r>
            <a:r>
              <a:rPr lang="en-US" kern="0" dirty="0">
                <a:solidFill>
                  <a:schemeClr val="accent1"/>
                </a:solidFill>
                <a:effectLst/>
                <a:ea typeface="Times New Roman" panose="02020603050405020304" pitchFamily="18" charset="0"/>
                <a:cs typeface="Times New Roman" panose="02020603050405020304" pitchFamily="18" charset="0"/>
              </a:rPr>
              <a:t> (d.1403) succeeded him.</a:t>
            </a:r>
          </a:p>
          <a:p>
            <a:r>
              <a:rPr lang="en-US" dirty="0">
                <a:solidFill>
                  <a:schemeClr val="accent1"/>
                </a:solidFill>
              </a:rPr>
              <a:t>1389-93: Bayezid took Philadelphia and Beyliks in Anatolia (</a:t>
            </a:r>
            <a:r>
              <a:rPr lang="en-US" dirty="0" err="1">
                <a:solidFill>
                  <a:schemeClr val="accent1"/>
                </a:solidFill>
              </a:rPr>
              <a:t>Karamanids</a:t>
            </a:r>
            <a:r>
              <a:rPr lang="en-US" dirty="0">
                <a:solidFill>
                  <a:schemeClr val="accent1"/>
                </a:solidFill>
              </a:rPr>
              <a:t> and </a:t>
            </a:r>
            <a:r>
              <a:rPr lang="en-US" dirty="0" err="1">
                <a:solidFill>
                  <a:schemeClr val="accent1"/>
                </a:solidFill>
              </a:rPr>
              <a:t>Candarids</a:t>
            </a:r>
            <a:r>
              <a:rPr lang="en-US" dirty="0">
                <a:solidFill>
                  <a:schemeClr val="accent1"/>
                </a:solidFill>
              </a:rPr>
              <a:t>)</a:t>
            </a:r>
          </a:p>
          <a:p>
            <a:r>
              <a:rPr lang="en-US" dirty="0">
                <a:solidFill>
                  <a:schemeClr val="accent1"/>
                </a:solidFill>
              </a:rPr>
              <a:t>1391-96: Bayezid besieged Constantinople and defeated the Holy League at the Battle of Nicopolis.</a:t>
            </a:r>
          </a:p>
          <a:p>
            <a:r>
              <a:rPr lang="en-US" dirty="0">
                <a:solidFill>
                  <a:schemeClr val="accent1"/>
                </a:solidFill>
              </a:rPr>
              <a:t>1402: Defeat at the Battle of Ankara, resulted in a 10 year Interregnum period</a:t>
            </a:r>
          </a:p>
          <a:p>
            <a:r>
              <a:rPr lang="en-US" dirty="0">
                <a:solidFill>
                  <a:schemeClr val="accent1"/>
                </a:solidFill>
              </a:rPr>
              <a:t>1413-19: </a:t>
            </a:r>
            <a:r>
              <a:rPr lang="en-US" b="1" dirty="0">
                <a:solidFill>
                  <a:schemeClr val="accent1"/>
                </a:solidFill>
              </a:rPr>
              <a:t>Mehmed I</a:t>
            </a:r>
            <a:r>
              <a:rPr lang="en-US" dirty="0">
                <a:solidFill>
                  <a:schemeClr val="accent1"/>
                </a:solidFill>
              </a:rPr>
              <a:t> (d.1421) becomes the Sultan, seizes Konya and territories in Wallachia and Hungary</a:t>
            </a:r>
          </a:p>
          <a:p>
            <a:r>
              <a:rPr lang="en-US" dirty="0">
                <a:solidFill>
                  <a:schemeClr val="accent1"/>
                </a:solidFill>
              </a:rPr>
              <a:t>1419: Byzantines, Serbians, Wallachian, </a:t>
            </a:r>
            <a:r>
              <a:rPr lang="en-US" dirty="0" err="1">
                <a:solidFill>
                  <a:schemeClr val="accent1"/>
                </a:solidFill>
              </a:rPr>
              <a:t>Moreans</a:t>
            </a:r>
            <a:r>
              <a:rPr lang="en-US" dirty="0">
                <a:solidFill>
                  <a:schemeClr val="accent1"/>
                </a:solidFill>
              </a:rPr>
              <a:t> agree to pay tribute to the Ottomans.</a:t>
            </a:r>
          </a:p>
          <a:p>
            <a:r>
              <a:rPr lang="en-US" dirty="0">
                <a:solidFill>
                  <a:schemeClr val="accent1"/>
                </a:solidFill>
              </a:rPr>
              <a:t>1423-1433: </a:t>
            </a:r>
            <a:r>
              <a:rPr lang="en-US" b="1" dirty="0">
                <a:solidFill>
                  <a:schemeClr val="accent1"/>
                </a:solidFill>
              </a:rPr>
              <a:t>Murad II </a:t>
            </a:r>
            <a:r>
              <a:rPr lang="en-US" dirty="0">
                <a:solidFill>
                  <a:schemeClr val="accent1"/>
                </a:solidFill>
              </a:rPr>
              <a:t>(d.1453) consolidates his rule in Anatolia and suppresses local rebellions. </a:t>
            </a:r>
          </a:p>
          <a:p>
            <a:r>
              <a:rPr lang="en-US" dirty="0">
                <a:solidFill>
                  <a:schemeClr val="accent1"/>
                </a:solidFill>
              </a:rPr>
              <a:t>1444-48: Murad wins at the Battle of Varna and the Second Battle of Kosovo</a:t>
            </a:r>
          </a:p>
          <a:p>
            <a:r>
              <a:rPr lang="en-US" kern="0" dirty="0">
                <a:solidFill>
                  <a:schemeClr val="accent1"/>
                </a:solidFill>
                <a:effectLst/>
                <a:ea typeface="Times New Roman" panose="02020603050405020304" pitchFamily="18" charset="0"/>
                <a:cs typeface="Times New Roman" panose="02020603050405020304" pitchFamily="18" charset="0"/>
              </a:rPr>
              <a:t>14</a:t>
            </a:r>
            <a:r>
              <a:rPr lang="en-US" kern="0" dirty="0">
                <a:solidFill>
                  <a:schemeClr val="accent1"/>
                </a:solidFill>
                <a:ea typeface="Times New Roman" panose="02020603050405020304" pitchFamily="18" charset="0"/>
                <a:cs typeface="Times New Roman" panose="02020603050405020304" pitchFamily="18" charset="0"/>
              </a:rPr>
              <a:t>53: </a:t>
            </a:r>
            <a:r>
              <a:rPr lang="en-US" b="1" dirty="0">
                <a:solidFill>
                  <a:schemeClr val="accent1"/>
                </a:solidFill>
              </a:rPr>
              <a:t>Mehmet II </a:t>
            </a:r>
            <a:r>
              <a:rPr lang="en-US" dirty="0">
                <a:solidFill>
                  <a:schemeClr val="accent1"/>
                </a:solidFill>
              </a:rPr>
              <a:t>(d.1481) conquered </a:t>
            </a:r>
            <a:r>
              <a:rPr lang="en-US" kern="0" dirty="0">
                <a:solidFill>
                  <a:schemeClr val="accent1"/>
                </a:solidFill>
                <a:ea typeface="Times New Roman" panose="02020603050405020304" pitchFamily="18" charset="0"/>
                <a:cs typeface="Times New Roman" panose="02020603050405020304" pitchFamily="18" charset="0"/>
              </a:rPr>
              <a:t>Constantinople</a:t>
            </a:r>
          </a:p>
          <a:p>
            <a:r>
              <a:rPr lang="en-US" dirty="0">
                <a:solidFill>
                  <a:schemeClr val="accent1"/>
                </a:solidFill>
              </a:rPr>
              <a:t>1459-1479: Mehmet took Serbia (1459), Morea (1460), Trebizond (1461), Bosnia (1463), Crimea (1475), Albania (1479)</a:t>
            </a:r>
          </a:p>
          <a:p>
            <a:r>
              <a:rPr lang="en-US" dirty="0">
                <a:solidFill>
                  <a:schemeClr val="accent1"/>
                </a:solidFill>
              </a:rPr>
              <a:t>1495: </a:t>
            </a:r>
            <a:r>
              <a:rPr lang="en-US" sz="1800" dirty="0">
                <a:solidFill>
                  <a:schemeClr val="accent1"/>
                </a:solidFill>
              </a:rPr>
              <a:t>Capture of Lepanto and other islands from the Venetians by </a:t>
            </a:r>
            <a:r>
              <a:rPr lang="en-US" sz="1800" b="1" dirty="0">
                <a:solidFill>
                  <a:schemeClr val="accent1"/>
                </a:solidFill>
              </a:rPr>
              <a:t>Bayezid II </a:t>
            </a:r>
            <a:r>
              <a:rPr lang="en-US" sz="1800" dirty="0">
                <a:solidFill>
                  <a:schemeClr val="accent1"/>
                </a:solidFill>
              </a:rPr>
              <a:t>(d.1512)</a:t>
            </a:r>
          </a:p>
          <a:p>
            <a:r>
              <a:rPr lang="en-US" sz="1800" dirty="0">
                <a:solidFill>
                  <a:schemeClr val="accent1"/>
                </a:solidFill>
              </a:rPr>
              <a:t>1505: Kemal Reis (d.1511) was sent by Bayezid II to help Muslims and Jews in Spain</a:t>
            </a:r>
          </a:p>
          <a:p>
            <a:r>
              <a:rPr lang="en-US" dirty="0">
                <a:solidFill>
                  <a:schemeClr val="accent1"/>
                </a:solidFill>
              </a:rPr>
              <a:t>1516-17: </a:t>
            </a:r>
            <a:r>
              <a:rPr lang="en-US" b="1" dirty="0">
                <a:solidFill>
                  <a:schemeClr val="accent1"/>
                </a:solidFill>
              </a:rPr>
              <a:t>Selim I</a:t>
            </a:r>
            <a:r>
              <a:rPr lang="en-US" dirty="0">
                <a:solidFill>
                  <a:schemeClr val="accent1"/>
                </a:solidFill>
              </a:rPr>
              <a:t> (d.1520) defeats the Mamluks at Marj </a:t>
            </a:r>
            <a:r>
              <a:rPr lang="en-US" dirty="0" err="1">
                <a:solidFill>
                  <a:schemeClr val="accent1"/>
                </a:solidFill>
              </a:rPr>
              <a:t>Dabiq</a:t>
            </a:r>
            <a:r>
              <a:rPr lang="en-US" dirty="0">
                <a:solidFill>
                  <a:schemeClr val="accent1"/>
                </a:solidFill>
              </a:rPr>
              <a:t> and </a:t>
            </a:r>
            <a:r>
              <a:rPr lang="en-US" dirty="0" err="1">
                <a:solidFill>
                  <a:schemeClr val="accent1"/>
                </a:solidFill>
              </a:rPr>
              <a:t>Ridaniya</a:t>
            </a:r>
            <a:r>
              <a:rPr lang="en-US" dirty="0">
                <a:solidFill>
                  <a:schemeClr val="accent1"/>
                </a:solidFill>
              </a:rPr>
              <a:t> and takes control of Syria, Egypt and Hijaz, Adopts the title of Caliph</a:t>
            </a:r>
          </a:p>
          <a:p>
            <a:r>
              <a:rPr lang="en-US" sz="1800" dirty="0"/>
              <a:t>1521-66: </a:t>
            </a:r>
            <a:r>
              <a:rPr lang="en-US" sz="1800" b="1" dirty="0"/>
              <a:t>Suleiman </a:t>
            </a:r>
            <a:r>
              <a:rPr lang="en-US" sz="1800" dirty="0"/>
              <a:t>the </a:t>
            </a:r>
            <a:r>
              <a:rPr lang="en-US" sz="1800" dirty="0" err="1"/>
              <a:t>Magnificient</a:t>
            </a:r>
            <a:r>
              <a:rPr lang="en-US" sz="1800" dirty="0"/>
              <a:t> took Belgrade (1521), Rhodes (1522), Baghdad (1533), Tabriz (1533), Azerbaijan (1534), Basra (1538), Tripoli (1551), </a:t>
            </a:r>
            <a:r>
              <a:rPr lang="en-US" sz="1800" dirty="0" err="1"/>
              <a:t>Szigetvar</a:t>
            </a:r>
            <a:r>
              <a:rPr lang="en-US" sz="1800" dirty="0"/>
              <a:t> (1566)</a:t>
            </a:r>
            <a:endParaRPr lang="en-US" dirty="0">
              <a:solidFill>
                <a:schemeClr val="accent1"/>
              </a:solidFill>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E7070C-7296-2D99-61A8-6822B494CAE2}"/>
              </a:ext>
            </a:extLst>
          </p:cNvPr>
          <p:cNvSpPr txBox="1"/>
          <p:nvPr/>
        </p:nvSpPr>
        <p:spPr>
          <a:xfrm>
            <a:off x="168751" y="3209253"/>
            <a:ext cx="2219958" cy="677108"/>
          </a:xfrm>
          <a:prstGeom prst="rect">
            <a:avLst/>
          </a:prstGeom>
          <a:noFill/>
        </p:spPr>
        <p:txBody>
          <a:bodyPr wrap="square">
            <a:spAutoFit/>
          </a:bodyPr>
          <a:lstStyle/>
          <a:p>
            <a:pPr algn="ctr"/>
            <a:r>
              <a:rPr lang="en-US" sz="2000" b="1" i="0" dirty="0">
                <a:solidFill>
                  <a:schemeClr val="accent1"/>
                </a:solidFill>
                <a:effectLst/>
              </a:rPr>
              <a:t>Osman Ghazi</a:t>
            </a:r>
            <a:endParaRPr lang="en-US" b="1" i="0" dirty="0">
              <a:solidFill>
                <a:schemeClr val="accent1"/>
              </a:solidFill>
              <a:effectLst/>
            </a:endParaRPr>
          </a:p>
          <a:p>
            <a:pPr algn="ctr"/>
            <a:r>
              <a:rPr lang="en-US" i="0" dirty="0">
                <a:solidFill>
                  <a:schemeClr val="accent1"/>
                </a:solidFill>
                <a:effectLst/>
              </a:rPr>
              <a:t>1299–1326</a:t>
            </a:r>
            <a:endParaRPr lang="en-US" dirty="0">
              <a:solidFill>
                <a:schemeClr val="accent1"/>
              </a:solidFill>
            </a:endParaRPr>
          </a:p>
        </p:txBody>
      </p:sp>
      <p:sp>
        <p:nvSpPr>
          <p:cNvPr id="5" name="TextBox 4">
            <a:extLst>
              <a:ext uri="{FF2B5EF4-FFF2-40B4-BE49-F238E27FC236}">
                <a16:creationId xmlns:a16="http://schemas.microsoft.com/office/drawing/2014/main" id="{28D14B6F-D36A-BBCD-CC2F-A1B762EE1678}"/>
              </a:ext>
            </a:extLst>
          </p:cNvPr>
          <p:cNvSpPr txBox="1"/>
          <p:nvPr/>
        </p:nvSpPr>
        <p:spPr>
          <a:xfrm>
            <a:off x="7300820" y="3209253"/>
            <a:ext cx="2324735" cy="677108"/>
          </a:xfrm>
          <a:prstGeom prst="rect">
            <a:avLst/>
          </a:prstGeom>
          <a:noFill/>
        </p:spPr>
        <p:txBody>
          <a:bodyPr wrap="square">
            <a:spAutoFit/>
          </a:bodyPr>
          <a:lstStyle/>
          <a:p>
            <a:pPr algn="ctr"/>
            <a:r>
              <a:rPr lang="en-US" sz="2000" b="1" i="0" dirty="0">
                <a:solidFill>
                  <a:schemeClr val="accent1"/>
                </a:solidFill>
                <a:effectLst/>
              </a:rPr>
              <a:t>Bayezid </a:t>
            </a:r>
            <a:r>
              <a:rPr lang="en-US" sz="2000" b="1" i="0" dirty="0" err="1">
                <a:solidFill>
                  <a:schemeClr val="accent1"/>
                </a:solidFill>
                <a:effectLst/>
              </a:rPr>
              <a:t>Yıldırım</a:t>
            </a:r>
            <a:endParaRPr lang="en-US" sz="2000" b="1" i="0" dirty="0">
              <a:solidFill>
                <a:schemeClr val="accent1"/>
              </a:solidFill>
              <a:effectLst/>
            </a:endParaRPr>
          </a:p>
          <a:p>
            <a:pPr algn="ctr"/>
            <a:r>
              <a:rPr lang="en-US" i="0" dirty="0">
                <a:solidFill>
                  <a:schemeClr val="accent1"/>
                </a:solidFill>
                <a:effectLst/>
              </a:rPr>
              <a:t>1389–1402</a:t>
            </a:r>
            <a:endParaRPr lang="en-US" dirty="0">
              <a:solidFill>
                <a:schemeClr val="accent1"/>
              </a:solidFill>
            </a:endParaRPr>
          </a:p>
        </p:txBody>
      </p:sp>
      <p:sp>
        <p:nvSpPr>
          <p:cNvPr id="9" name="TextBox 8">
            <a:extLst>
              <a:ext uri="{FF2B5EF4-FFF2-40B4-BE49-F238E27FC236}">
                <a16:creationId xmlns:a16="http://schemas.microsoft.com/office/drawing/2014/main" id="{3229D8BF-580B-0314-0D9D-2665B08E2317}"/>
              </a:ext>
            </a:extLst>
          </p:cNvPr>
          <p:cNvSpPr txBox="1"/>
          <p:nvPr/>
        </p:nvSpPr>
        <p:spPr>
          <a:xfrm>
            <a:off x="4439653" y="3227035"/>
            <a:ext cx="3236494" cy="677108"/>
          </a:xfrm>
          <a:prstGeom prst="rect">
            <a:avLst/>
          </a:prstGeom>
          <a:noFill/>
        </p:spPr>
        <p:txBody>
          <a:bodyPr wrap="square">
            <a:spAutoFit/>
          </a:bodyPr>
          <a:lstStyle/>
          <a:p>
            <a:pPr algn="ctr"/>
            <a:r>
              <a:rPr lang="en-US" sz="2000" b="1" i="0" dirty="0">
                <a:solidFill>
                  <a:schemeClr val="accent1"/>
                </a:solidFill>
                <a:effectLst/>
              </a:rPr>
              <a:t>Murad </a:t>
            </a:r>
            <a:r>
              <a:rPr lang="en-US" sz="2000" b="1" i="0" dirty="0" err="1">
                <a:solidFill>
                  <a:schemeClr val="accent1"/>
                </a:solidFill>
                <a:effectLst/>
              </a:rPr>
              <a:t>Hüdavendigâr</a:t>
            </a:r>
            <a:endParaRPr lang="en-US" sz="2000" b="1" i="0" dirty="0">
              <a:solidFill>
                <a:schemeClr val="accent1"/>
              </a:solidFill>
              <a:effectLst/>
            </a:endParaRPr>
          </a:p>
          <a:p>
            <a:pPr algn="ctr"/>
            <a:r>
              <a:rPr lang="en-US" i="0" dirty="0">
                <a:solidFill>
                  <a:schemeClr val="accent1"/>
                </a:solidFill>
                <a:effectLst/>
              </a:rPr>
              <a:t>1362–1389</a:t>
            </a:r>
            <a:endParaRPr lang="en-US" dirty="0">
              <a:solidFill>
                <a:schemeClr val="accent1"/>
              </a:solidFill>
            </a:endParaRPr>
          </a:p>
        </p:txBody>
      </p:sp>
      <p:sp>
        <p:nvSpPr>
          <p:cNvPr id="10" name="TextBox 9">
            <a:extLst>
              <a:ext uri="{FF2B5EF4-FFF2-40B4-BE49-F238E27FC236}">
                <a16:creationId xmlns:a16="http://schemas.microsoft.com/office/drawing/2014/main" id="{F747672E-EB99-FA4C-8537-3657EEF5FA89}"/>
              </a:ext>
            </a:extLst>
          </p:cNvPr>
          <p:cNvSpPr txBox="1"/>
          <p:nvPr/>
        </p:nvSpPr>
        <p:spPr>
          <a:xfrm>
            <a:off x="9739147" y="3209253"/>
            <a:ext cx="2243666" cy="677108"/>
          </a:xfrm>
          <a:prstGeom prst="rect">
            <a:avLst/>
          </a:prstGeom>
          <a:noFill/>
        </p:spPr>
        <p:txBody>
          <a:bodyPr wrap="square">
            <a:spAutoFit/>
          </a:bodyPr>
          <a:lstStyle/>
          <a:p>
            <a:pPr algn="ctr"/>
            <a:r>
              <a:rPr lang="en-US" sz="2000" b="1" i="0" dirty="0">
                <a:solidFill>
                  <a:schemeClr val="accent1"/>
                </a:solidFill>
                <a:effectLst/>
              </a:rPr>
              <a:t>Mehmed I </a:t>
            </a:r>
            <a:r>
              <a:rPr lang="en-US" sz="2000" b="1" i="0" dirty="0" err="1">
                <a:solidFill>
                  <a:schemeClr val="accent1"/>
                </a:solidFill>
                <a:effectLst/>
              </a:rPr>
              <a:t>Çelebi</a:t>
            </a:r>
            <a:endParaRPr lang="en-US" sz="2000" b="1" i="0" dirty="0">
              <a:solidFill>
                <a:schemeClr val="accent1"/>
              </a:solidFill>
              <a:effectLst/>
            </a:endParaRPr>
          </a:p>
          <a:p>
            <a:pPr algn="ctr"/>
            <a:r>
              <a:rPr lang="en-US" i="0" dirty="0">
                <a:solidFill>
                  <a:schemeClr val="accent1"/>
                </a:solidFill>
                <a:effectLst/>
              </a:rPr>
              <a:t>1413–1421</a:t>
            </a:r>
            <a:endParaRPr lang="en-US" dirty="0">
              <a:solidFill>
                <a:schemeClr val="accent1"/>
              </a:solidFill>
            </a:endParaRPr>
          </a:p>
        </p:txBody>
      </p:sp>
      <p:sp>
        <p:nvSpPr>
          <p:cNvPr id="12" name="TextBox 11">
            <a:extLst>
              <a:ext uri="{FF2B5EF4-FFF2-40B4-BE49-F238E27FC236}">
                <a16:creationId xmlns:a16="http://schemas.microsoft.com/office/drawing/2014/main" id="{5D114663-309C-96F3-956C-64B32A163D24}"/>
              </a:ext>
            </a:extLst>
          </p:cNvPr>
          <p:cNvSpPr txBox="1"/>
          <p:nvPr/>
        </p:nvSpPr>
        <p:spPr>
          <a:xfrm>
            <a:off x="2458857" y="3209253"/>
            <a:ext cx="2440730" cy="677108"/>
          </a:xfrm>
          <a:prstGeom prst="rect">
            <a:avLst/>
          </a:prstGeom>
          <a:noFill/>
        </p:spPr>
        <p:txBody>
          <a:bodyPr wrap="square">
            <a:spAutoFit/>
          </a:bodyPr>
          <a:lstStyle/>
          <a:p>
            <a:pPr algn="ctr"/>
            <a:r>
              <a:rPr lang="en-US" sz="2000" b="1" dirty="0">
                <a:solidFill>
                  <a:schemeClr val="accent1"/>
                </a:solidFill>
              </a:rPr>
              <a:t>Orhan Ghazi</a:t>
            </a:r>
            <a:endParaRPr lang="en-US" b="1" i="0" dirty="0">
              <a:solidFill>
                <a:schemeClr val="accent1"/>
              </a:solidFill>
              <a:effectLst/>
            </a:endParaRPr>
          </a:p>
          <a:p>
            <a:pPr algn="ctr"/>
            <a:r>
              <a:rPr lang="en-US" i="0" dirty="0">
                <a:solidFill>
                  <a:schemeClr val="accent1"/>
                </a:solidFill>
                <a:effectLst/>
              </a:rPr>
              <a:t>1326–1362</a:t>
            </a:r>
            <a:endParaRPr lang="en-US" dirty="0">
              <a:solidFill>
                <a:schemeClr val="accent1"/>
              </a:solidFill>
            </a:endParaRPr>
          </a:p>
        </p:txBody>
      </p:sp>
      <p:sp>
        <p:nvSpPr>
          <p:cNvPr id="13" name="TextBox 12">
            <a:extLst>
              <a:ext uri="{FF2B5EF4-FFF2-40B4-BE49-F238E27FC236}">
                <a16:creationId xmlns:a16="http://schemas.microsoft.com/office/drawing/2014/main" id="{0895E987-2F27-D7DB-060C-B3030E6D6FF7}"/>
              </a:ext>
            </a:extLst>
          </p:cNvPr>
          <p:cNvSpPr txBox="1"/>
          <p:nvPr/>
        </p:nvSpPr>
        <p:spPr>
          <a:xfrm>
            <a:off x="694269" y="0"/>
            <a:ext cx="11044988" cy="707886"/>
          </a:xfrm>
          <a:prstGeom prst="rect">
            <a:avLst/>
          </a:prstGeom>
          <a:noFill/>
        </p:spPr>
        <p:txBody>
          <a:bodyPr wrap="square">
            <a:spAutoFit/>
          </a:bodyPr>
          <a:lstStyle/>
          <a:p>
            <a:pPr algn="ctr"/>
            <a:r>
              <a:rPr lang="en-US" sz="4000" dirty="0">
                <a:solidFill>
                  <a:schemeClr val="accent1"/>
                </a:solidFill>
              </a:rPr>
              <a:t>The First 5 Ottoman Sultans – </a:t>
            </a:r>
            <a:r>
              <a:rPr lang="en-US" sz="4000" dirty="0" err="1">
                <a:solidFill>
                  <a:schemeClr val="accent1"/>
                </a:solidFill>
              </a:rPr>
              <a:t>Sogut</a:t>
            </a:r>
            <a:r>
              <a:rPr lang="en-US" sz="4000" dirty="0">
                <a:solidFill>
                  <a:schemeClr val="accent1"/>
                </a:solidFill>
              </a:rPr>
              <a:t> and Bursa</a:t>
            </a:r>
          </a:p>
        </p:txBody>
      </p:sp>
      <p:sp>
        <p:nvSpPr>
          <p:cNvPr id="7" name="TextBox 6">
            <a:extLst>
              <a:ext uri="{FF2B5EF4-FFF2-40B4-BE49-F238E27FC236}">
                <a16:creationId xmlns:a16="http://schemas.microsoft.com/office/drawing/2014/main" id="{BDA0C001-2C91-F830-BD97-94C2497BE538}"/>
              </a:ext>
            </a:extLst>
          </p:cNvPr>
          <p:cNvSpPr txBox="1"/>
          <p:nvPr/>
        </p:nvSpPr>
        <p:spPr>
          <a:xfrm>
            <a:off x="227170" y="3921152"/>
            <a:ext cx="2103120" cy="2308324"/>
          </a:xfrm>
          <a:prstGeom prst="rect">
            <a:avLst/>
          </a:prstGeom>
          <a:noFill/>
        </p:spPr>
        <p:txBody>
          <a:bodyPr wrap="square">
            <a:spAutoFit/>
          </a:bodyPr>
          <a:lstStyle/>
          <a:p>
            <a:r>
              <a:rPr lang="en-US" sz="1600" dirty="0">
                <a:solidFill>
                  <a:schemeClr val="accent1"/>
                </a:solidFill>
              </a:rPr>
              <a:t>Ruled From: </a:t>
            </a:r>
            <a:r>
              <a:rPr lang="en-US" sz="1600" dirty="0" err="1">
                <a:solidFill>
                  <a:schemeClr val="accent1"/>
                </a:solidFill>
              </a:rPr>
              <a:t>Söğüt</a:t>
            </a:r>
            <a:endParaRPr lang="en-US" sz="1600" dirty="0">
              <a:solidFill>
                <a:schemeClr val="accent1"/>
              </a:solidFill>
            </a:endParaRPr>
          </a:p>
          <a:p>
            <a:r>
              <a:rPr lang="en-US" sz="1600" dirty="0">
                <a:solidFill>
                  <a:schemeClr val="accent1"/>
                </a:solidFill>
              </a:rPr>
              <a:t>Major Victories: Conquests in the Bithynian region.</a:t>
            </a:r>
          </a:p>
          <a:p>
            <a:r>
              <a:rPr lang="en-US" sz="1600" dirty="0">
                <a:solidFill>
                  <a:schemeClr val="accent1"/>
                </a:solidFill>
              </a:rPr>
              <a:t>Founder of the Ottoman Empire.</a:t>
            </a:r>
          </a:p>
          <a:p>
            <a:r>
              <a:rPr lang="en-US" sz="1600" dirty="0">
                <a:solidFill>
                  <a:schemeClr val="accent1"/>
                </a:solidFill>
              </a:rPr>
              <a:t>Osman I is the namesake of the Ottoman Empire.</a:t>
            </a:r>
          </a:p>
        </p:txBody>
      </p:sp>
      <p:sp>
        <p:nvSpPr>
          <p:cNvPr id="14" name="TextBox 13">
            <a:extLst>
              <a:ext uri="{FF2B5EF4-FFF2-40B4-BE49-F238E27FC236}">
                <a16:creationId xmlns:a16="http://schemas.microsoft.com/office/drawing/2014/main" id="{6BF2FBAB-7D11-3D2A-F367-4C0D56AAA9DB}"/>
              </a:ext>
            </a:extLst>
          </p:cNvPr>
          <p:cNvSpPr txBox="1"/>
          <p:nvPr/>
        </p:nvSpPr>
        <p:spPr>
          <a:xfrm>
            <a:off x="2627662" y="3921152"/>
            <a:ext cx="2103120" cy="2062103"/>
          </a:xfrm>
          <a:prstGeom prst="rect">
            <a:avLst/>
          </a:prstGeom>
          <a:noFill/>
        </p:spPr>
        <p:txBody>
          <a:bodyPr wrap="square">
            <a:spAutoFit/>
          </a:bodyPr>
          <a:lstStyle/>
          <a:p>
            <a:r>
              <a:rPr lang="en-US" sz="1600" dirty="0">
                <a:solidFill>
                  <a:schemeClr val="accent1"/>
                </a:solidFill>
              </a:rPr>
              <a:t>Ruled From: Bursa</a:t>
            </a:r>
          </a:p>
          <a:p>
            <a:r>
              <a:rPr lang="en-US" sz="1600" dirty="0">
                <a:solidFill>
                  <a:schemeClr val="accent1"/>
                </a:solidFill>
              </a:rPr>
              <a:t>Major Victories: Conquest of Bursa.</a:t>
            </a:r>
          </a:p>
          <a:p>
            <a:r>
              <a:rPr lang="en-US" sz="1600" dirty="0">
                <a:solidFill>
                  <a:schemeClr val="accent1"/>
                </a:solidFill>
              </a:rPr>
              <a:t>Consolidation of Ottoman rule in northwest Anatolia.</a:t>
            </a:r>
          </a:p>
          <a:p>
            <a:r>
              <a:rPr lang="en-US" sz="1600" dirty="0">
                <a:solidFill>
                  <a:schemeClr val="accent1"/>
                </a:solidFill>
              </a:rPr>
              <a:t>Orhan was the son of Osman I.</a:t>
            </a:r>
          </a:p>
        </p:txBody>
      </p:sp>
      <p:sp>
        <p:nvSpPr>
          <p:cNvPr id="19" name="TextBox 18">
            <a:extLst>
              <a:ext uri="{FF2B5EF4-FFF2-40B4-BE49-F238E27FC236}">
                <a16:creationId xmlns:a16="http://schemas.microsoft.com/office/drawing/2014/main" id="{3C621D5C-F1BD-C743-D0AA-753AD54B2C95}"/>
              </a:ext>
            </a:extLst>
          </p:cNvPr>
          <p:cNvSpPr txBox="1"/>
          <p:nvPr/>
        </p:nvSpPr>
        <p:spPr>
          <a:xfrm>
            <a:off x="5015851" y="3921152"/>
            <a:ext cx="2103120" cy="2308324"/>
          </a:xfrm>
          <a:prstGeom prst="rect">
            <a:avLst/>
          </a:prstGeom>
          <a:noFill/>
        </p:spPr>
        <p:txBody>
          <a:bodyPr wrap="square">
            <a:spAutoFit/>
          </a:bodyPr>
          <a:lstStyle/>
          <a:p>
            <a:r>
              <a:rPr lang="en-US" sz="1600" dirty="0">
                <a:solidFill>
                  <a:schemeClr val="accent1"/>
                </a:solidFill>
              </a:rPr>
              <a:t>Ruled From: Bursa</a:t>
            </a:r>
          </a:p>
          <a:p>
            <a:r>
              <a:rPr lang="en-US" sz="1600" dirty="0">
                <a:solidFill>
                  <a:schemeClr val="accent1"/>
                </a:solidFill>
              </a:rPr>
              <a:t>Major Victories: Battle of Kosovo (1389).</a:t>
            </a:r>
          </a:p>
          <a:p>
            <a:r>
              <a:rPr lang="en-US" sz="1600" dirty="0">
                <a:solidFill>
                  <a:schemeClr val="accent1"/>
                </a:solidFill>
              </a:rPr>
              <a:t>Expansion of Ottoman territories.</a:t>
            </a:r>
          </a:p>
          <a:p>
            <a:r>
              <a:rPr lang="en-US" sz="1600" dirty="0">
                <a:solidFill>
                  <a:schemeClr val="accent1"/>
                </a:solidFill>
              </a:rPr>
              <a:t>Murad I was the first Ottoman Sultan to die in battle.</a:t>
            </a:r>
          </a:p>
        </p:txBody>
      </p:sp>
      <p:sp>
        <p:nvSpPr>
          <p:cNvPr id="20" name="TextBox 19">
            <a:extLst>
              <a:ext uri="{FF2B5EF4-FFF2-40B4-BE49-F238E27FC236}">
                <a16:creationId xmlns:a16="http://schemas.microsoft.com/office/drawing/2014/main" id="{BE106E5A-5158-6D11-881A-5D294995A7BD}"/>
              </a:ext>
            </a:extLst>
          </p:cNvPr>
          <p:cNvSpPr txBox="1"/>
          <p:nvPr/>
        </p:nvSpPr>
        <p:spPr>
          <a:xfrm>
            <a:off x="7411627" y="3921152"/>
            <a:ext cx="2103120" cy="2800767"/>
          </a:xfrm>
          <a:prstGeom prst="rect">
            <a:avLst/>
          </a:prstGeom>
          <a:noFill/>
        </p:spPr>
        <p:txBody>
          <a:bodyPr wrap="square">
            <a:spAutoFit/>
          </a:bodyPr>
          <a:lstStyle/>
          <a:p>
            <a:r>
              <a:rPr lang="en-US" sz="1600" dirty="0">
                <a:solidFill>
                  <a:schemeClr val="accent1"/>
                </a:solidFill>
              </a:rPr>
              <a:t>Ruled From: Bursa</a:t>
            </a:r>
          </a:p>
          <a:p>
            <a:r>
              <a:rPr lang="en-US" sz="1600" dirty="0">
                <a:solidFill>
                  <a:schemeClr val="accent1"/>
                </a:solidFill>
              </a:rPr>
              <a:t>Major Victories: Battle of </a:t>
            </a:r>
            <a:r>
              <a:rPr lang="en-US" sz="1600" dirty="0" err="1">
                <a:solidFill>
                  <a:schemeClr val="accent1"/>
                </a:solidFill>
              </a:rPr>
              <a:t>Nicopolis</a:t>
            </a:r>
            <a:r>
              <a:rPr lang="en-US" sz="1600" dirty="0">
                <a:solidFill>
                  <a:schemeClr val="accent1"/>
                </a:solidFill>
              </a:rPr>
              <a:t> (1396).</a:t>
            </a:r>
          </a:p>
          <a:p>
            <a:r>
              <a:rPr lang="en-US" sz="1600" dirty="0">
                <a:solidFill>
                  <a:schemeClr val="accent1"/>
                </a:solidFill>
              </a:rPr>
              <a:t>Expansion and consolidation of the Ottoman state.</a:t>
            </a:r>
          </a:p>
          <a:p>
            <a:r>
              <a:rPr lang="en-US" sz="1600" dirty="0">
                <a:solidFill>
                  <a:schemeClr val="accent1"/>
                </a:solidFill>
              </a:rPr>
              <a:t>Bayezid I was the first Ottoman Sultan to be captured in battle.</a:t>
            </a:r>
          </a:p>
        </p:txBody>
      </p:sp>
      <p:sp>
        <p:nvSpPr>
          <p:cNvPr id="21" name="TextBox 20">
            <a:extLst>
              <a:ext uri="{FF2B5EF4-FFF2-40B4-BE49-F238E27FC236}">
                <a16:creationId xmlns:a16="http://schemas.microsoft.com/office/drawing/2014/main" id="{59F1665B-CB9E-9C7F-1799-05BE9E5C9105}"/>
              </a:ext>
            </a:extLst>
          </p:cNvPr>
          <p:cNvSpPr txBox="1"/>
          <p:nvPr/>
        </p:nvSpPr>
        <p:spPr>
          <a:xfrm>
            <a:off x="9809420" y="3921152"/>
            <a:ext cx="2243666" cy="2800767"/>
          </a:xfrm>
          <a:prstGeom prst="rect">
            <a:avLst/>
          </a:prstGeom>
          <a:noFill/>
        </p:spPr>
        <p:txBody>
          <a:bodyPr wrap="square">
            <a:spAutoFit/>
          </a:bodyPr>
          <a:lstStyle/>
          <a:p>
            <a:r>
              <a:rPr lang="en-US" sz="1600" dirty="0">
                <a:solidFill>
                  <a:schemeClr val="accent1"/>
                </a:solidFill>
              </a:rPr>
              <a:t>Ruled From: Bursa</a:t>
            </a:r>
          </a:p>
          <a:p>
            <a:r>
              <a:rPr lang="en-US" sz="1600" dirty="0">
                <a:solidFill>
                  <a:schemeClr val="accent1"/>
                </a:solidFill>
              </a:rPr>
              <a:t>Major Victories: None notable during his reign.</a:t>
            </a:r>
          </a:p>
          <a:p>
            <a:r>
              <a:rPr lang="en-US" sz="1600" dirty="0">
                <a:solidFill>
                  <a:schemeClr val="accent1"/>
                </a:solidFill>
              </a:rPr>
              <a:t>Restored order after the Ottoman Interregnum.</a:t>
            </a:r>
          </a:p>
          <a:p>
            <a:r>
              <a:rPr lang="en-US" sz="1600" dirty="0">
                <a:solidFill>
                  <a:schemeClr val="accent1"/>
                </a:solidFill>
              </a:rPr>
              <a:t>Mehmed I succeeded in reuniting the Ottoman territories after the Interregnum.</a:t>
            </a:r>
          </a:p>
        </p:txBody>
      </p:sp>
      <p:pic>
        <p:nvPicPr>
          <p:cNvPr id="29" name="Picture 28">
            <a:extLst>
              <a:ext uri="{FF2B5EF4-FFF2-40B4-BE49-F238E27FC236}">
                <a16:creationId xmlns:a16="http://schemas.microsoft.com/office/drawing/2014/main" id="{564EBD51-43FF-C4E8-7C3D-C0F21421C2F9}"/>
              </a:ext>
            </a:extLst>
          </p:cNvPr>
          <p:cNvPicPr>
            <a:picLocks/>
          </p:cNvPicPr>
          <p:nvPr/>
        </p:nvPicPr>
        <p:blipFill rotWithShape="1">
          <a:blip r:embed="rId3" cstate="print">
            <a:extLst>
              <a:ext uri="{28A0092B-C50C-407E-A947-70E740481C1C}">
                <a14:useLocalDpi xmlns:a14="http://schemas.microsoft.com/office/drawing/2010/main" val="0"/>
              </a:ext>
            </a:extLst>
          </a:blip>
          <a:srcRect l="30992" r="27870" b="46809"/>
          <a:stretch/>
        </p:blipFill>
        <p:spPr>
          <a:xfrm>
            <a:off x="227170" y="705582"/>
            <a:ext cx="2103120" cy="2468880"/>
          </a:xfrm>
          <a:prstGeom prst="rect">
            <a:avLst/>
          </a:prstGeom>
        </p:spPr>
      </p:pic>
      <p:pic>
        <p:nvPicPr>
          <p:cNvPr id="31" name="Picture 2" descr="Orhan | Reign, Expansion, Legacy | Britannica">
            <a:extLst>
              <a:ext uri="{FF2B5EF4-FFF2-40B4-BE49-F238E27FC236}">
                <a16:creationId xmlns:a16="http://schemas.microsoft.com/office/drawing/2014/main" id="{B345484E-175A-B5D4-5F6A-FEC1747B73B1}"/>
              </a:ext>
            </a:extLst>
          </p:cNvPr>
          <p:cNvPicPr>
            <a:picLocks noChangeArrowheads="1"/>
          </p:cNvPicPr>
          <p:nvPr/>
        </p:nvPicPr>
        <p:blipFill rotWithShape="1">
          <a:blip r:embed="rId4">
            <a:extLst>
              <a:ext uri="{28A0092B-C50C-407E-A947-70E740481C1C}">
                <a14:useLocalDpi xmlns:a14="http://schemas.microsoft.com/office/drawing/2010/main" val="0"/>
              </a:ext>
            </a:extLst>
          </a:blip>
          <a:srcRect l="35305" t="10581" r="27630" b="58137"/>
          <a:stretch/>
        </p:blipFill>
        <p:spPr bwMode="auto">
          <a:xfrm>
            <a:off x="2627662" y="705582"/>
            <a:ext cx="201168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Murad 1-sè - Wikiwand">
            <a:extLst>
              <a:ext uri="{FF2B5EF4-FFF2-40B4-BE49-F238E27FC236}">
                <a16:creationId xmlns:a16="http://schemas.microsoft.com/office/drawing/2014/main" id="{834F03BD-EDF6-1BE3-46B4-E69F0355B4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578"/>
          <a:stretch/>
        </p:blipFill>
        <p:spPr bwMode="auto">
          <a:xfrm>
            <a:off x="5006340" y="705582"/>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46B2F98-0991-38D8-8338-633DF1E4A9FE}"/>
              </a:ext>
            </a:extLst>
          </p:cNvPr>
          <p:cNvPicPr>
            <a:picLocks/>
          </p:cNvPicPr>
          <p:nvPr/>
        </p:nvPicPr>
        <p:blipFill rotWithShape="1">
          <a:blip r:embed="rId6"/>
          <a:srcRect l="22350" t="2290" r="29446" b="47966"/>
          <a:stretch/>
        </p:blipFill>
        <p:spPr>
          <a:xfrm>
            <a:off x="7481333" y="714087"/>
            <a:ext cx="2003507" cy="2468880"/>
          </a:xfrm>
          <a:prstGeom prst="rect">
            <a:avLst/>
          </a:prstGeom>
        </p:spPr>
      </p:pic>
      <p:pic>
        <p:nvPicPr>
          <p:cNvPr id="4" name="Picture 6">
            <a:extLst>
              <a:ext uri="{FF2B5EF4-FFF2-40B4-BE49-F238E27FC236}">
                <a16:creationId xmlns:a16="http://schemas.microsoft.com/office/drawing/2014/main" id="{A16787D8-1C1F-F5CC-8F91-4DCABD4F086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427" t="3803" r="22720" b="51885"/>
          <a:stretch/>
        </p:blipFill>
        <p:spPr bwMode="auto">
          <a:xfrm>
            <a:off x="9809420" y="722978"/>
            <a:ext cx="2016870"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04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E7070C-7296-2D99-61A8-6822B494CAE2}"/>
              </a:ext>
            </a:extLst>
          </p:cNvPr>
          <p:cNvSpPr txBox="1"/>
          <p:nvPr/>
        </p:nvSpPr>
        <p:spPr>
          <a:xfrm>
            <a:off x="0" y="3209253"/>
            <a:ext cx="2490245" cy="954107"/>
          </a:xfrm>
          <a:prstGeom prst="rect">
            <a:avLst/>
          </a:prstGeom>
          <a:noFill/>
        </p:spPr>
        <p:txBody>
          <a:bodyPr wrap="square">
            <a:spAutoFit/>
          </a:bodyPr>
          <a:lstStyle/>
          <a:p>
            <a:pPr algn="ctr"/>
            <a:r>
              <a:rPr lang="en-US" sz="2000" b="1" i="0" dirty="0">
                <a:solidFill>
                  <a:schemeClr val="accent1"/>
                </a:solidFill>
                <a:effectLst/>
              </a:rPr>
              <a:t>Murad II</a:t>
            </a:r>
          </a:p>
          <a:p>
            <a:pPr algn="ctr"/>
            <a:r>
              <a:rPr lang="en-US" i="0" dirty="0">
                <a:solidFill>
                  <a:schemeClr val="accent1"/>
                </a:solidFill>
                <a:effectLst/>
              </a:rPr>
              <a:t>1421–1444</a:t>
            </a:r>
          </a:p>
          <a:p>
            <a:pPr algn="ctr"/>
            <a:r>
              <a:rPr lang="en-US" i="0" dirty="0">
                <a:solidFill>
                  <a:schemeClr val="accent1"/>
                </a:solidFill>
                <a:effectLst/>
              </a:rPr>
              <a:t>1446–1451</a:t>
            </a:r>
            <a:endParaRPr lang="en-US" dirty="0">
              <a:solidFill>
                <a:schemeClr val="accent1"/>
              </a:solidFill>
            </a:endParaRPr>
          </a:p>
        </p:txBody>
      </p:sp>
      <p:sp>
        <p:nvSpPr>
          <p:cNvPr id="5" name="TextBox 4">
            <a:extLst>
              <a:ext uri="{FF2B5EF4-FFF2-40B4-BE49-F238E27FC236}">
                <a16:creationId xmlns:a16="http://schemas.microsoft.com/office/drawing/2014/main" id="{28D14B6F-D36A-BBCD-CC2F-A1B762EE1678}"/>
              </a:ext>
            </a:extLst>
          </p:cNvPr>
          <p:cNvSpPr txBox="1"/>
          <p:nvPr/>
        </p:nvSpPr>
        <p:spPr>
          <a:xfrm>
            <a:off x="6963924" y="3209253"/>
            <a:ext cx="2440730" cy="677108"/>
          </a:xfrm>
          <a:prstGeom prst="rect">
            <a:avLst/>
          </a:prstGeom>
          <a:noFill/>
        </p:spPr>
        <p:txBody>
          <a:bodyPr wrap="square">
            <a:spAutoFit/>
          </a:bodyPr>
          <a:lstStyle/>
          <a:p>
            <a:pPr algn="ctr"/>
            <a:r>
              <a:rPr lang="en-US" sz="2000" b="1" i="0" dirty="0">
                <a:solidFill>
                  <a:schemeClr val="accent1"/>
                </a:solidFill>
                <a:effectLst/>
              </a:rPr>
              <a:t>Selim I the Grim</a:t>
            </a:r>
          </a:p>
          <a:p>
            <a:pPr algn="ctr"/>
            <a:r>
              <a:rPr lang="en-US" i="0" dirty="0">
                <a:solidFill>
                  <a:schemeClr val="accent1"/>
                </a:solidFill>
                <a:effectLst/>
              </a:rPr>
              <a:t>1512-1520</a:t>
            </a:r>
            <a:endParaRPr lang="en-US" dirty="0">
              <a:solidFill>
                <a:schemeClr val="accent1"/>
              </a:solidFill>
            </a:endParaRPr>
          </a:p>
        </p:txBody>
      </p:sp>
      <p:sp>
        <p:nvSpPr>
          <p:cNvPr id="9" name="TextBox 8">
            <a:extLst>
              <a:ext uri="{FF2B5EF4-FFF2-40B4-BE49-F238E27FC236}">
                <a16:creationId xmlns:a16="http://schemas.microsoft.com/office/drawing/2014/main" id="{3229D8BF-580B-0314-0D9D-2665B08E2317}"/>
              </a:ext>
            </a:extLst>
          </p:cNvPr>
          <p:cNvSpPr txBox="1"/>
          <p:nvPr/>
        </p:nvSpPr>
        <p:spPr>
          <a:xfrm>
            <a:off x="4319333" y="3227035"/>
            <a:ext cx="3236494" cy="677108"/>
          </a:xfrm>
          <a:prstGeom prst="rect">
            <a:avLst/>
          </a:prstGeom>
          <a:noFill/>
        </p:spPr>
        <p:txBody>
          <a:bodyPr wrap="square">
            <a:spAutoFit/>
          </a:bodyPr>
          <a:lstStyle/>
          <a:p>
            <a:pPr algn="ctr"/>
            <a:r>
              <a:rPr lang="en-US" sz="2000" b="1" i="0" dirty="0">
                <a:solidFill>
                  <a:schemeClr val="accent1"/>
                </a:solidFill>
                <a:effectLst/>
              </a:rPr>
              <a:t>Bayezid II</a:t>
            </a:r>
          </a:p>
          <a:p>
            <a:pPr algn="ctr"/>
            <a:r>
              <a:rPr lang="en-US" i="0" dirty="0">
                <a:solidFill>
                  <a:schemeClr val="accent1"/>
                </a:solidFill>
                <a:effectLst/>
              </a:rPr>
              <a:t>1481–1512</a:t>
            </a:r>
            <a:endParaRPr lang="en-US" dirty="0">
              <a:solidFill>
                <a:schemeClr val="accent1"/>
              </a:solidFill>
            </a:endParaRPr>
          </a:p>
        </p:txBody>
      </p:sp>
      <p:sp>
        <p:nvSpPr>
          <p:cNvPr id="10" name="TextBox 9">
            <a:extLst>
              <a:ext uri="{FF2B5EF4-FFF2-40B4-BE49-F238E27FC236}">
                <a16:creationId xmlns:a16="http://schemas.microsoft.com/office/drawing/2014/main" id="{F747672E-EB99-FA4C-8537-3657EEF5FA89}"/>
              </a:ext>
            </a:extLst>
          </p:cNvPr>
          <p:cNvSpPr txBox="1"/>
          <p:nvPr/>
        </p:nvSpPr>
        <p:spPr>
          <a:xfrm>
            <a:off x="9047746" y="3209253"/>
            <a:ext cx="3144253" cy="677108"/>
          </a:xfrm>
          <a:prstGeom prst="rect">
            <a:avLst/>
          </a:prstGeom>
          <a:noFill/>
        </p:spPr>
        <p:txBody>
          <a:bodyPr wrap="square">
            <a:spAutoFit/>
          </a:bodyPr>
          <a:lstStyle/>
          <a:p>
            <a:pPr algn="ctr"/>
            <a:r>
              <a:rPr lang="en-US" sz="2000" b="1" i="0" dirty="0">
                <a:solidFill>
                  <a:schemeClr val="accent1"/>
                </a:solidFill>
                <a:effectLst/>
              </a:rPr>
              <a:t>Suleiman the Magnificent</a:t>
            </a:r>
          </a:p>
          <a:p>
            <a:pPr algn="ctr"/>
            <a:r>
              <a:rPr lang="en-US" i="0" dirty="0">
                <a:solidFill>
                  <a:schemeClr val="accent1"/>
                </a:solidFill>
                <a:effectLst/>
              </a:rPr>
              <a:t>1520–1566</a:t>
            </a:r>
            <a:endParaRPr lang="en-US" dirty="0">
              <a:solidFill>
                <a:schemeClr val="accent1"/>
              </a:solidFill>
            </a:endParaRPr>
          </a:p>
        </p:txBody>
      </p:sp>
      <p:sp>
        <p:nvSpPr>
          <p:cNvPr id="12" name="TextBox 11">
            <a:extLst>
              <a:ext uri="{FF2B5EF4-FFF2-40B4-BE49-F238E27FC236}">
                <a16:creationId xmlns:a16="http://schemas.microsoft.com/office/drawing/2014/main" id="{5D114663-309C-96F3-956C-64B32A163D24}"/>
              </a:ext>
            </a:extLst>
          </p:cNvPr>
          <p:cNvSpPr txBox="1"/>
          <p:nvPr/>
        </p:nvSpPr>
        <p:spPr>
          <a:xfrm>
            <a:off x="2338537" y="3209253"/>
            <a:ext cx="2440730" cy="954107"/>
          </a:xfrm>
          <a:prstGeom prst="rect">
            <a:avLst/>
          </a:prstGeom>
          <a:noFill/>
        </p:spPr>
        <p:txBody>
          <a:bodyPr wrap="square">
            <a:spAutoFit/>
          </a:bodyPr>
          <a:lstStyle/>
          <a:p>
            <a:pPr algn="ctr"/>
            <a:r>
              <a:rPr lang="en-US" sz="2000" b="1" dirty="0">
                <a:solidFill>
                  <a:schemeClr val="accent1"/>
                </a:solidFill>
              </a:rPr>
              <a:t>Mehmed II </a:t>
            </a:r>
            <a:r>
              <a:rPr lang="en-US" sz="2000" b="1" dirty="0" err="1">
                <a:solidFill>
                  <a:schemeClr val="accent1"/>
                </a:solidFill>
              </a:rPr>
              <a:t>Fatih</a:t>
            </a:r>
            <a:r>
              <a:rPr lang="en-US" sz="2000" b="1" dirty="0">
                <a:solidFill>
                  <a:schemeClr val="accent1"/>
                </a:solidFill>
              </a:rPr>
              <a:t> </a:t>
            </a:r>
          </a:p>
          <a:p>
            <a:pPr algn="ctr"/>
            <a:r>
              <a:rPr lang="en-US" i="0" dirty="0">
                <a:solidFill>
                  <a:schemeClr val="accent1"/>
                </a:solidFill>
                <a:effectLst/>
              </a:rPr>
              <a:t>1444–1446</a:t>
            </a:r>
          </a:p>
          <a:p>
            <a:pPr algn="ctr"/>
            <a:r>
              <a:rPr lang="en-US" i="0" dirty="0">
                <a:solidFill>
                  <a:schemeClr val="accent1"/>
                </a:solidFill>
                <a:effectLst/>
              </a:rPr>
              <a:t>1451–1481</a:t>
            </a:r>
            <a:endParaRPr lang="en-US" dirty="0">
              <a:solidFill>
                <a:schemeClr val="accent1"/>
              </a:solidFill>
            </a:endParaRPr>
          </a:p>
        </p:txBody>
      </p:sp>
      <p:sp>
        <p:nvSpPr>
          <p:cNvPr id="13" name="TextBox 12">
            <a:extLst>
              <a:ext uri="{FF2B5EF4-FFF2-40B4-BE49-F238E27FC236}">
                <a16:creationId xmlns:a16="http://schemas.microsoft.com/office/drawing/2014/main" id="{0895E987-2F27-D7DB-060C-B3030E6D6FF7}"/>
              </a:ext>
            </a:extLst>
          </p:cNvPr>
          <p:cNvSpPr txBox="1"/>
          <p:nvPr/>
        </p:nvSpPr>
        <p:spPr>
          <a:xfrm>
            <a:off x="171726" y="0"/>
            <a:ext cx="11848548" cy="707886"/>
          </a:xfrm>
          <a:prstGeom prst="rect">
            <a:avLst/>
          </a:prstGeom>
          <a:noFill/>
        </p:spPr>
        <p:txBody>
          <a:bodyPr wrap="square">
            <a:spAutoFit/>
          </a:bodyPr>
          <a:lstStyle/>
          <a:p>
            <a:pPr algn="ctr"/>
            <a:r>
              <a:rPr lang="en-US" sz="4000" dirty="0">
                <a:solidFill>
                  <a:schemeClr val="accent1"/>
                </a:solidFill>
              </a:rPr>
              <a:t>The Next 5 Ottoman – Edirne and Constantinople</a:t>
            </a:r>
          </a:p>
        </p:txBody>
      </p:sp>
      <p:sp>
        <p:nvSpPr>
          <p:cNvPr id="7" name="TextBox 6">
            <a:extLst>
              <a:ext uri="{FF2B5EF4-FFF2-40B4-BE49-F238E27FC236}">
                <a16:creationId xmlns:a16="http://schemas.microsoft.com/office/drawing/2014/main" id="{BDA0C001-2C91-F830-BD97-94C2497BE538}"/>
              </a:ext>
            </a:extLst>
          </p:cNvPr>
          <p:cNvSpPr txBox="1"/>
          <p:nvPr/>
        </p:nvSpPr>
        <p:spPr>
          <a:xfrm>
            <a:off x="160285" y="4277440"/>
            <a:ext cx="2236889" cy="2554545"/>
          </a:xfrm>
          <a:prstGeom prst="rect">
            <a:avLst/>
          </a:prstGeom>
          <a:noFill/>
        </p:spPr>
        <p:txBody>
          <a:bodyPr wrap="square">
            <a:spAutoFit/>
          </a:bodyPr>
          <a:lstStyle/>
          <a:p>
            <a:r>
              <a:rPr lang="en-US" sz="1600" dirty="0">
                <a:solidFill>
                  <a:schemeClr val="accent1"/>
                </a:solidFill>
              </a:rPr>
              <a:t>Ruled From: Edirne</a:t>
            </a:r>
          </a:p>
          <a:p>
            <a:r>
              <a:rPr lang="en-US" sz="1600" dirty="0">
                <a:solidFill>
                  <a:schemeClr val="accent1"/>
                </a:solidFill>
              </a:rPr>
              <a:t>Major Victories: Conquests in the Balkans.</a:t>
            </a:r>
          </a:p>
          <a:p>
            <a:r>
              <a:rPr lang="en-US" sz="1600" dirty="0">
                <a:solidFill>
                  <a:schemeClr val="accent1"/>
                </a:solidFill>
              </a:rPr>
              <a:t>Consolidation of Ottoman rule.</a:t>
            </a:r>
          </a:p>
          <a:p>
            <a:r>
              <a:rPr lang="en-US" sz="1600" dirty="0">
                <a:solidFill>
                  <a:schemeClr val="accent1"/>
                </a:solidFill>
              </a:rPr>
              <a:t>Murad II briefly abdicated but returned to the throne due to a crisis.</a:t>
            </a:r>
          </a:p>
        </p:txBody>
      </p:sp>
      <p:sp>
        <p:nvSpPr>
          <p:cNvPr id="14" name="TextBox 13">
            <a:extLst>
              <a:ext uri="{FF2B5EF4-FFF2-40B4-BE49-F238E27FC236}">
                <a16:creationId xmlns:a16="http://schemas.microsoft.com/office/drawing/2014/main" id="{6BF2FBAB-7D11-3D2A-F367-4C0D56AAA9DB}"/>
              </a:ext>
            </a:extLst>
          </p:cNvPr>
          <p:cNvSpPr txBox="1"/>
          <p:nvPr/>
        </p:nvSpPr>
        <p:spPr>
          <a:xfrm>
            <a:off x="2454150" y="4301504"/>
            <a:ext cx="2325117" cy="2554545"/>
          </a:xfrm>
          <a:prstGeom prst="rect">
            <a:avLst/>
          </a:prstGeom>
          <a:noFill/>
        </p:spPr>
        <p:txBody>
          <a:bodyPr wrap="square">
            <a:spAutoFit/>
          </a:bodyPr>
          <a:lstStyle/>
          <a:p>
            <a:r>
              <a:rPr lang="en-US" sz="1600" dirty="0">
                <a:solidFill>
                  <a:schemeClr val="accent1"/>
                </a:solidFill>
              </a:rPr>
              <a:t>Ruled From: Edirne, later Constantinople </a:t>
            </a:r>
          </a:p>
          <a:p>
            <a:r>
              <a:rPr lang="en-US" sz="1600" dirty="0">
                <a:solidFill>
                  <a:schemeClr val="accent1"/>
                </a:solidFill>
              </a:rPr>
              <a:t>Major Victories: Conquest of Constantinople (1453).</a:t>
            </a:r>
          </a:p>
          <a:p>
            <a:r>
              <a:rPr lang="en-US" sz="1600" dirty="0">
                <a:solidFill>
                  <a:schemeClr val="accent1"/>
                </a:solidFill>
              </a:rPr>
              <a:t>Expanded the Ottoman Empire significantly.</a:t>
            </a:r>
          </a:p>
          <a:p>
            <a:r>
              <a:rPr lang="en-US" sz="1600" dirty="0">
                <a:solidFill>
                  <a:schemeClr val="accent1"/>
                </a:solidFill>
              </a:rPr>
              <a:t>Mehmed II ordered the construction of </a:t>
            </a:r>
            <a:r>
              <a:rPr lang="en-US" sz="1600" dirty="0" err="1">
                <a:solidFill>
                  <a:schemeClr val="accent1"/>
                </a:solidFill>
              </a:rPr>
              <a:t>Topkapi</a:t>
            </a:r>
            <a:r>
              <a:rPr lang="en-US" sz="1600" dirty="0">
                <a:solidFill>
                  <a:schemeClr val="accent1"/>
                </a:solidFill>
              </a:rPr>
              <a:t> Palace in Istanbul.</a:t>
            </a:r>
          </a:p>
        </p:txBody>
      </p:sp>
      <p:sp>
        <p:nvSpPr>
          <p:cNvPr id="19" name="TextBox 18">
            <a:extLst>
              <a:ext uri="{FF2B5EF4-FFF2-40B4-BE49-F238E27FC236}">
                <a16:creationId xmlns:a16="http://schemas.microsoft.com/office/drawing/2014/main" id="{3C621D5C-F1BD-C743-D0AA-753AD54B2C95}"/>
              </a:ext>
            </a:extLst>
          </p:cNvPr>
          <p:cNvSpPr txBox="1"/>
          <p:nvPr/>
        </p:nvSpPr>
        <p:spPr>
          <a:xfrm>
            <a:off x="4854680" y="4072896"/>
            <a:ext cx="2236889" cy="2554545"/>
          </a:xfrm>
          <a:prstGeom prst="rect">
            <a:avLst/>
          </a:prstGeom>
          <a:noFill/>
        </p:spPr>
        <p:txBody>
          <a:bodyPr wrap="square">
            <a:spAutoFit/>
          </a:bodyPr>
          <a:lstStyle/>
          <a:p>
            <a:r>
              <a:rPr lang="en-US" sz="1600" dirty="0">
                <a:solidFill>
                  <a:schemeClr val="accent1"/>
                </a:solidFill>
              </a:rPr>
              <a:t>Ruled From: Constantinople </a:t>
            </a:r>
          </a:p>
          <a:p>
            <a:r>
              <a:rPr lang="en-US" sz="1600" dirty="0">
                <a:solidFill>
                  <a:schemeClr val="accent1"/>
                </a:solidFill>
              </a:rPr>
              <a:t>Major Victories: None notable during his reign.</a:t>
            </a:r>
          </a:p>
          <a:p>
            <a:r>
              <a:rPr lang="en-US" sz="1600" dirty="0">
                <a:solidFill>
                  <a:schemeClr val="accent1"/>
                </a:solidFill>
              </a:rPr>
              <a:t>Maintained peace and stability.</a:t>
            </a:r>
          </a:p>
          <a:p>
            <a:r>
              <a:rPr lang="en-US" sz="1600" dirty="0">
                <a:solidFill>
                  <a:schemeClr val="accent1"/>
                </a:solidFill>
              </a:rPr>
              <a:t>Bayezid II welcomed Jewish refugees expelled from Spain.</a:t>
            </a:r>
          </a:p>
        </p:txBody>
      </p:sp>
      <p:sp>
        <p:nvSpPr>
          <p:cNvPr id="20" name="TextBox 19">
            <a:extLst>
              <a:ext uri="{FF2B5EF4-FFF2-40B4-BE49-F238E27FC236}">
                <a16:creationId xmlns:a16="http://schemas.microsoft.com/office/drawing/2014/main" id="{BE106E5A-5158-6D11-881A-5D294995A7BD}"/>
              </a:ext>
            </a:extLst>
          </p:cNvPr>
          <p:cNvSpPr txBox="1"/>
          <p:nvPr/>
        </p:nvSpPr>
        <p:spPr>
          <a:xfrm>
            <a:off x="7236772" y="4072896"/>
            <a:ext cx="2103120" cy="2554545"/>
          </a:xfrm>
          <a:prstGeom prst="rect">
            <a:avLst/>
          </a:prstGeom>
          <a:noFill/>
        </p:spPr>
        <p:txBody>
          <a:bodyPr wrap="square">
            <a:spAutoFit/>
          </a:bodyPr>
          <a:lstStyle/>
          <a:p>
            <a:r>
              <a:rPr lang="en-US" sz="1600" dirty="0">
                <a:solidFill>
                  <a:schemeClr val="accent1"/>
                </a:solidFill>
              </a:rPr>
              <a:t>Major Victories: Battle of </a:t>
            </a:r>
            <a:r>
              <a:rPr lang="en-US" sz="1600" dirty="0" err="1">
                <a:solidFill>
                  <a:schemeClr val="accent1"/>
                </a:solidFill>
              </a:rPr>
              <a:t>Chaldiran</a:t>
            </a:r>
            <a:r>
              <a:rPr lang="en-US" sz="1600" dirty="0">
                <a:solidFill>
                  <a:schemeClr val="accent1"/>
                </a:solidFill>
              </a:rPr>
              <a:t> (1514).</a:t>
            </a:r>
          </a:p>
          <a:p>
            <a:r>
              <a:rPr lang="en-US" sz="1600" dirty="0">
                <a:solidFill>
                  <a:schemeClr val="accent1"/>
                </a:solidFill>
              </a:rPr>
              <a:t>Expanded Ottoman territories (Syria, Egypt, Hijaz)</a:t>
            </a:r>
          </a:p>
          <a:p>
            <a:r>
              <a:rPr lang="en-US" sz="1600" dirty="0">
                <a:solidFill>
                  <a:schemeClr val="accent1"/>
                </a:solidFill>
              </a:rPr>
              <a:t>Selim I was the first Ottoman Sultan to assume the title of Caliph.</a:t>
            </a:r>
          </a:p>
        </p:txBody>
      </p:sp>
      <p:sp>
        <p:nvSpPr>
          <p:cNvPr id="21" name="TextBox 20">
            <a:extLst>
              <a:ext uri="{FF2B5EF4-FFF2-40B4-BE49-F238E27FC236}">
                <a16:creationId xmlns:a16="http://schemas.microsoft.com/office/drawing/2014/main" id="{59F1665B-CB9E-9C7F-1799-05BE9E5C9105}"/>
              </a:ext>
            </a:extLst>
          </p:cNvPr>
          <p:cNvSpPr txBox="1"/>
          <p:nvPr/>
        </p:nvSpPr>
        <p:spPr>
          <a:xfrm>
            <a:off x="9378315" y="4072896"/>
            <a:ext cx="2813686" cy="2800767"/>
          </a:xfrm>
          <a:prstGeom prst="rect">
            <a:avLst/>
          </a:prstGeom>
          <a:noFill/>
        </p:spPr>
        <p:txBody>
          <a:bodyPr wrap="square">
            <a:spAutoFit/>
          </a:bodyPr>
          <a:lstStyle/>
          <a:p>
            <a:r>
              <a:rPr lang="en-US" sz="1600" dirty="0">
                <a:solidFill>
                  <a:schemeClr val="accent1"/>
                </a:solidFill>
              </a:rPr>
              <a:t>Major Victories: Siege of Belgrade (1521), Battle of </a:t>
            </a:r>
            <a:r>
              <a:rPr lang="en-US" sz="1600" dirty="0" err="1">
                <a:solidFill>
                  <a:schemeClr val="accent1"/>
                </a:solidFill>
              </a:rPr>
              <a:t>Mohács</a:t>
            </a:r>
            <a:r>
              <a:rPr lang="en-US" sz="1600" dirty="0">
                <a:solidFill>
                  <a:schemeClr val="accent1"/>
                </a:solidFill>
              </a:rPr>
              <a:t> (1526), Siege of Vienna (1529).</a:t>
            </a:r>
          </a:p>
          <a:p>
            <a:r>
              <a:rPr lang="en-US" sz="1600" dirty="0">
                <a:solidFill>
                  <a:schemeClr val="accent1"/>
                </a:solidFill>
              </a:rPr>
              <a:t>Considered one of the greatest Ottoman rulers; expanded the empire culturally and territorially.</a:t>
            </a:r>
          </a:p>
          <a:p>
            <a:r>
              <a:rPr lang="en-US" sz="1600" dirty="0">
                <a:solidFill>
                  <a:schemeClr val="accent1"/>
                </a:solidFill>
              </a:rPr>
              <a:t>Suleiman was a poet and wrote under the pen name "</a:t>
            </a:r>
            <a:r>
              <a:rPr lang="en-US" sz="1600" dirty="0" err="1">
                <a:solidFill>
                  <a:schemeClr val="accent1"/>
                </a:solidFill>
              </a:rPr>
              <a:t>Muhibbi</a:t>
            </a:r>
            <a:r>
              <a:rPr lang="en-US" sz="1600" dirty="0">
                <a:solidFill>
                  <a:schemeClr val="accent1"/>
                </a:solidFill>
              </a:rPr>
              <a:t>."</a:t>
            </a:r>
          </a:p>
        </p:txBody>
      </p:sp>
      <p:pic>
        <p:nvPicPr>
          <p:cNvPr id="2" name="Picture 2" descr="undefined">
            <a:extLst>
              <a:ext uri="{FF2B5EF4-FFF2-40B4-BE49-F238E27FC236}">
                <a16:creationId xmlns:a16="http://schemas.microsoft.com/office/drawing/2014/main" id="{B97EBFB5-5500-5864-8DB6-7C8BF94D5BF2}"/>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726" y="724129"/>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2EE8E6E-1F54-EEB2-3DD1-31D8D201F6D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016" t="17334" r="28251" b="37629"/>
          <a:stretch/>
        </p:blipFill>
        <p:spPr>
          <a:xfrm>
            <a:off x="2528248" y="715239"/>
            <a:ext cx="2061308" cy="2468880"/>
          </a:xfrm>
          <a:prstGeom prst="rect">
            <a:avLst/>
          </a:prstGeom>
        </p:spPr>
      </p:pic>
      <p:pic>
        <p:nvPicPr>
          <p:cNvPr id="6" name="Picture 2" descr="undefined">
            <a:extLst>
              <a:ext uri="{FF2B5EF4-FFF2-40B4-BE49-F238E27FC236}">
                <a16:creationId xmlns:a16="http://schemas.microsoft.com/office/drawing/2014/main" id="{CE53D0E2-490B-DC06-95A2-68D9F22D108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280" r="7907" b="26751"/>
          <a:stretch/>
        </p:blipFill>
        <p:spPr bwMode="auto">
          <a:xfrm>
            <a:off x="9663752" y="715239"/>
            <a:ext cx="2068601" cy="24688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a:extLst>
              <a:ext uri="{FF2B5EF4-FFF2-40B4-BE49-F238E27FC236}">
                <a16:creationId xmlns:a16="http://schemas.microsoft.com/office/drawing/2014/main" id="{FF8CCFE9-5E89-6CE3-3C6D-9D63F737121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327" t="11031" r="31322" b="56379"/>
          <a:stretch/>
        </p:blipFill>
        <p:spPr bwMode="auto">
          <a:xfrm>
            <a:off x="4832213" y="707886"/>
            <a:ext cx="2067347"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088DF77-2B55-90D6-FCA1-C9A41F971193}"/>
              </a:ext>
            </a:extLst>
          </p:cNvPr>
          <p:cNvPicPr>
            <a:picLocks/>
          </p:cNvPicPr>
          <p:nvPr/>
        </p:nvPicPr>
        <p:blipFill rotWithShape="1">
          <a:blip r:embed="rId7"/>
          <a:srcRect l="30501" t="12102" r="33332" b="60342"/>
          <a:stretch/>
        </p:blipFill>
        <p:spPr>
          <a:xfrm>
            <a:off x="7275195" y="707886"/>
            <a:ext cx="2103120" cy="2468880"/>
          </a:xfrm>
          <a:prstGeom prst="rect">
            <a:avLst/>
          </a:prstGeom>
        </p:spPr>
      </p:pic>
    </p:spTree>
    <p:extLst>
      <p:ext uri="{BB962C8B-B14F-4D97-AF65-F5344CB8AC3E}">
        <p14:creationId xmlns:p14="http://schemas.microsoft.com/office/powerpoint/2010/main" val="209454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E322368-E767-8B06-A37A-519E1393B00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2420" y="1717587"/>
            <a:ext cx="3931920"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07470DE6-A23E-4FC4-7100-6B6E793A1EA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 y="1717587"/>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CE999CF-18C0-184A-1959-0A6B33A3B95B}"/>
              </a:ext>
            </a:extLst>
          </p:cNvPr>
          <p:cNvSpPr txBox="1"/>
          <p:nvPr/>
        </p:nvSpPr>
        <p:spPr>
          <a:xfrm>
            <a:off x="787952" y="4654017"/>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Osman (1281-1326)</a:t>
            </a:r>
          </a:p>
        </p:txBody>
      </p:sp>
      <p:sp>
        <p:nvSpPr>
          <p:cNvPr id="10" name="TextBox 9">
            <a:extLst>
              <a:ext uri="{FF2B5EF4-FFF2-40B4-BE49-F238E27FC236}">
                <a16:creationId xmlns:a16="http://schemas.microsoft.com/office/drawing/2014/main" id="{8D13F35C-CD57-82FB-D200-DC90E930EA5D}"/>
              </a:ext>
            </a:extLst>
          </p:cNvPr>
          <p:cNvSpPr txBox="1"/>
          <p:nvPr/>
        </p:nvSpPr>
        <p:spPr>
          <a:xfrm>
            <a:off x="4969750" y="4643667"/>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Orhan (1326-1362)</a:t>
            </a:r>
          </a:p>
        </p:txBody>
      </p:sp>
      <p:pic>
        <p:nvPicPr>
          <p:cNvPr id="3" name="Picture 2">
            <a:extLst>
              <a:ext uri="{FF2B5EF4-FFF2-40B4-BE49-F238E27FC236}">
                <a16:creationId xmlns:a16="http://schemas.microsoft.com/office/drawing/2014/main" id="{6CE33122-E1FB-400D-D233-7FD7BC861E3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080" y="1727937"/>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E3A9F2-B37E-D387-C36D-C1992AA258B5}"/>
              </a:ext>
            </a:extLst>
          </p:cNvPr>
          <p:cNvSpPr txBox="1"/>
          <p:nvPr/>
        </p:nvSpPr>
        <p:spPr>
          <a:xfrm>
            <a:off x="9133433" y="4643666"/>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Murad (1362-1389)</a:t>
            </a:r>
          </a:p>
        </p:txBody>
      </p:sp>
    </p:spTree>
    <p:extLst>
      <p:ext uri="{BB962C8B-B14F-4D97-AF65-F5344CB8AC3E}">
        <p14:creationId xmlns:p14="http://schemas.microsoft.com/office/powerpoint/2010/main" val="2907005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B79430-B765-0897-9232-2B483A90E9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048" y="0"/>
            <a:ext cx="10019893" cy="6858000"/>
          </a:xfrm>
          <a:prstGeom prst="rect">
            <a:avLst/>
          </a:prstGeom>
        </p:spPr>
      </p:pic>
    </p:spTree>
    <p:extLst>
      <p:ext uri="{BB962C8B-B14F-4D97-AF65-F5344CB8AC3E}">
        <p14:creationId xmlns:p14="http://schemas.microsoft.com/office/powerpoint/2010/main" val="3176307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defined">
            <a:extLst>
              <a:ext uri="{FF2B5EF4-FFF2-40B4-BE49-F238E27FC236}">
                <a16:creationId xmlns:a16="http://schemas.microsoft.com/office/drawing/2014/main" id="{42C5CF3B-A494-23A8-1F39-44CE69B39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213" y="0"/>
            <a:ext cx="9551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173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25225" y="0"/>
            <a:ext cx="11044988" cy="769441"/>
          </a:xfrm>
          <a:prstGeom prst="rect">
            <a:avLst/>
          </a:prstGeom>
          <a:noFill/>
        </p:spPr>
        <p:txBody>
          <a:bodyPr wrap="square">
            <a:spAutoFit/>
          </a:bodyPr>
          <a:lstStyle/>
          <a:p>
            <a:pPr algn="ctr"/>
            <a:r>
              <a:rPr lang="en-US" sz="4400" dirty="0">
                <a:solidFill>
                  <a:srgbClr val="52291E"/>
                </a:solidFill>
                <a:latin typeface="Berkshire Swash" panose="02000505000000020003" pitchFamily="2" charset="0"/>
              </a:rPr>
              <a:t>The Beginning – </a:t>
            </a:r>
            <a:r>
              <a:rPr lang="en-US" sz="4400" dirty="0" err="1">
                <a:solidFill>
                  <a:srgbClr val="52291E"/>
                </a:solidFill>
                <a:latin typeface="Berkshire Swash" panose="02000505000000020003" pitchFamily="2" charset="0"/>
              </a:rPr>
              <a:t>Ertugrul</a:t>
            </a:r>
            <a:r>
              <a:rPr lang="en-US" sz="4400" dirty="0">
                <a:solidFill>
                  <a:srgbClr val="52291E"/>
                </a:solidFill>
                <a:latin typeface="Berkshire Swash" panose="02000505000000020003" pitchFamily="2" charset="0"/>
              </a:rPr>
              <a:t> Ghazi</a:t>
            </a:r>
          </a:p>
        </p:txBody>
      </p:sp>
      <p:sp>
        <p:nvSpPr>
          <p:cNvPr id="5" name="TextBox 4">
            <a:extLst>
              <a:ext uri="{FF2B5EF4-FFF2-40B4-BE49-F238E27FC236}">
                <a16:creationId xmlns:a16="http://schemas.microsoft.com/office/drawing/2014/main" id="{B0106225-1392-D13A-83E5-7E326EBEE678}"/>
              </a:ext>
            </a:extLst>
          </p:cNvPr>
          <p:cNvSpPr txBox="1"/>
          <p:nvPr/>
        </p:nvSpPr>
        <p:spPr>
          <a:xfrm>
            <a:off x="283243" y="980171"/>
            <a:ext cx="11625514" cy="5645456"/>
          </a:xfrm>
          <a:prstGeom prst="rect">
            <a:avLst/>
          </a:prstGeom>
          <a:noFill/>
        </p:spPr>
        <p:txBody>
          <a:bodyPr wrap="square">
            <a:spAutoFit/>
          </a:bodyPr>
          <a:lstStyle/>
          <a:p>
            <a:pPr indent="-285750">
              <a:lnSpc>
                <a:spcPct val="110000"/>
              </a:lnSpc>
              <a:buFont typeface="Arial" panose="020B0604020202020204" pitchFamily="34" charset="0"/>
              <a:buChar char="•"/>
            </a:pPr>
            <a:r>
              <a:rPr lang="en-US" sz="2200" b="1" dirty="0">
                <a:solidFill>
                  <a:schemeClr val="accent1"/>
                </a:solidFill>
              </a:rPr>
              <a:t>8th and 9th Century: </a:t>
            </a:r>
            <a:r>
              <a:rPr lang="en-US" sz="2200" b="1" dirty="0" err="1">
                <a:solidFill>
                  <a:schemeClr val="accent1"/>
                </a:solidFill>
              </a:rPr>
              <a:t>Oghuzz</a:t>
            </a:r>
            <a:r>
              <a:rPr lang="en-US" sz="2200" b="1" dirty="0">
                <a:solidFill>
                  <a:schemeClr val="accent1"/>
                </a:solidFill>
              </a:rPr>
              <a:t> Tribes migrate west</a:t>
            </a:r>
          </a:p>
          <a:p>
            <a:pPr indent="-285750">
              <a:lnSpc>
                <a:spcPct val="110000"/>
              </a:lnSpc>
              <a:buFont typeface="Arial" panose="020B0604020202020204" pitchFamily="34" charset="0"/>
              <a:buChar char="•"/>
            </a:pPr>
            <a:r>
              <a:rPr lang="en-US" sz="2200" dirty="0">
                <a:solidFill>
                  <a:schemeClr val="accent1"/>
                </a:solidFill>
              </a:rPr>
              <a:t>1187: Salahuddin recaptures Jerusalem from Crusaders</a:t>
            </a:r>
          </a:p>
          <a:p>
            <a:pPr indent="-285750">
              <a:lnSpc>
                <a:spcPct val="110000"/>
              </a:lnSpc>
              <a:buFont typeface="Arial" panose="020B0604020202020204" pitchFamily="34" charset="0"/>
              <a:buChar char="•"/>
            </a:pPr>
            <a:r>
              <a:rPr lang="en-US" sz="2200" b="1" dirty="0">
                <a:solidFill>
                  <a:schemeClr val="accent1"/>
                </a:solidFill>
              </a:rPr>
              <a:t>1196: Birth of </a:t>
            </a:r>
            <a:r>
              <a:rPr lang="en-US" sz="2200" b="1" dirty="0" err="1">
                <a:solidFill>
                  <a:schemeClr val="accent1"/>
                </a:solidFill>
              </a:rPr>
              <a:t>Ertugrul</a:t>
            </a:r>
            <a:r>
              <a:rPr lang="en-US" sz="2200" b="1" dirty="0">
                <a:solidFill>
                  <a:schemeClr val="accent1"/>
                </a:solidFill>
              </a:rPr>
              <a:t> Ghazi</a:t>
            </a:r>
          </a:p>
          <a:p>
            <a:pPr indent="-285750">
              <a:lnSpc>
                <a:spcPct val="110000"/>
              </a:lnSpc>
              <a:buFont typeface="Arial" panose="020B0604020202020204" pitchFamily="34" charset="0"/>
              <a:buChar char="•"/>
            </a:pPr>
            <a:r>
              <a:rPr lang="en-US" sz="2200" dirty="0">
                <a:solidFill>
                  <a:schemeClr val="accent1"/>
                </a:solidFill>
              </a:rPr>
              <a:t>1202-1204: The Fourth Crusade results in the sack of Constantinople by the Crusaders.</a:t>
            </a:r>
          </a:p>
          <a:p>
            <a:pPr indent="-285750">
              <a:lnSpc>
                <a:spcPct val="110000"/>
              </a:lnSpc>
              <a:buFont typeface="Arial" panose="020B0604020202020204" pitchFamily="34" charset="0"/>
              <a:buChar char="•"/>
            </a:pPr>
            <a:r>
              <a:rPr lang="en-US" sz="2200" kern="100" dirty="0">
                <a:solidFill>
                  <a:schemeClr val="accent1"/>
                </a:solidFill>
                <a:effectLst/>
                <a:ea typeface="Calibri" panose="020F0502020204030204" pitchFamily="34" charset="0"/>
                <a:cs typeface="Times New Roman" panose="02020603050405020304" pitchFamily="18" charset="0"/>
              </a:rPr>
              <a:t>1204-1237: Seljuks of Rum Golden Age.</a:t>
            </a:r>
            <a:endParaRPr lang="en-US" sz="2200" dirty="0">
              <a:solidFill>
                <a:schemeClr val="accent1"/>
              </a:solidFill>
            </a:endParaRPr>
          </a:p>
          <a:p>
            <a:pPr indent="-285750">
              <a:lnSpc>
                <a:spcPct val="110000"/>
              </a:lnSpc>
              <a:buFont typeface="Arial" panose="020B0604020202020204" pitchFamily="34" charset="0"/>
              <a:buChar char="•"/>
            </a:pPr>
            <a:r>
              <a:rPr lang="en-US" sz="2200" dirty="0">
                <a:solidFill>
                  <a:schemeClr val="accent1"/>
                </a:solidFill>
              </a:rPr>
              <a:t>1206: Genghis Khan establishes the Mongol Empire.</a:t>
            </a:r>
          </a:p>
          <a:p>
            <a:pPr indent="-285750">
              <a:lnSpc>
                <a:spcPct val="110000"/>
              </a:lnSpc>
              <a:buFont typeface="Arial" panose="020B0604020202020204" pitchFamily="34" charset="0"/>
              <a:buChar char="•"/>
            </a:pPr>
            <a:r>
              <a:rPr lang="en-US" sz="2200" b="1" dirty="0">
                <a:solidFill>
                  <a:schemeClr val="accent1"/>
                </a:solidFill>
              </a:rPr>
              <a:t>1227: </a:t>
            </a:r>
            <a:r>
              <a:rPr lang="en-US" sz="2200" b="1" dirty="0" err="1">
                <a:solidFill>
                  <a:schemeClr val="accent1"/>
                </a:solidFill>
              </a:rPr>
              <a:t>Kayi</a:t>
            </a:r>
            <a:r>
              <a:rPr lang="en-US" sz="2200" b="1" dirty="0">
                <a:solidFill>
                  <a:schemeClr val="accent1"/>
                </a:solidFill>
              </a:rPr>
              <a:t> tribe cross Euphrates and enter into Anatolia</a:t>
            </a:r>
          </a:p>
          <a:p>
            <a:pPr indent="-285750">
              <a:lnSpc>
                <a:spcPct val="110000"/>
              </a:lnSpc>
              <a:buFont typeface="Arial" panose="020B0604020202020204" pitchFamily="34" charset="0"/>
              <a:buChar char="•"/>
            </a:pPr>
            <a:r>
              <a:rPr lang="en-US" sz="2200" kern="100" dirty="0">
                <a:solidFill>
                  <a:schemeClr val="accent1"/>
                </a:solidFill>
                <a:effectLst/>
                <a:ea typeface="Calibri" panose="020F0502020204030204" pitchFamily="34" charset="0"/>
                <a:cs typeface="Times New Roman" panose="02020603050405020304" pitchFamily="18" charset="0"/>
              </a:rPr>
              <a:t>1228-1229: Sixth Crusade, Sultan al-Kamil </a:t>
            </a:r>
            <a:r>
              <a:rPr lang="en-US" sz="2200" kern="100" dirty="0">
                <a:solidFill>
                  <a:schemeClr val="accent1"/>
                </a:solidFill>
                <a:ea typeface="Calibri" panose="020F0502020204030204" pitchFamily="34" charset="0"/>
                <a:cs typeface="Times New Roman" panose="02020603050405020304" pitchFamily="18" charset="0"/>
              </a:rPr>
              <a:t>gave Jerusalem to Fredrick II</a:t>
            </a:r>
          </a:p>
          <a:p>
            <a:pPr indent="-285750">
              <a:lnSpc>
                <a:spcPct val="110000"/>
              </a:lnSpc>
              <a:buFont typeface="Arial" panose="020B0604020202020204" pitchFamily="34" charset="0"/>
              <a:buChar char="•"/>
            </a:pPr>
            <a:r>
              <a:rPr lang="en-US" sz="2200" kern="100" dirty="0">
                <a:solidFill>
                  <a:schemeClr val="accent1"/>
                </a:solidFill>
                <a:effectLst/>
                <a:ea typeface="Calibri" panose="020F0502020204030204" pitchFamily="34" charset="0"/>
                <a:cs typeface="Times New Roman" panose="02020603050405020304" pitchFamily="18" charset="0"/>
              </a:rPr>
              <a:t>1244: </a:t>
            </a:r>
            <a:r>
              <a:rPr lang="en-US" sz="2200" kern="100" dirty="0" err="1">
                <a:solidFill>
                  <a:schemeClr val="accent1"/>
                </a:solidFill>
                <a:effectLst/>
                <a:ea typeface="Calibri" panose="020F0502020204030204" pitchFamily="34" charset="0"/>
                <a:cs typeface="Times New Roman" panose="02020603050405020304" pitchFamily="18" charset="0"/>
              </a:rPr>
              <a:t>Khwarizmian</a:t>
            </a:r>
            <a:r>
              <a:rPr lang="en-US" sz="2200" kern="100" dirty="0">
                <a:solidFill>
                  <a:schemeClr val="accent1"/>
                </a:solidFill>
                <a:effectLst/>
                <a:ea typeface="Calibri" panose="020F0502020204030204" pitchFamily="34" charset="0"/>
                <a:cs typeface="Times New Roman" panose="02020603050405020304" pitchFamily="18" charset="0"/>
              </a:rPr>
              <a:t> Turks take back Jerusalem</a:t>
            </a:r>
          </a:p>
          <a:p>
            <a:pPr indent="-285750">
              <a:lnSpc>
                <a:spcPct val="110000"/>
              </a:lnSpc>
              <a:buFont typeface="Arial" panose="020B0604020202020204" pitchFamily="34" charset="0"/>
              <a:buChar char="•"/>
            </a:pPr>
            <a:r>
              <a:rPr lang="en-US" sz="2200" dirty="0">
                <a:solidFill>
                  <a:schemeClr val="accent1"/>
                </a:solidFill>
              </a:rPr>
              <a:t>1258: Fall of Baghdad to the Mongol </a:t>
            </a:r>
            <a:r>
              <a:rPr lang="en-US" sz="2200" dirty="0" err="1">
                <a:solidFill>
                  <a:schemeClr val="accent1"/>
                </a:solidFill>
              </a:rPr>
              <a:t>Hulagu</a:t>
            </a:r>
            <a:r>
              <a:rPr lang="en-US" sz="2200" dirty="0">
                <a:solidFill>
                  <a:schemeClr val="accent1"/>
                </a:solidFill>
              </a:rPr>
              <a:t> Khan</a:t>
            </a:r>
          </a:p>
          <a:p>
            <a:pPr indent="-285750">
              <a:lnSpc>
                <a:spcPct val="110000"/>
              </a:lnSpc>
              <a:buFont typeface="Arial" panose="020B0604020202020204" pitchFamily="34" charset="0"/>
              <a:buChar char="•"/>
            </a:pPr>
            <a:r>
              <a:rPr lang="en-US" sz="2200" b="1" dirty="0">
                <a:solidFill>
                  <a:schemeClr val="accent1"/>
                </a:solidFill>
              </a:rPr>
              <a:t>1258: Birth of Osman</a:t>
            </a:r>
          </a:p>
          <a:p>
            <a:pPr indent="-285750">
              <a:lnSpc>
                <a:spcPct val="110000"/>
              </a:lnSpc>
              <a:buFont typeface="Arial" panose="020B0604020202020204" pitchFamily="34" charset="0"/>
              <a:buChar char="•"/>
            </a:pPr>
            <a:r>
              <a:rPr lang="en-US" sz="2200" dirty="0">
                <a:solidFill>
                  <a:schemeClr val="accent1"/>
                </a:solidFill>
              </a:rPr>
              <a:t>1260: Mongols are defeated by the Mamluks at the Battle of Ain </a:t>
            </a:r>
            <a:r>
              <a:rPr lang="en-US" sz="2200" dirty="0" err="1">
                <a:solidFill>
                  <a:schemeClr val="accent1"/>
                </a:solidFill>
              </a:rPr>
              <a:t>Jalut</a:t>
            </a:r>
            <a:endParaRPr lang="en-US" sz="2200" dirty="0">
              <a:solidFill>
                <a:schemeClr val="accent1"/>
              </a:solidFill>
            </a:endParaRPr>
          </a:p>
          <a:p>
            <a:pPr indent="-285750">
              <a:lnSpc>
                <a:spcPct val="110000"/>
              </a:lnSpc>
              <a:buFont typeface="Arial" panose="020B0604020202020204" pitchFamily="34" charset="0"/>
              <a:buChar char="•"/>
            </a:pPr>
            <a:r>
              <a:rPr lang="en-US" sz="2200" dirty="0">
                <a:solidFill>
                  <a:schemeClr val="accent1"/>
                </a:solidFill>
              </a:rPr>
              <a:t>1261</a:t>
            </a:r>
            <a:r>
              <a:rPr lang="en-US" sz="2200" b="1" dirty="0">
                <a:solidFill>
                  <a:schemeClr val="accent1"/>
                </a:solidFill>
              </a:rPr>
              <a:t>: </a:t>
            </a:r>
            <a:r>
              <a:rPr lang="en-US" sz="2200" kern="0" dirty="0">
                <a:solidFill>
                  <a:schemeClr val="accent1"/>
                </a:solidFill>
                <a:ea typeface="Calibri" panose="020F0502020204030204" pitchFamily="34" charset="0"/>
                <a:cs typeface="Times New Roman" panose="02020603050405020304" pitchFamily="18" charset="0"/>
              </a:rPr>
              <a:t>Michael VIII </a:t>
            </a:r>
            <a:r>
              <a:rPr lang="en-US" sz="2200" kern="0" dirty="0" err="1">
                <a:solidFill>
                  <a:schemeClr val="accent1"/>
                </a:solidFill>
                <a:ea typeface="Calibri" panose="020F0502020204030204" pitchFamily="34" charset="0"/>
                <a:cs typeface="Times New Roman" panose="02020603050405020304" pitchFamily="18" charset="0"/>
              </a:rPr>
              <a:t>Palaiologos</a:t>
            </a:r>
            <a:r>
              <a:rPr lang="en-US" sz="2200" kern="0" dirty="0">
                <a:solidFill>
                  <a:schemeClr val="accent1"/>
                </a:solidFill>
                <a:ea typeface="Calibri" panose="020F0502020204030204" pitchFamily="34" charset="0"/>
                <a:cs typeface="Times New Roman" panose="02020603050405020304" pitchFamily="18" charset="0"/>
              </a:rPr>
              <a:t> recaptured Constantinople from the Latin Empire</a:t>
            </a:r>
            <a:endParaRPr lang="en-US" sz="2200" dirty="0">
              <a:solidFill>
                <a:schemeClr val="accent1"/>
              </a:solidFill>
            </a:endParaRPr>
          </a:p>
          <a:p>
            <a:pPr indent="-285750">
              <a:lnSpc>
                <a:spcPct val="110000"/>
              </a:lnSpc>
              <a:buFont typeface="Arial" panose="020B0604020202020204" pitchFamily="34" charset="0"/>
              <a:buChar char="•"/>
            </a:pPr>
            <a:r>
              <a:rPr lang="en-US" sz="2200" dirty="0">
                <a:solidFill>
                  <a:schemeClr val="accent1"/>
                </a:solidFill>
              </a:rPr>
              <a:t>1271-1295: Marco Polo embarks on his journey to Asia, stays at the court of Kublai Khan</a:t>
            </a:r>
          </a:p>
          <a:p>
            <a:pPr indent="-285750">
              <a:lnSpc>
                <a:spcPct val="110000"/>
              </a:lnSpc>
              <a:buFont typeface="Arial" panose="020B0604020202020204" pitchFamily="34" charset="0"/>
              <a:buChar char="•"/>
            </a:pPr>
            <a:r>
              <a:rPr lang="en-US" sz="2200" b="1" kern="0" dirty="0">
                <a:solidFill>
                  <a:schemeClr val="accent1"/>
                </a:solidFill>
                <a:effectLst/>
                <a:ea typeface="Times New Roman" panose="02020603050405020304" pitchFamily="18" charset="0"/>
                <a:cs typeface="Times New Roman" panose="02020603050405020304" pitchFamily="18" charset="0"/>
              </a:rPr>
              <a:t>1281: Orhan, one of Osman's sons, is born.</a:t>
            </a:r>
            <a:endParaRPr lang="en-US" sz="2200" b="1" kern="100" dirty="0">
              <a:solidFill>
                <a:schemeClr val="accent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2347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573506" y="0"/>
            <a:ext cx="11044988" cy="707886"/>
          </a:xfrm>
          <a:prstGeom prst="rect">
            <a:avLst/>
          </a:prstGeom>
          <a:noFill/>
        </p:spPr>
        <p:txBody>
          <a:bodyPr wrap="square">
            <a:spAutoFit/>
          </a:bodyPr>
          <a:lstStyle/>
          <a:p>
            <a:pPr algn="ctr"/>
            <a:r>
              <a:rPr lang="en-US" sz="4000" dirty="0">
                <a:solidFill>
                  <a:schemeClr val="accent1"/>
                </a:solidFill>
              </a:rPr>
              <a:t>Osman Ghazi (1299-1326)</a:t>
            </a:r>
          </a:p>
        </p:txBody>
      </p:sp>
      <p:sp>
        <p:nvSpPr>
          <p:cNvPr id="3" name="TextBox 2">
            <a:extLst>
              <a:ext uri="{FF2B5EF4-FFF2-40B4-BE49-F238E27FC236}">
                <a16:creationId xmlns:a16="http://schemas.microsoft.com/office/drawing/2014/main" id="{696D1688-EAD6-06F8-12FC-C373B9777E87}"/>
              </a:ext>
            </a:extLst>
          </p:cNvPr>
          <p:cNvSpPr txBox="1"/>
          <p:nvPr/>
        </p:nvSpPr>
        <p:spPr>
          <a:xfrm>
            <a:off x="152400" y="707886"/>
            <a:ext cx="11887200" cy="6173165"/>
          </a:xfrm>
          <a:prstGeom prst="rect">
            <a:avLst/>
          </a:prstGeom>
          <a:noFill/>
        </p:spPr>
        <p:txBody>
          <a:bodyPr wrap="square">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1284: First Holy War as Osman attempts to capture </a:t>
            </a:r>
            <a:r>
              <a:rPr lang="en-US" sz="2200" kern="0" dirty="0" err="1">
                <a:solidFill>
                  <a:schemeClr val="accent1"/>
                </a:solidFill>
                <a:effectLst/>
                <a:ea typeface="Times New Roman" panose="02020603050405020304" pitchFamily="18" charset="0"/>
                <a:cs typeface="Times New Roman" panose="02020603050405020304" pitchFamily="18" charset="0"/>
              </a:rPr>
              <a:t>Inegol</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1285-1288: Osman conquers </a:t>
            </a:r>
            <a:r>
              <a:rPr lang="en-US" sz="2200" b="1" kern="0" dirty="0" err="1">
                <a:solidFill>
                  <a:schemeClr val="accent1"/>
                </a:solidFill>
                <a:effectLst/>
                <a:ea typeface="Times New Roman" panose="02020603050405020304" pitchFamily="18" charset="0"/>
                <a:cs typeface="Times New Roman" panose="02020603050405020304" pitchFamily="18" charset="0"/>
              </a:rPr>
              <a:t>Kulaca</a:t>
            </a:r>
            <a:r>
              <a:rPr lang="en-US" sz="2200" b="1" kern="0" dirty="0">
                <a:solidFill>
                  <a:schemeClr val="accent1"/>
                </a:solidFill>
                <a:effectLst/>
                <a:ea typeface="Times New Roman" panose="02020603050405020304" pitchFamily="18" charset="0"/>
                <a:cs typeface="Times New Roman" panose="02020603050405020304" pitchFamily="18" charset="0"/>
              </a:rPr>
              <a:t> Hisar, </a:t>
            </a:r>
            <a:r>
              <a:rPr lang="en-US" sz="2200" b="1" kern="0" dirty="0" err="1">
                <a:solidFill>
                  <a:schemeClr val="accent1"/>
                </a:solidFill>
                <a:effectLst/>
                <a:ea typeface="Times New Roman" panose="02020603050405020304" pitchFamily="18" charset="0"/>
                <a:cs typeface="Times New Roman" panose="02020603050405020304" pitchFamily="18" charset="0"/>
              </a:rPr>
              <a:t>Yashisar</a:t>
            </a:r>
            <a:r>
              <a:rPr lang="en-US" sz="2200" b="1" kern="0" dirty="0">
                <a:solidFill>
                  <a:schemeClr val="accent1"/>
                </a:solidFill>
                <a:effectLst/>
                <a:ea typeface="Times New Roman" panose="02020603050405020304" pitchFamily="18" charset="0"/>
                <a:cs typeface="Times New Roman" panose="02020603050405020304" pitchFamily="18" charset="0"/>
              </a:rPr>
              <a:t> and </a:t>
            </a:r>
            <a:r>
              <a:rPr lang="en-US" sz="2200" b="1" kern="0" dirty="0" err="1">
                <a:solidFill>
                  <a:schemeClr val="accent1"/>
                </a:solidFill>
                <a:effectLst/>
                <a:ea typeface="Times New Roman" panose="02020603050405020304" pitchFamily="18" charset="0"/>
                <a:cs typeface="Times New Roman" panose="02020603050405020304" pitchFamily="18" charset="0"/>
              </a:rPr>
              <a:t>Karaca</a:t>
            </a:r>
            <a:r>
              <a:rPr lang="en-US" sz="2200" b="1" kern="0" dirty="0">
                <a:solidFill>
                  <a:schemeClr val="accent1"/>
                </a:solidFill>
                <a:effectLst/>
                <a:ea typeface="Times New Roman" panose="02020603050405020304" pitchFamily="18" charset="0"/>
                <a:cs typeface="Times New Roman" panose="02020603050405020304" pitchFamily="18" charset="0"/>
              </a:rPr>
              <a:t> Hisar</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dirty="0">
                <a:solidFill>
                  <a:schemeClr val="accent1"/>
                </a:solidFill>
              </a:rPr>
              <a:t>1289: </a:t>
            </a:r>
            <a:r>
              <a:rPr lang="en-US" sz="2200" dirty="0" err="1">
                <a:solidFill>
                  <a:schemeClr val="accent1"/>
                </a:solidFill>
              </a:rPr>
              <a:t>Ertugrul</a:t>
            </a:r>
            <a:r>
              <a:rPr lang="en-US" sz="2200" dirty="0">
                <a:solidFill>
                  <a:schemeClr val="accent1"/>
                </a:solidFill>
              </a:rPr>
              <a:t> Ghazi dies and Osman (r. 1289-1326) comes to power</a:t>
            </a:r>
            <a:endParaRPr lang="en-US" sz="2200" kern="100" dirty="0">
              <a:solidFill>
                <a:schemeClr val="accent1"/>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1299: </a:t>
            </a:r>
            <a:r>
              <a:rPr lang="en-US" sz="2200" b="1" kern="0" dirty="0">
                <a:solidFill>
                  <a:schemeClr val="accent1"/>
                </a:solidFill>
                <a:ea typeface="Times New Roman" panose="02020603050405020304" pitchFamily="18" charset="0"/>
                <a:cs typeface="Times New Roman" panose="02020603050405020304" pitchFamily="18" charset="0"/>
              </a:rPr>
              <a:t>C</a:t>
            </a:r>
            <a:r>
              <a:rPr lang="en-US" sz="2200" b="1" kern="0" dirty="0">
                <a:solidFill>
                  <a:schemeClr val="accent1"/>
                </a:solidFill>
                <a:effectLst/>
                <a:ea typeface="Times New Roman" panose="02020603050405020304" pitchFamily="18" charset="0"/>
                <a:cs typeface="Times New Roman" panose="02020603050405020304" pitchFamily="18" charset="0"/>
              </a:rPr>
              <a:t>aptures </a:t>
            </a:r>
            <a:r>
              <a:rPr lang="en-US" sz="2200" b="1" kern="0" dirty="0" err="1">
                <a:solidFill>
                  <a:schemeClr val="accent1"/>
                </a:solidFill>
                <a:effectLst/>
                <a:ea typeface="Times New Roman" panose="02020603050405020304" pitchFamily="18" charset="0"/>
                <a:cs typeface="Times New Roman" panose="02020603050405020304" pitchFamily="18" charset="0"/>
              </a:rPr>
              <a:t>Bilekoma</a:t>
            </a:r>
            <a:r>
              <a:rPr lang="en-US" sz="2200" b="1" kern="0" dirty="0">
                <a:solidFill>
                  <a:schemeClr val="accent1"/>
                </a:solidFill>
                <a:effectLst/>
                <a:ea typeface="Times New Roman" panose="02020603050405020304" pitchFamily="18" charset="0"/>
                <a:cs typeface="Times New Roman" panose="02020603050405020304" pitchFamily="18" charset="0"/>
              </a:rPr>
              <a:t> and </a:t>
            </a:r>
            <a:r>
              <a:rPr lang="en-US" sz="2200" b="1" kern="0" dirty="0" err="1">
                <a:solidFill>
                  <a:schemeClr val="accent1"/>
                </a:solidFill>
                <a:effectLst/>
                <a:ea typeface="Times New Roman" panose="02020603050405020304" pitchFamily="18" charset="0"/>
                <a:cs typeface="Times New Roman" panose="02020603050405020304" pitchFamily="18" charset="0"/>
              </a:rPr>
              <a:t>Yenisehir</a:t>
            </a:r>
            <a:r>
              <a:rPr lang="en-US" sz="2200" b="1" kern="0" dirty="0">
                <a:solidFill>
                  <a:schemeClr val="accent1"/>
                </a:solidFill>
                <a:ea typeface="Times New Roman" panose="02020603050405020304" pitchFamily="18" charset="0"/>
                <a:cs typeface="Times New Roman" panose="02020603050405020304" pitchFamily="18" charset="0"/>
              </a:rPr>
              <a:t>,</a:t>
            </a:r>
            <a:r>
              <a:rPr lang="en-US" sz="2200" b="1" kern="0" dirty="0">
                <a:solidFill>
                  <a:schemeClr val="accent1"/>
                </a:solidFill>
                <a:effectLst/>
                <a:ea typeface="Times New Roman" panose="02020603050405020304" pitchFamily="18" charset="0"/>
                <a:cs typeface="Times New Roman" panose="02020603050405020304" pitchFamily="18" charset="0"/>
              </a:rPr>
              <a:t> Ottoman Empire established</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1300: First family conflict as Osman kills his uncle </a:t>
            </a:r>
            <a:r>
              <a:rPr lang="en-US" sz="2200" kern="0" dirty="0" err="1">
                <a:solidFill>
                  <a:schemeClr val="accent1"/>
                </a:solidFill>
                <a:effectLst/>
                <a:ea typeface="Times New Roman" panose="02020603050405020304" pitchFamily="18" charset="0"/>
                <a:cs typeface="Times New Roman" panose="02020603050405020304" pitchFamily="18" charset="0"/>
              </a:rPr>
              <a:t>Dundar</a:t>
            </a:r>
            <a:r>
              <a:rPr lang="en-US" sz="2200" kern="0" dirty="0">
                <a:solidFill>
                  <a:schemeClr val="accent1"/>
                </a:solidFill>
                <a:effectLst/>
                <a:ea typeface="Times New Roman" panose="02020603050405020304" pitchFamily="18" charset="0"/>
                <a:cs typeface="Times New Roman" panose="02020603050405020304" pitchFamily="18" charset="0"/>
              </a:rPr>
              <a:t> Bey.</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1302-1303: Battle of </a:t>
            </a:r>
            <a:r>
              <a:rPr lang="en-US" sz="2200" b="1" kern="0" dirty="0" err="1">
                <a:solidFill>
                  <a:schemeClr val="accent1"/>
                </a:solidFill>
                <a:effectLst/>
                <a:ea typeface="Times New Roman" panose="02020603050405020304" pitchFamily="18" charset="0"/>
                <a:cs typeface="Times New Roman" panose="02020603050405020304" pitchFamily="18" charset="0"/>
              </a:rPr>
              <a:t>Bapheus</a:t>
            </a:r>
            <a:r>
              <a:rPr lang="en-US" sz="2200" b="1" kern="0" dirty="0">
                <a:solidFill>
                  <a:schemeClr val="accent1"/>
                </a:solidFill>
                <a:effectLst/>
                <a:ea typeface="Times New Roman" panose="02020603050405020304" pitchFamily="18" charset="0"/>
                <a:cs typeface="Times New Roman" panose="02020603050405020304" pitchFamily="18" charset="0"/>
              </a:rPr>
              <a:t> and </a:t>
            </a:r>
            <a:r>
              <a:rPr lang="en-US" sz="2200" b="1" kern="0" dirty="0" err="1">
                <a:solidFill>
                  <a:schemeClr val="accent1"/>
                </a:solidFill>
                <a:effectLst/>
                <a:ea typeface="Times New Roman" panose="02020603050405020304" pitchFamily="18" charset="0"/>
                <a:cs typeface="Times New Roman" panose="02020603050405020304" pitchFamily="18" charset="0"/>
              </a:rPr>
              <a:t>Dimbos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open the Bursa Plain and </a:t>
            </a:r>
            <a:r>
              <a:rPr lang="en-US" sz="2200" kern="0" dirty="0" err="1">
                <a:solidFill>
                  <a:schemeClr val="accent1"/>
                </a:solidFill>
                <a:effectLst/>
                <a:ea typeface="Times New Roman" panose="02020603050405020304" pitchFamily="18" charset="0"/>
                <a:cs typeface="Times New Roman" panose="02020603050405020304" pitchFamily="18" charset="0"/>
              </a:rPr>
              <a:t>Uludag</a:t>
            </a:r>
            <a:r>
              <a:rPr lang="en-US" sz="2200" kern="0" dirty="0">
                <a:solidFill>
                  <a:schemeClr val="accent1"/>
                </a:solidFill>
                <a:effectLst/>
                <a:ea typeface="Times New Roman" panose="02020603050405020304" pitchFamily="18" charset="0"/>
                <a:cs typeface="Times New Roman" panose="02020603050405020304" pitchFamily="18" charset="0"/>
              </a:rPr>
              <a:t> Mountains</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tabLst>
                <a:tab pos="457200" algn="l"/>
              </a:tabLst>
            </a:pPr>
            <a:r>
              <a:rPr lang="en-US" sz="2200" i="0" dirty="0">
                <a:solidFill>
                  <a:schemeClr val="accent1"/>
                </a:solidFill>
                <a:effectLst/>
              </a:rPr>
              <a:t>1304-1369: Ibn </a:t>
            </a:r>
            <a:r>
              <a:rPr lang="en-US" sz="2200" i="0" dirty="0" err="1">
                <a:solidFill>
                  <a:schemeClr val="accent1"/>
                </a:solidFill>
                <a:effectLst/>
              </a:rPr>
              <a:t>Batuta’s</a:t>
            </a:r>
            <a:r>
              <a:rPr lang="en-US" sz="2200" i="0" dirty="0">
                <a:solidFill>
                  <a:schemeClr val="accent1"/>
                </a:solidFill>
                <a:effectLst/>
              </a:rPr>
              <a:t> travels</a:t>
            </a:r>
          </a:p>
          <a:p>
            <a:pPr marL="342900" indent="-342900">
              <a:buFont typeface="Arial" panose="020B0604020202020204" pitchFamily="34" charset="0"/>
              <a:buChar char="•"/>
            </a:pPr>
            <a:r>
              <a:rPr lang="en-US" sz="2200" dirty="0">
                <a:solidFill>
                  <a:schemeClr val="accent1"/>
                </a:solidFill>
              </a:rPr>
              <a:t>1325-1337: The Aztec Empire expands its territory, they build the city of Tenochtitlan.</a:t>
            </a:r>
          </a:p>
          <a:p>
            <a:pPr marL="342900" indent="-342900">
              <a:buFont typeface="Arial" panose="020B0604020202020204" pitchFamily="34" charset="0"/>
              <a:buChar char="•"/>
            </a:pPr>
            <a:r>
              <a:rPr lang="en-US" sz="2200" dirty="0">
                <a:solidFill>
                  <a:schemeClr val="accent1"/>
                </a:solidFill>
              </a:rPr>
              <a:t>1325: Mansa Musa goes on Haj</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1326: Capture of </a:t>
            </a:r>
            <a:r>
              <a:rPr lang="en-US" sz="2200" b="1" kern="0" dirty="0" err="1">
                <a:solidFill>
                  <a:schemeClr val="accent1"/>
                </a:solidFill>
                <a:effectLst/>
                <a:ea typeface="Times New Roman" panose="02020603050405020304" pitchFamily="18" charset="0"/>
                <a:cs typeface="Times New Roman" panose="02020603050405020304" pitchFamily="18" charset="0"/>
              </a:rPr>
              <a:t>Prousa</a:t>
            </a:r>
            <a:r>
              <a:rPr lang="en-US" sz="2200" b="1" kern="0" dirty="0">
                <a:solidFill>
                  <a:schemeClr val="accent1"/>
                </a:solidFill>
                <a:effectLst/>
                <a:ea typeface="Times New Roman" panose="02020603050405020304" pitchFamily="18" charset="0"/>
                <a:cs typeface="Times New Roman" panose="02020603050405020304" pitchFamily="18" charset="0"/>
              </a:rPr>
              <a:t> (Bursa)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a typeface="Calibri" panose="020F0502020204030204" pitchFamily="34" charset="0"/>
                <a:cs typeface="Times New Roman" panose="02020603050405020304" pitchFamily="18" charset="0"/>
              </a:rPr>
              <a:t>1326: Death of Osman Ghazi</a:t>
            </a:r>
          </a:p>
          <a:p>
            <a:pPr marL="342900" marR="0" lvl="0" indent="-342900">
              <a:lnSpc>
                <a:spcPct val="107000"/>
              </a:lnSpc>
              <a:spcBef>
                <a:spcPts val="0"/>
              </a:spcBef>
              <a:spcAft>
                <a:spcPts val="0"/>
              </a:spcAft>
              <a:buFont typeface="Arial" panose="020B0604020202020204" pitchFamily="34" charset="0"/>
              <a:buChar char="•"/>
              <a:tabLst>
                <a:tab pos="457200" algn="l"/>
              </a:tabLst>
            </a:pPr>
            <a:endParaRPr lang="en-US" sz="2200" kern="0" dirty="0">
              <a:solidFill>
                <a:schemeClr val="accent1"/>
              </a:solidFill>
              <a:effectLst/>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tabLst>
                <a:tab pos="457200" algn="l"/>
              </a:tabLst>
            </a:pPr>
            <a:r>
              <a:rPr lang="en-US" sz="2200" kern="0" dirty="0">
                <a:solidFill>
                  <a:schemeClr val="accent1"/>
                </a:solidFill>
                <a:ea typeface="Calibri" panose="020F0502020204030204" pitchFamily="34" charset="0"/>
                <a:cs typeface="Times New Roman" panose="02020603050405020304" pitchFamily="18" charset="0"/>
              </a:rPr>
              <a:t>With just 400 horsemen, Osman transformed a small </a:t>
            </a:r>
            <a:r>
              <a:rPr lang="en-US" sz="2200" kern="0" dirty="0" err="1">
                <a:solidFill>
                  <a:schemeClr val="accent1"/>
                </a:solidFill>
                <a:ea typeface="Calibri" panose="020F0502020204030204" pitchFamily="34" charset="0"/>
                <a:cs typeface="Times New Roman" panose="02020603050405020304" pitchFamily="18" charset="0"/>
              </a:rPr>
              <a:t>Beylik</a:t>
            </a:r>
            <a:r>
              <a:rPr lang="en-US" sz="2200" kern="0" dirty="0">
                <a:solidFill>
                  <a:schemeClr val="accent1"/>
                </a:solidFill>
                <a:ea typeface="Calibri" panose="020F0502020204030204" pitchFamily="34" charset="0"/>
                <a:cs typeface="Times New Roman" panose="02020603050405020304" pitchFamily="18" charset="0"/>
              </a:rPr>
              <a:t> into a principality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a typeface="Calibri" panose="020F0502020204030204" pitchFamily="34" charset="0"/>
                <a:cs typeface="Times New Roman" panose="02020603050405020304" pitchFamily="18" charset="0"/>
              </a:rPr>
              <a:t>He split captured lands, believed in collective governance and not a monarchy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100" dirty="0">
                <a:solidFill>
                  <a:schemeClr val="accent1"/>
                </a:solidFill>
                <a:effectLst/>
                <a:ea typeface="Calibri" panose="020F0502020204030204" pitchFamily="34" charset="0"/>
                <a:cs typeface="Times New Roman" panose="02020603050405020304" pitchFamily="18" charset="0"/>
              </a:rPr>
              <a:t>The Seal of </a:t>
            </a:r>
            <a:r>
              <a:rPr lang="en-US" sz="2200" kern="100" dirty="0" err="1">
                <a:solidFill>
                  <a:schemeClr val="accent1"/>
                </a:solidFill>
                <a:effectLst/>
                <a:ea typeface="Calibri" panose="020F0502020204030204" pitchFamily="34" charset="0"/>
                <a:cs typeface="Times New Roman" panose="02020603050405020304" pitchFamily="18" charset="0"/>
              </a:rPr>
              <a:t>Kayi</a:t>
            </a:r>
            <a:r>
              <a:rPr lang="en-US" sz="2200" kern="100" dirty="0">
                <a:solidFill>
                  <a:schemeClr val="accent1"/>
                </a:solidFill>
                <a:effectLst/>
                <a:ea typeface="Calibri" panose="020F0502020204030204" pitchFamily="34" charset="0"/>
                <a:cs typeface="Times New Roman" panose="02020603050405020304" pitchFamily="18" charset="0"/>
              </a:rPr>
              <a:t> (Three arrows and a bow) was painted on Flags and minted on coins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100" dirty="0">
                <a:solidFill>
                  <a:schemeClr val="accent1"/>
                </a:solidFill>
                <a:effectLst/>
                <a:ea typeface="Calibri" panose="020F0502020204030204" pitchFamily="34" charset="0"/>
                <a:cs typeface="Times New Roman" panose="02020603050405020304" pitchFamily="18" charset="0"/>
              </a:rPr>
              <a:t>He insisted on conforming to Islamic Law, protecting and accommodating his subjects, seeking consultations and remaining just</a:t>
            </a:r>
          </a:p>
        </p:txBody>
      </p:sp>
      <p:pic>
        <p:nvPicPr>
          <p:cNvPr id="4" name="Picture 3">
            <a:extLst>
              <a:ext uri="{FF2B5EF4-FFF2-40B4-BE49-F238E27FC236}">
                <a16:creationId xmlns:a16="http://schemas.microsoft.com/office/drawing/2014/main" id="{B003989F-682D-B67B-E15E-07E27768FF24}"/>
              </a:ext>
            </a:extLst>
          </p:cNvPr>
          <p:cNvPicPr>
            <a:picLocks/>
          </p:cNvPicPr>
          <p:nvPr/>
        </p:nvPicPr>
        <p:blipFill rotWithShape="1">
          <a:blip r:embed="rId3" cstate="print">
            <a:extLst>
              <a:ext uri="{28A0092B-C50C-407E-A947-70E740481C1C}">
                <a14:useLocalDpi xmlns:a14="http://schemas.microsoft.com/office/drawing/2010/main" val="0"/>
              </a:ext>
            </a:extLst>
          </a:blip>
          <a:srcRect l="30992" r="27870" b="46809"/>
          <a:stretch/>
        </p:blipFill>
        <p:spPr>
          <a:xfrm>
            <a:off x="10088880" y="0"/>
            <a:ext cx="2103120" cy="2468880"/>
          </a:xfrm>
          <a:prstGeom prst="rect">
            <a:avLst/>
          </a:prstGeom>
        </p:spPr>
      </p:pic>
    </p:spTree>
    <p:extLst>
      <p:ext uri="{BB962C8B-B14F-4D97-AF65-F5344CB8AC3E}">
        <p14:creationId xmlns:p14="http://schemas.microsoft.com/office/powerpoint/2010/main" val="1270124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84603" y="34160"/>
            <a:ext cx="11044988" cy="707886"/>
          </a:xfrm>
          <a:prstGeom prst="rect">
            <a:avLst/>
          </a:prstGeom>
          <a:noFill/>
        </p:spPr>
        <p:txBody>
          <a:bodyPr wrap="square">
            <a:spAutoFit/>
          </a:bodyPr>
          <a:lstStyle/>
          <a:p>
            <a:pPr algn="ctr"/>
            <a:r>
              <a:rPr lang="en-US" sz="4000" dirty="0">
                <a:solidFill>
                  <a:schemeClr val="accent1"/>
                </a:solidFill>
              </a:rPr>
              <a:t>Orhan Ghazi (1326-1362)</a:t>
            </a:r>
          </a:p>
        </p:txBody>
      </p:sp>
      <p:sp>
        <p:nvSpPr>
          <p:cNvPr id="5" name="TextBox 4">
            <a:extLst>
              <a:ext uri="{FF2B5EF4-FFF2-40B4-BE49-F238E27FC236}">
                <a16:creationId xmlns:a16="http://schemas.microsoft.com/office/drawing/2014/main" id="{B0106225-1392-D13A-83E5-7E326EBEE678}"/>
              </a:ext>
            </a:extLst>
          </p:cNvPr>
          <p:cNvSpPr txBox="1"/>
          <p:nvPr/>
        </p:nvSpPr>
        <p:spPr>
          <a:xfrm>
            <a:off x="141135" y="742046"/>
            <a:ext cx="11919060" cy="6203621"/>
          </a:xfrm>
          <a:prstGeom prst="rect">
            <a:avLst/>
          </a:prstGeom>
          <a:noFill/>
        </p:spPr>
        <p:txBody>
          <a:bodyPr wrap="square">
            <a:spAutoFit/>
          </a:bodyPr>
          <a:lstStyle/>
          <a:p>
            <a:pPr marL="342900" indent="-342900">
              <a:lnSpc>
                <a:spcPct val="107000"/>
              </a:lnSpc>
              <a:buFont typeface="Arial" panose="020B0604020202020204" pitchFamily="34" charset="0"/>
              <a:buChar char="•"/>
              <a:tabLst>
                <a:tab pos="457200" algn="l"/>
              </a:tabLst>
            </a:pPr>
            <a:r>
              <a:rPr lang="en-US" sz="2200" kern="0" dirty="0">
                <a:solidFill>
                  <a:schemeClr val="accent1"/>
                </a:solidFill>
                <a:cs typeface="Times New Roman" panose="02020603050405020304" pitchFamily="18" charset="0"/>
              </a:rPr>
              <a:t>1325: </a:t>
            </a:r>
            <a:r>
              <a:rPr lang="de-DE" sz="2200" kern="0" dirty="0">
                <a:solidFill>
                  <a:schemeClr val="accent1"/>
                </a:solidFill>
                <a:cs typeface="Times New Roman" panose="02020603050405020304" pitchFamily="18" charset="0"/>
              </a:rPr>
              <a:t>Muhammad bin Tughlaq </a:t>
            </a:r>
            <a:r>
              <a:rPr lang="en-US" sz="2200" kern="0" dirty="0">
                <a:solidFill>
                  <a:schemeClr val="accent1"/>
                </a:solidFill>
                <a:cs typeface="Times New Roman" panose="02020603050405020304" pitchFamily="18" charset="0"/>
              </a:rPr>
              <a:t>ruled the Delhi Sultanate.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1326: Capture of </a:t>
            </a:r>
            <a:r>
              <a:rPr lang="en-US" sz="2200" b="1" kern="0" dirty="0" err="1">
                <a:solidFill>
                  <a:schemeClr val="accent1"/>
                </a:solidFill>
                <a:cs typeface="Times New Roman" panose="02020603050405020304" pitchFamily="18" charset="0"/>
              </a:rPr>
              <a:t>Prousa</a:t>
            </a:r>
            <a:r>
              <a:rPr lang="en-US" sz="2200" b="1" kern="0" dirty="0">
                <a:solidFill>
                  <a:schemeClr val="accent1"/>
                </a:solidFill>
                <a:cs typeface="Times New Roman" panose="02020603050405020304" pitchFamily="18" charset="0"/>
              </a:rPr>
              <a:t> (Bursa), Orhan takes over </a:t>
            </a:r>
            <a:r>
              <a:rPr lang="en-US" sz="2200" kern="0" dirty="0">
                <a:solidFill>
                  <a:schemeClr val="accent1"/>
                </a:solidFill>
                <a:cs typeface="Times New Roman" panose="02020603050405020304" pitchFamily="18" charset="0"/>
              </a:rPr>
              <a:t>on the insistence of </a:t>
            </a:r>
          </a:p>
          <a:p>
            <a:pPr marR="0" lvl="0">
              <a:lnSpc>
                <a:spcPct val="107000"/>
              </a:lnSpc>
              <a:spcBef>
                <a:spcPts val="0"/>
              </a:spcBef>
              <a:spcAft>
                <a:spcPts val="0"/>
              </a:spcAft>
              <a:tabLst>
                <a:tab pos="457200" algn="l"/>
              </a:tabLst>
            </a:pPr>
            <a:r>
              <a:rPr lang="en-US" sz="2200" kern="0" dirty="0">
                <a:solidFill>
                  <a:schemeClr val="accent1"/>
                </a:solidFill>
                <a:cs typeface="Times New Roman" panose="02020603050405020304" pitchFamily="18" charset="0"/>
              </a:rPr>
              <a:t>     brother </a:t>
            </a:r>
            <a:r>
              <a:rPr lang="en-US" sz="2200" kern="0" dirty="0" err="1">
                <a:solidFill>
                  <a:schemeClr val="accent1"/>
                </a:solidFill>
                <a:cs typeface="Times New Roman" panose="02020603050405020304" pitchFamily="18" charset="0"/>
              </a:rPr>
              <a:t>Alauddin</a:t>
            </a:r>
            <a:r>
              <a:rPr lang="en-US" sz="2200" kern="0" dirty="0">
                <a:solidFill>
                  <a:schemeClr val="accent1"/>
                </a:solidFill>
                <a:cs typeface="Times New Roman" panose="02020603050405020304" pitchFamily="18" charset="0"/>
              </a:rPr>
              <a:t>.</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1329: Battle of </a:t>
            </a:r>
            <a:r>
              <a:rPr lang="en-US" sz="2200" b="1" kern="0" dirty="0" err="1">
                <a:solidFill>
                  <a:schemeClr val="accent1"/>
                </a:solidFill>
                <a:cs typeface="Times New Roman" panose="02020603050405020304" pitchFamily="18" charset="0"/>
              </a:rPr>
              <a:t>Pelekanon</a:t>
            </a:r>
            <a:r>
              <a:rPr lang="en-US" sz="2200" b="1" kern="0" dirty="0">
                <a:solidFill>
                  <a:schemeClr val="accent1"/>
                </a:solidFill>
                <a:cs typeface="Times New Roman" panose="02020603050405020304" pitchFamily="18" charset="0"/>
              </a:rPr>
              <a:t> - Ottomans decisively defeat Byzantine forces</a:t>
            </a:r>
            <a:endParaRPr lang="en-US" sz="2200" kern="0" dirty="0">
              <a:solidFill>
                <a:schemeClr val="accent1"/>
              </a:solidFill>
              <a:cs typeface="Times New Roman" panose="02020603050405020304" pitchFamily="18" charset="0"/>
            </a:endParaRPr>
          </a:p>
          <a:p>
            <a:pPr marL="342900" indent="-342900">
              <a:lnSpc>
                <a:spcPct val="107000"/>
              </a:lnSpc>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1331-1337: Conquest of Nicaea (</a:t>
            </a:r>
            <a:r>
              <a:rPr lang="en-US" sz="2200" b="1" kern="0" dirty="0" err="1">
                <a:solidFill>
                  <a:schemeClr val="accent1"/>
                </a:solidFill>
                <a:cs typeface="Times New Roman" panose="02020603050405020304" pitchFamily="18" charset="0"/>
              </a:rPr>
              <a:t>Iznik</a:t>
            </a:r>
            <a:r>
              <a:rPr lang="en-US" sz="2200" b="1" kern="0" dirty="0">
                <a:solidFill>
                  <a:schemeClr val="accent1"/>
                </a:solidFill>
                <a:cs typeface="Times New Roman" panose="02020603050405020304" pitchFamily="18" charset="0"/>
              </a:rPr>
              <a:t>) </a:t>
            </a:r>
            <a:r>
              <a:rPr lang="en-US" sz="2200" b="1" kern="0" dirty="0" err="1">
                <a:solidFill>
                  <a:schemeClr val="accent1"/>
                </a:solidFill>
                <a:cs typeface="Times New Roman" panose="02020603050405020304" pitchFamily="18" charset="0"/>
              </a:rPr>
              <a:t>Gemlik</a:t>
            </a:r>
            <a:r>
              <a:rPr lang="en-US" sz="2200" b="1" kern="0" dirty="0">
                <a:solidFill>
                  <a:schemeClr val="accent1"/>
                </a:solidFill>
                <a:cs typeface="Times New Roman" panose="02020603050405020304" pitchFamily="18" charset="0"/>
              </a:rPr>
              <a:t>, Nicomedia (Izmit).</a:t>
            </a:r>
          </a:p>
          <a:p>
            <a:pPr marL="342900" indent="-342900">
              <a:lnSpc>
                <a:spcPct val="107000"/>
              </a:lnSpc>
              <a:buFont typeface="Arial" panose="020B0604020202020204" pitchFamily="34" charset="0"/>
              <a:buChar char="•"/>
              <a:tabLst>
                <a:tab pos="457200" algn="l"/>
              </a:tabLst>
            </a:pPr>
            <a:r>
              <a:rPr lang="en-US" sz="2200" kern="0" dirty="0">
                <a:solidFill>
                  <a:schemeClr val="accent1"/>
                </a:solidFill>
                <a:cs typeface="Times New Roman" panose="02020603050405020304" pitchFamily="18" charset="0"/>
              </a:rPr>
              <a:t>1335: End of the Ilkhanate.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1345: Annexation of the </a:t>
            </a:r>
            <a:r>
              <a:rPr lang="en-US" sz="2200" b="1" kern="0" dirty="0" err="1">
                <a:solidFill>
                  <a:schemeClr val="accent1"/>
                </a:solidFill>
                <a:cs typeface="Times New Roman" panose="02020603050405020304" pitchFamily="18" charset="0"/>
              </a:rPr>
              <a:t>Karasids</a:t>
            </a:r>
            <a:r>
              <a:rPr lang="en-US" sz="2200" b="1" kern="0" dirty="0">
                <a:solidFill>
                  <a:schemeClr val="accent1"/>
                </a:solidFill>
                <a:cs typeface="Times New Roman" panose="02020603050405020304" pitchFamily="18" charset="0"/>
              </a:rPr>
              <a:t>' lands.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1352-1356: Suleyman </a:t>
            </a:r>
            <a:r>
              <a:rPr lang="en-US" sz="2200" b="1" kern="0" dirty="0" err="1">
                <a:solidFill>
                  <a:schemeClr val="accent1"/>
                </a:solidFill>
                <a:cs typeface="Times New Roman" panose="02020603050405020304" pitchFamily="18" charset="0"/>
              </a:rPr>
              <a:t>Pasa</a:t>
            </a:r>
            <a:r>
              <a:rPr lang="en-US" sz="2200" b="1" kern="0" dirty="0">
                <a:solidFill>
                  <a:schemeClr val="accent1"/>
                </a:solidFill>
                <a:cs typeface="Times New Roman" panose="02020603050405020304" pitchFamily="18" charset="0"/>
              </a:rPr>
              <a:t> expands into Rumelia, Battle of </a:t>
            </a:r>
            <a:r>
              <a:rPr lang="en-US" sz="2200" b="1" kern="0" dirty="0" err="1">
                <a:solidFill>
                  <a:schemeClr val="accent1"/>
                </a:solidFill>
                <a:cs typeface="Times New Roman" panose="02020603050405020304" pitchFamily="18" charset="0"/>
              </a:rPr>
              <a:t>Demotika</a:t>
            </a:r>
            <a:r>
              <a:rPr lang="en-US" sz="2200" b="1" kern="0" dirty="0">
                <a:solidFill>
                  <a:schemeClr val="accent1"/>
                </a:solidFill>
                <a:cs typeface="Times New Roman" panose="02020603050405020304" pitchFamily="18" charset="0"/>
              </a:rPr>
              <a:t>: Serbians and Bulgarians defeated, Capture of Gallipoli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1357: Suleyman </a:t>
            </a:r>
            <a:r>
              <a:rPr lang="en-US" sz="2200" b="1" kern="0" dirty="0" err="1">
                <a:solidFill>
                  <a:schemeClr val="accent1"/>
                </a:solidFill>
                <a:cs typeface="Times New Roman" panose="02020603050405020304" pitchFamily="18" charset="0"/>
              </a:rPr>
              <a:t>Pasa</a:t>
            </a:r>
            <a:r>
              <a:rPr lang="en-US" sz="2200" b="1" kern="0" dirty="0">
                <a:solidFill>
                  <a:schemeClr val="accent1"/>
                </a:solidFill>
                <a:cs typeface="Times New Roman" panose="02020603050405020304" pitchFamily="18" charset="0"/>
              </a:rPr>
              <a:t> dies in an accident, Orhan is miserable and isolates himself</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cs typeface="Times New Roman" panose="02020603050405020304" pitchFamily="18" charset="0"/>
              </a:rPr>
              <a:t>1359: Ottoman prince </a:t>
            </a:r>
            <a:r>
              <a:rPr lang="en-US" sz="2200" kern="0" dirty="0" err="1">
                <a:solidFill>
                  <a:schemeClr val="accent1"/>
                </a:solidFill>
                <a:cs typeface="Times New Roman" panose="02020603050405020304" pitchFamily="18" charset="0"/>
              </a:rPr>
              <a:t>Şehzade</a:t>
            </a:r>
            <a:r>
              <a:rPr lang="en-US" sz="2200" kern="0" dirty="0">
                <a:solidFill>
                  <a:schemeClr val="accent1"/>
                </a:solidFill>
                <a:cs typeface="Times New Roman" panose="02020603050405020304" pitchFamily="18" charset="0"/>
              </a:rPr>
              <a:t> Halil is kidnapped by Genoese pirates and later ransomed.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b="1" kern="0" dirty="0">
                <a:solidFill>
                  <a:schemeClr val="accent1"/>
                </a:solidFill>
                <a:cs typeface="Times New Roman" panose="02020603050405020304" pitchFamily="18" charset="0"/>
              </a:rPr>
              <a:t>1360: Orhan dies, and Murad I ascends to the throne.</a:t>
            </a:r>
          </a:p>
          <a:p>
            <a:pPr marL="342900" indent="-342900">
              <a:lnSpc>
                <a:spcPct val="107000"/>
              </a:lnSpc>
              <a:buFont typeface="Arial" panose="020B0604020202020204" pitchFamily="34" charset="0"/>
              <a:buChar char="•"/>
              <a:tabLst>
                <a:tab pos="457200" algn="l"/>
              </a:tabLst>
            </a:pPr>
            <a:r>
              <a:rPr lang="en-US" sz="2200" kern="0" dirty="0">
                <a:solidFill>
                  <a:schemeClr val="accent1"/>
                </a:solidFill>
                <a:cs typeface="Times New Roman" panose="02020603050405020304" pitchFamily="18" charset="0"/>
              </a:rPr>
              <a:t>1360: Timur starts building his Empire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cs typeface="Times New Roman" panose="02020603050405020304" pitchFamily="18" charset="0"/>
              </a:rPr>
              <a:t>1362: Execution of </a:t>
            </a:r>
            <a:r>
              <a:rPr lang="en-US" sz="2200" kern="0" dirty="0" err="1">
                <a:solidFill>
                  <a:schemeClr val="accent1"/>
                </a:solidFill>
                <a:cs typeface="Times New Roman" panose="02020603050405020304" pitchFamily="18" charset="0"/>
              </a:rPr>
              <a:t>Sehzade</a:t>
            </a:r>
            <a:r>
              <a:rPr lang="en-US" sz="2200" kern="0" dirty="0">
                <a:solidFill>
                  <a:schemeClr val="accent1"/>
                </a:solidFill>
                <a:cs typeface="Times New Roman" panose="02020603050405020304" pitchFamily="18" charset="0"/>
              </a:rPr>
              <a:t> Halil and </a:t>
            </a:r>
            <a:r>
              <a:rPr lang="en-US" sz="2200" kern="0" dirty="0" err="1">
                <a:solidFill>
                  <a:schemeClr val="accent1"/>
                </a:solidFill>
                <a:cs typeface="Times New Roman" panose="02020603050405020304" pitchFamily="18" charset="0"/>
              </a:rPr>
              <a:t>Sehzade</a:t>
            </a:r>
            <a:r>
              <a:rPr lang="en-US" sz="2200" kern="0" dirty="0">
                <a:solidFill>
                  <a:schemeClr val="accent1"/>
                </a:solidFill>
                <a:cs typeface="Times New Roman" panose="02020603050405020304" pitchFamily="18" charset="0"/>
              </a:rPr>
              <a:t> Ibrahim due to their rebellion.</a:t>
            </a:r>
          </a:p>
          <a:p>
            <a:pPr marL="342900" marR="0" lvl="0" indent="-342900">
              <a:lnSpc>
                <a:spcPct val="107000"/>
              </a:lnSpc>
              <a:spcBef>
                <a:spcPts val="0"/>
              </a:spcBef>
              <a:spcAft>
                <a:spcPts val="0"/>
              </a:spcAft>
              <a:buFont typeface="Arial" panose="020B0604020202020204" pitchFamily="34" charset="0"/>
              <a:buChar char="•"/>
              <a:tabLst>
                <a:tab pos="457200" algn="l"/>
              </a:tabLst>
            </a:pPr>
            <a:endParaRPr lang="en-US" sz="2200" kern="0" dirty="0">
              <a:solidFill>
                <a:schemeClr val="accent1"/>
              </a:solidFill>
              <a:cs typeface="Times New Roman" panose="02020603050405020304" pitchFamily="18" charset="0"/>
            </a:endParaRPr>
          </a:p>
          <a:p>
            <a:pPr marL="342900" indent="-342900">
              <a:buFont typeface="Arial" panose="020B0604020202020204" pitchFamily="34" charset="0"/>
              <a:buChar char="•"/>
            </a:pPr>
            <a:r>
              <a:rPr lang="en-US" sz="2200" kern="0" dirty="0">
                <a:solidFill>
                  <a:schemeClr val="accent1"/>
                </a:solidFill>
                <a:cs typeface="Times New Roman" panose="02020603050405020304" pitchFamily="18" charset="0"/>
              </a:rPr>
              <a:t>Introduced centralized administration and established a regular standing army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kern="0" dirty="0">
                <a:solidFill>
                  <a:schemeClr val="accent1"/>
                </a:solidFill>
                <a:cs typeface="Times New Roman" panose="02020603050405020304" pitchFamily="18" charset="0"/>
              </a:rPr>
              <a:t>Ottomans entered into Europe following the conquests in Rumelia.</a:t>
            </a:r>
          </a:p>
        </p:txBody>
      </p:sp>
      <p:pic>
        <p:nvPicPr>
          <p:cNvPr id="2" name="Picture 2" descr="Orhan | Reign, Expansion, Legacy | Britannica">
            <a:extLst>
              <a:ext uri="{FF2B5EF4-FFF2-40B4-BE49-F238E27FC236}">
                <a16:creationId xmlns:a16="http://schemas.microsoft.com/office/drawing/2014/main" id="{357C9FEE-A442-1685-1B63-C5637D2B1034}"/>
              </a:ext>
            </a:extLst>
          </p:cNvPr>
          <p:cNvPicPr>
            <a:picLocks noChangeArrowheads="1"/>
          </p:cNvPicPr>
          <p:nvPr/>
        </p:nvPicPr>
        <p:blipFill rotWithShape="1">
          <a:blip r:embed="rId3">
            <a:extLst>
              <a:ext uri="{28A0092B-C50C-407E-A947-70E740481C1C}">
                <a14:useLocalDpi xmlns:a14="http://schemas.microsoft.com/office/drawing/2010/main" val="0"/>
              </a:ext>
            </a:extLst>
          </a:blip>
          <a:srcRect l="35305" t="10581" r="27630" b="58137"/>
          <a:stretch/>
        </p:blipFill>
        <p:spPr bwMode="auto">
          <a:xfrm>
            <a:off x="10180320" y="0"/>
            <a:ext cx="2011680"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652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150680" y="761898"/>
            <a:ext cx="12041320" cy="5891228"/>
          </a:xfrm>
          <a:prstGeom prst="rect">
            <a:avLst/>
          </a:prstGeom>
          <a:noFill/>
        </p:spPr>
        <p:txBody>
          <a:bodyPr wrap="square">
            <a:spAutoFit/>
          </a:bodyPr>
          <a:lstStyle/>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1326: Murad was born in Bursa to </a:t>
            </a:r>
            <a:r>
              <a:rPr lang="en-US" sz="2200" kern="0" dirty="0" err="1">
                <a:solidFill>
                  <a:schemeClr val="accent1"/>
                </a:solidFill>
                <a:effectLst/>
                <a:ea typeface="Times New Roman" panose="02020603050405020304" pitchFamily="18" charset="0"/>
                <a:cs typeface="Times New Roman" panose="02020603050405020304" pitchFamily="18" charset="0"/>
              </a:rPr>
              <a:t>Nilufar</a:t>
            </a:r>
            <a:r>
              <a:rPr lang="en-US" sz="2200"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Hatun</a:t>
            </a:r>
            <a:r>
              <a:rPr lang="en-US" sz="2200" kern="0" dirty="0">
                <a:solidFill>
                  <a:schemeClr val="accent1"/>
                </a:solidFill>
                <a:effectLst/>
                <a:ea typeface="Times New Roman" panose="02020603050405020304" pitchFamily="18" charset="0"/>
                <a:cs typeface="Times New Roman" panose="02020603050405020304" pitchFamily="18" charset="0"/>
              </a:rPr>
              <a:t> and Orhan Bey.</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1362: Murad ascended to the throne, tackled various rebellions</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1363: Recaptured </a:t>
            </a:r>
            <a:r>
              <a:rPr lang="en-US" sz="2200" b="1" kern="0" dirty="0" err="1">
                <a:solidFill>
                  <a:schemeClr val="accent1"/>
                </a:solidFill>
                <a:effectLst/>
                <a:ea typeface="Times New Roman" panose="02020603050405020304" pitchFamily="18" charset="0"/>
                <a:cs typeface="Times New Roman" panose="02020603050405020304" pitchFamily="18" charset="0"/>
              </a:rPr>
              <a:t>Tzouroulos</a:t>
            </a:r>
            <a:r>
              <a:rPr lang="en-US" sz="2200" b="1" kern="0" dirty="0">
                <a:solidFill>
                  <a:schemeClr val="accent1"/>
                </a:solidFill>
                <a:ea typeface="Times New Roman" panose="02020603050405020304" pitchFamily="18" charset="0"/>
                <a:cs typeface="Times New Roman" panose="02020603050405020304" pitchFamily="18" charset="0"/>
              </a:rPr>
              <a:t>, </a:t>
            </a:r>
            <a:r>
              <a:rPr lang="en-US" sz="2200" b="1" kern="0" dirty="0" err="1">
                <a:solidFill>
                  <a:schemeClr val="accent1"/>
                </a:solidFill>
                <a:effectLst/>
                <a:ea typeface="Times New Roman" panose="02020603050405020304" pitchFamily="18" charset="0"/>
                <a:cs typeface="Times New Roman" panose="02020603050405020304" pitchFamily="18" charset="0"/>
              </a:rPr>
              <a:t>Arkadiapolis</a:t>
            </a:r>
            <a:r>
              <a:rPr lang="en-US" sz="2200" b="1" kern="0" dirty="0">
                <a:solidFill>
                  <a:schemeClr val="accent1"/>
                </a:solidFill>
                <a:effectLst/>
                <a:ea typeface="Times New Roman" panose="02020603050405020304" pitchFamily="18" charset="0"/>
                <a:cs typeface="Times New Roman" panose="02020603050405020304" pitchFamily="18" charset="0"/>
              </a:rPr>
              <a:t>, and </a:t>
            </a:r>
            <a:r>
              <a:rPr lang="en-US" sz="2200" b="1" kern="0" dirty="0" err="1">
                <a:solidFill>
                  <a:schemeClr val="accent1"/>
                </a:solidFill>
                <a:effectLst/>
                <a:ea typeface="Times New Roman" panose="02020603050405020304" pitchFamily="18" charset="0"/>
                <a:cs typeface="Times New Roman" panose="02020603050405020304" pitchFamily="18" charset="0"/>
              </a:rPr>
              <a:t>Malgara</a:t>
            </a:r>
            <a:endParaRPr lang="en-US" sz="2200" b="1" kern="0" dirty="0">
              <a:solidFill>
                <a:schemeClr val="accent1"/>
              </a:solidFill>
              <a:effectLst/>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1364: Battle of </a:t>
            </a:r>
            <a:r>
              <a:rPr lang="en-US" sz="2200" b="1" kern="0" dirty="0" err="1">
                <a:solidFill>
                  <a:schemeClr val="accent1"/>
                </a:solidFill>
                <a:effectLst/>
                <a:ea typeface="Times New Roman" panose="02020603050405020304" pitchFamily="18" charset="0"/>
                <a:cs typeface="Times New Roman" panose="02020603050405020304" pitchFamily="18" charset="0"/>
              </a:rPr>
              <a:t>Sirpsindigi</a:t>
            </a:r>
            <a:r>
              <a:rPr lang="en-US" sz="2200" b="1" kern="0" dirty="0">
                <a:solidFill>
                  <a:schemeClr val="accent1"/>
                </a:solidFill>
                <a:effectLst/>
                <a:ea typeface="Times New Roman" panose="02020603050405020304" pitchFamily="18" charset="0"/>
                <a:cs typeface="Times New Roman" panose="02020603050405020304" pitchFamily="18" charset="0"/>
              </a:rPr>
              <a:t>, where Ottomans defeated a Crusader army.</a:t>
            </a:r>
            <a:endParaRPr lang="en-US" sz="2200" b="1"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1365-1366: Edirne became the capital, Temporary loss of Gallipoli.</a:t>
            </a:r>
            <a:endParaRPr lang="en-US" sz="2200" b="1" kern="100" dirty="0">
              <a:solidFill>
                <a:schemeClr val="accent1"/>
              </a:solidFill>
              <a:effectLst/>
              <a:ea typeface="Calibri" panose="020F0502020204030204" pitchFamily="34" charset="0"/>
              <a:cs typeface="Times New Roman" panose="02020603050405020304" pitchFamily="18" charset="0"/>
            </a:endParaRPr>
          </a:p>
          <a:p>
            <a:pPr marL="342900" indent="-342900">
              <a:lnSpc>
                <a:spcPct val="107000"/>
              </a:lnSpc>
              <a:buSzPts val="1000"/>
              <a:buFont typeface="Symbol" panose="05050102010706020507" pitchFamily="18" charset="2"/>
              <a:buChar char=""/>
              <a:tabLst>
                <a:tab pos="457200" algn="l"/>
              </a:tabLst>
            </a:pPr>
            <a:r>
              <a:rPr lang="en-US" sz="2200" kern="0" dirty="0">
                <a:solidFill>
                  <a:schemeClr val="accent1"/>
                </a:solidFill>
                <a:cs typeface="Times New Roman" panose="02020603050405020304" pitchFamily="18" charset="0"/>
              </a:rPr>
              <a:t>1368-1644: Ming Dynasty succeeded the Mongol Yuan Dynasty in China</a:t>
            </a:r>
          </a:p>
          <a:p>
            <a:pPr marL="342900" indent="-342900">
              <a:lnSpc>
                <a:spcPct val="107000"/>
              </a:lnSpc>
              <a:buSzPts val="1000"/>
              <a:buFont typeface="Symbol" panose="05050102010706020507" pitchFamily="18" charset="2"/>
              <a:buChar char=""/>
              <a:tabLst>
                <a:tab pos="457200" algn="l"/>
              </a:tabLst>
            </a:pPr>
            <a:r>
              <a:rPr lang="en-US" sz="2200" b="1" kern="0" dirty="0">
                <a:solidFill>
                  <a:schemeClr val="accent1"/>
                </a:solidFill>
                <a:effectLst/>
                <a:ea typeface="Times New Roman" panose="02020603050405020304" pitchFamily="18" charset="0"/>
                <a:cs typeface="Times New Roman" panose="02020603050405020304" pitchFamily="18" charset="0"/>
              </a:rPr>
              <a:t>1368-1374: Victory at </a:t>
            </a:r>
            <a:r>
              <a:rPr lang="en-US" sz="2200" b="1" kern="0" dirty="0">
                <a:solidFill>
                  <a:schemeClr val="accent1"/>
                </a:solidFill>
                <a:ea typeface="Times New Roman" panose="02020603050405020304" pitchFamily="18" charset="0"/>
                <a:cs typeface="Times New Roman" panose="02020603050405020304" pitchFamily="18" charset="0"/>
              </a:rPr>
              <a:t>Battle of Maritsa; </a:t>
            </a:r>
            <a:r>
              <a:rPr lang="en-US" sz="2200" b="1" kern="0" dirty="0">
                <a:solidFill>
                  <a:schemeClr val="accent1"/>
                </a:solidFill>
                <a:effectLst/>
                <a:ea typeface="Times New Roman" panose="02020603050405020304" pitchFamily="18" charset="0"/>
                <a:cs typeface="Times New Roman" panose="02020603050405020304" pitchFamily="18" charset="0"/>
              </a:rPr>
              <a:t>Bulgaria, Constantinople</a:t>
            </a:r>
            <a:r>
              <a:rPr lang="en-US" sz="2200" b="1" kern="0" dirty="0">
                <a:solidFill>
                  <a:schemeClr val="accent1"/>
                </a:solidFill>
                <a:ea typeface="Times New Roman" panose="02020603050405020304" pitchFamily="18" charset="0"/>
                <a:cs typeface="Times New Roman" panose="02020603050405020304" pitchFamily="18" charset="0"/>
              </a:rPr>
              <a:t>, </a:t>
            </a:r>
            <a:r>
              <a:rPr lang="en-US" sz="2200" b="1" kern="0" dirty="0">
                <a:solidFill>
                  <a:schemeClr val="accent1"/>
                </a:solidFill>
                <a:effectLst/>
                <a:ea typeface="Times New Roman" panose="02020603050405020304" pitchFamily="18" charset="0"/>
                <a:cs typeface="Times New Roman" panose="02020603050405020304" pitchFamily="18" charset="0"/>
              </a:rPr>
              <a:t>Serbia became </a:t>
            </a:r>
            <a:r>
              <a:rPr lang="en-US" sz="2200" b="1" kern="0" dirty="0">
                <a:solidFill>
                  <a:schemeClr val="accent1"/>
                </a:solidFill>
                <a:ea typeface="Times New Roman" panose="02020603050405020304" pitchFamily="18" charset="0"/>
                <a:cs typeface="Times New Roman" panose="02020603050405020304" pitchFamily="18" charset="0"/>
              </a:rPr>
              <a:t>vassals</a:t>
            </a:r>
            <a:r>
              <a:rPr lang="en-US" sz="2200" b="1" kern="0" dirty="0">
                <a:solidFill>
                  <a:schemeClr val="accent1"/>
                </a:solidFill>
                <a:effectLst/>
                <a:ea typeface="Times New Roman" panose="02020603050405020304" pitchFamily="18" charset="0"/>
                <a:cs typeface="Times New Roman" panose="02020603050405020304" pitchFamily="18" charset="0"/>
              </a:rPr>
              <a:t>.</a:t>
            </a:r>
            <a:endParaRPr lang="en-US" sz="2200" b="1" kern="100" dirty="0">
              <a:solidFill>
                <a:schemeClr val="accent1"/>
              </a:solidFill>
              <a:effectLst/>
              <a:ea typeface="Calibri" panose="020F0502020204030204" pitchFamily="34" charset="0"/>
              <a:cs typeface="Times New Roman" panose="02020603050405020304" pitchFamily="18" charset="0"/>
            </a:endParaRPr>
          </a:p>
          <a:p>
            <a:pPr marL="342900" indent="-342900">
              <a:lnSpc>
                <a:spcPct val="107000"/>
              </a:lnSpc>
              <a:buSzPts val="1000"/>
              <a:buFont typeface="Symbol" panose="05050102010706020507" pitchFamily="18" charset="2"/>
              <a:buChar char=""/>
              <a:tabLst>
                <a:tab pos="457200" algn="l"/>
              </a:tabLst>
            </a:pPr>
            <a:r>
              <a:rPr lang="en-US" sz="2200" kern="0" dirty="0">
                <a:solidFill>
                  <a:schemeClr val="accent1"/>
                </a:solidFill>
                <a:ea typeface="Times New Roman" panose="02020603050405020304" pitchFamily="18" charset="0"/>
                <a:cs typeface="Times New Roman" panose="02020603050405020304" pitchFamily="18" charset="0"/>
              </a:rPr>
              <a:t>1371: 1374: Son </a:t>
            </a:r>
            <a:r>
              <a:rPr lang="en-US" sz="2200" kern="0" dirty="0" err="1">
                <a:solidFill>
                  <a:schemeClr val="accent1"/>
                </a:solidFill>
                <a:ea typeface="Times New Roman" panose="02020603050405020304" pitchFamily="18" charset="0"/>
                <a:cs typeface="Times New Roman" panose="02020603050405020304" pitchFamily="18" charset="0"/>
              </a:rPr>
              <a:t>Savci</a:t>
            </a:r>
            <a:r>
              <a:rPr lang="en-US" sz="2200" kern="0" dirty="0">
                <a:solidFill>
                  <a:schemeClr val="accent1"/>
                </a:solidFill>
                <a:ea typeface="Times New Roman" panose="02020603050405020304" pitchFamily="18" charset="0"/>
                <a:cs typeface="Times New Roman" panose="02020603050405020304" pitchFamily="18" charset="0"/>
              </a:rPr>
              <a:t> Bey rebelled, was blinded</a:t>
            </a:r>
            <a:endParaRPr lang="en-US" sz="2200" kern="100" dirty="0">
              <a:solidFill>
                <a:schemeClr val="accent1"/>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1382: Through marriage, Murad gained territory from </a:t>
            </a:r>
            <a:r>
              <a:rPr lang="en-US" sz="2200" b="1" kern="0" dirty="0" err="1">
                <a:solidFill>
                  <a:schemeClr val="accent1"/>
                </a:solidFill>
                <a:effectLst/>
                <a:ea typeface="Times New Roman" panose="02020603050405020304" pitchFamily="18" charset="0"/>
                <a:cs typeface="Times New Roman" panose="02020603050405020304" pitchFamily="18" charset="0"/>
              </a:rPr>
              <a:t>Germiyanids</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1386: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Frenk</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b="1" kern="0" dirty="0" err="1">
                <a:solidFill>
                  <a:schemeClr val="accent1"/>
                </a:solidFill>
                <a:effectLst/>
                <a:ea typeface="Times New Roman" panose="02020603050405020304" pitchFamily="18" charset="0"/>
                <a:cs typeface="Times New Roman" panose="02020603050405020304" pitchFamily="18" charset="0"/>
              </a:rPr>
              <a:t>Yazisi</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against </a:t>
            </a:r>
            <a:r>
              <a:rPr lang="en-US" sz="2200" kern="0" dirty="0" err="1">
                <a:solidFill>
                  <a:schemeClr val="accent1"/>
                </a:solidFill>
                <a:effectLst/>
                <a:ea typeface="Times New Roman" panose="02020603050405020304" pitchFamily="18" charset="0"/>
                <a:cs typeface="Times New Roman" panose="02020603050405020304" pitchFamily="18" charset="0"/>
              </a:rPr>
              <a:t>Karamanids</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1389: </a:t>
            </a:r>
            <a:r>
              <a:rPr lang="en-US" sz="2200" b="1" kern="0" dirty="0">
                <a:solidFill>
                  <a:schemeClr val="accent1"/>
                </a:solidFill>
                <a:effectLst/>
                <a:ea typeface="Times New Roman" panose="02020603050405020304" pitchFamily="18" charset="0"/>
                <a:cs typeface="Times New Roman" panose="02020603050405020304" pitchFamily="18" charset="0"/>
              </a:rPr>
              <a:t>Battle of Kosovo </a:t>
            </a:r>
            <a:r>
              <a:rPr lang="en-US" sz="2200" kern="0" dirty="0">
                <a:solidFill>
                  <a:schemeClr val="accent1"/>
                </a:solidFill>
                <a:effectLst/>
                <a:ea typeface="Times New Roman" panose="02020603050405020304" pitchFamily="18" charset="0"/>
                <a:cs typeface="Times New Roman" panose="02020603050405020304" pitchFamily="18" charset="0"/>
              </a:rPr>
              <a:t>against Crusader armies, Murad martyred; Bayezid I succeeded him.</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sz="2200" b="1" i="0" kern="0" dirty="0">
              <a:solidFill>
                <a:schemeClr val="accent1"/>
              </a:solidFill>
              <a:cs typeface="Times New Roman" panose="02020603050405020304" pitchFamily="18" charset="0"/>
            </a:endParaRPr>
          </a:p>
          <a:p>
            <a:pPr marL="342900" indent="-342900">
              <a:lnSpc>
                <a:spcPct val="107000"/>
              </a:lnSpc>
              <a:buSzPts val="1000"/>
              <a:buFont typeface="Symbol" panose="05050102010706020507" pitchFamily="18" charset="2"/>
              <a:buChar char=""/>
              <a:tabLst>
                <a:tab pos="457200" algn="l"/>
              </a:tabLst>
            </a:pPr>
            <a:r>
              <a:rPr lang="en-US" sz="2200" kern="0" dirty="0">
                <a:solidFill>
                  <a:schemeClr val="accent1"/>
                </a:solidFill>
                <a:cs typeface="Times New Roman" panose="02020603050405020304" pitchFamily="18" charset="0"/>
              </a:rPr>
              <a:t>Soup kitchens, religious lodges, masjids, madrassas, cultural and scientific centers set up</a:t>
            </a:r>
          </a:p>
          <a:p>
            <a:pPr marL="342900" indent="-342900">
              <a:lnSpc>
                <a:spcPct val="107000"/>
              </a:lnSpc>
              <a:buSzPts val="1000"/>
              <a:buFont typeface="Symbol" panose="05050102010706020507" pitchFamily="18" charset="2"/>
              <a:buChar char=""/>
              <a:tabLst>
                <a:tab pos="457200" algn="l"/>
              </a:tabLst>
            </a:pPr>
            <a:r>
              <a:rPr lang="en-US" sz="2200" kern="0" dirty="0">
                <a:solidFill>
                  <a:schemeClr val="accent1"/>
                </a:solidFill>
                <a:cs typeface="Times New Roman" panose="02020603050405020304" pitchFamily="18" charset="0"/>
              </a:rPr>
              <a:t>Non-Muslims live in peace, prospering more than under previous Christian rulers</a:t>
            </a:r>
          </a:p>
          <a:p>
            <a:pPr marL="342900" indent="-342900">
              <a:lnSpc>
                <a:spcPct val="107000"/>
              </a:lnSpc>
              <a:buSzPts val="1000"/>
              <a:buFont typeface="Symbol" panose="05050102010706020507" pitchFamily="18" charset="2"/>
              <a:buChar char=""/>
              <a:tabLst>
                <a:tab pos="457200" algn="l"/>
              </a:tabLst>
            </a:pPr>
            <a:r>
              <a:rPr lang="en-US" sz="2200" kern="0" dirty="0">
                <a:solidFill>
                  <a:schemeClr val="accent1"/>
                </a:solidFill>
                <a:cs typeface="Times New Roman" panose="02020603050405020304" pitchFamily="18" charset="0"/>
              </a:rPr>
              <a:t>Reorganization of tax collection and use of funds for construction and development</a:t>
            </a:r>
          </a:p>
          <a:p>
            <a:pPr marL="342900" indent="-342900">
              <a:lnSpc>
                <a:spcPct val="107000"/>
              </a:lnSpc>
              <a:buSzPts val="1000"/>
              <a:buFont typeface="Symbol" panose="05050102010706020507" pitchFamily="18" charset="2"/>
              <a:buChar char=""/>
              <a:tabLst>
                <a:tab pos="457200" algn="l"/>
              </a:tabLst>
            </a:pPr>
            <a:r>
              <a:rPr lang="en-US" sz="2200" kern="0" dirty="0" err="1">
                <a:solidFill>
                  <a:schemeClr val="accent1"/>
                </a:solidFill>
                <a:cs typeface="Times New Roman" panose="02020603050405020304" pitchFamily="18" charset="0"/>
              </a:rPr>
              <a:t>Kapikulu</a:t>
            </a:r>
            <a:r>
              <a:rPr lang="en-US" sz="2200" kern="0" dirty="0">
                <a:solidFill>
                  <a:schemeClr val="accent1"/>
                </a:solidFill>
                <a:cs typeface="Times New Roman" panose="02020603050405020304" pitchFamily="18" charset="0"/>
              </a:rPr>
              <a:t> and Janissary forces were established; Turks, Arabs, Persian and others joined</a:t>
            </a:r>
            <a:endParaRPr lang="en-US" sz="2200" b="1" i="0" dirty="0">
              <a:solidFill>
                <a:schemeClr val="accent1"/>
              </a:solidFill>
              <a:effectLst/>
            </a:endParaRPr>
          </a:p>
        </p:txBody>
      </p:sp>
      <p:sp>
        <p:nvSpPr>
          <p:cNvPr id="4" name="TextBox 3">
            <a:extLst>
              <a:ext uri="{FF2B5EF4-FFF2-40B4-BE49-F238E27FC236}">
                <a16:creationId xmlns:a16="http://schemas.microsoft.com/office/drawing/2014/main" id="{0D844E3A-E5EC-5BF2-C907-B300A7235A2B}"/>
              </a:ext>
            </a:extLst>
          </p:cNvPr>
          <p:cNvSpPr txBox="1"/>
          <p:nvPr/>
        </p:nvSpPr>
        <p:spPr>
          <a:xfrm>
            <a:off x="470985" y="0"/>
            <a:ext cx="11044988" cy="707886"/>
          </a:xfrm>
          <a:prstGeom prst="rect">
            <a:avLst/>
          </a:prstGeom>
          <a:noFill/>
        </p:spPr>
        <p:txBody>
          <a:bodyPr wrap="square">
            <a:spAutoFit/>
          </a:bodyPr>
          <a:lstStyle/>
          <a:p>
            <a:pPr algn="ctr"/>
            <a:r>
              <a:rPr lang="en-US" sz="4000" dirty="0">
                <a:solidFill>
                  <a:schemeClr val="accent1"/>
                </a:solidFill>
              </a:rPr>
              <a:t>Murad I (1362-1389)</a:t>
            </a:r>
          </a:p>
        </p:txBody>
      </p:sp>
      <p:pic>
        <p:nvPicPr>
          <p:cNvPr id="2" name="Picture 2" descr="Murad 1-sè - Wikiwand">
            <a:extLst>
              <a:ext uri="{FF2B5EF4-FFF2-40B4-BE49-F238E27FC236}">
                <a16:creationId xmlns:a16="http://schemas.microsoft.com/office/drawing/2014/main" id="{C015C270-7095-059A-960D-D359AD50C4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78"/>
          <a:stretch/>
        </p:blipFill>
        <p:spPr bwMode="auto">
          <a:xfrm>
            <a:off x="10088880" y="0"/>
            <a:ext cx="2103120"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810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2285" y="104594"/>
            <a:ext cx="11044988" cy="1323439"/>
          </a:xfrm>
          <a:prstGeom prst="rect">
            <a:avLst/>
          </a:prstGeom>
          <a:noFill/>
        </p:spPr>
        <p:txBody>
          <a:bodyPr wrap="square">
            <a:spAutoFit/>
          </a:bodyPr>
          <a:lstStyle/>
          <a:p>
            <a:pPr algn="ctr"/>
            <a:r>
              <a:rPr lang="en-US" sz="4000" dirty="0">
                <a:solidFill>
                  <a:schemeClr val="accent1"/>
                </a:solidFill>
              </a:rPr>
              <a:t>Yildirim Bayezid I (</a:t>
            </a:r>
            <a:r>
              <a:rPr lang="en-US" sz="4000" i="0" dirty="0">
                <a:solidFill>
                  <a:schemeClr val="accent1"/>
                </a:solidFill>
                <a:effectLst/>
              </a:rPr>
              <a:t>1389–1402)</a:t>
            </a:r>
            <a:endParaRPr lang="en-US" sz="4000" dirty="0">
              <a:solidFill>
                <a:schemeClr val="accent1"/>
              </a:solidFill>
            </a:endParaRPr>
          </a:p>
          <a:p>
            <a:pPr algn="ctr"/>
            <a:endParaRPr lang="en-US" sz="4000" dirty="0">
              <a:solidFill>
                <a:schemeClr val="accent1"/>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324685" y="812480"/>
            <a:ext cx="11364829"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1370-1380: Timur expands his empire by conquering neighboring territories</a:t>
            </a:r>
          </a:p>
          <a:p>
            <a:pPr marL="285750" indent="-285750">
              <a:lnSpc>
                <a:spcPct val="110000"/>
              </a:lnSpc>
              <a:buFont typeface="Arial" panose="020B0604020202020204" pitchFamily="34" charset="0"/>
              <a:buChar char="•"/>
            </a:pPr>
            <a:r>
              <a:rPr lang="en-US" sz="2200" b="1" dirty="0">
                <a:solidFill>
                  <a:schemeClr val="accent1"/>
                </a:solidFill>
              </a:rPr>
              <a:t>1389: Bayezid came to power after the Battle of Kosovo at the age of 35.</a:t>
            </a:r>
          </a:p>
          <a:p>
            <a:pPr marL="285750" indent="-285750">
              <a:lnSpc>
                <a:spcPct val="110000"/>
              </a:lnSpc>
              <a:buFont typeface="Arial" panose="020B0604020202020204" pitchFamily="34" charset="0"/>
              <a:buChar char="•"/>
            </a:pPr>
            <a:r>
              <a:rPr lang="en-US" sz="2200" b="1" dirty="0">
                <a:solidFill>
                  <a:schemeClr val="accent1"/>
                </a:solidFill>
              </a:rPr>
              <a:t>1389-1393: Bayezid takes Philadelphia from the Byzantines, overruns </a:t>
            </a:r>
          </a:p>
          <a:p>
            <a:pPr>
              <a:lnSpc>
                <a:spcPct val="110000"/>
              </a:lnSpc>
            </a:pPr>
            <a:r>
              <a:rPr lang="en-US" sz="2200" b="1" dirty="0">
                <a:solidFill>
                  <a:schemeClr val="accent1"/>
                </a:solidFill>
              </a:rPr>
              <a:t>     several </a:t>
            </a:r>
            <a:r>
              <a:rPr lang="en-US" sz="2200" b="1" dirty="0" err="1">
                <a:solidFill>
                  <a:schemeClr val="accent1"/>
                </a:solidFill>
              </a:rPr>
              <a:t>Beyliks</a:t>
            </a:r>
            <a:r>
              <a:rPr lang="en-US" sz="2200" b="1" dirty="0">
                <a:solidFill>
                  <a:schemeClr val="accent1"/>
                </a:solidFill>
              </a:rPr>
              <a:t> in Anatolia such as the </a:t>
            </a:r>
            <a:r>
              <a:rPr lang="en-US" sz="2200" b="1" dirty="0" err="1">
                <a:solidFill>
                  <a:schemeClr val="accent1"/>
                </a:solidFill>
              </a:rPr>
              <a:t>Karamanids</a:t>
            </a:r>
            <a:r>
              <a:rPr lang="en-US" sz="2200" b="1" dirty="0">
                <a:solidFill>
                  <a:schemeClr val="accent1"/>
                </a:solidFill>
              </a:rPr>
              <a:t> and </a:t>
            </a:r>
            <a:r>
              <a:rPr lang="en-US" sz="2200" b="1" dirty="0" err="1">
                <a:solidFill>
                  <a:schemeClr val="accent1"/>
                </a:solidFill>
              </a:rPr>
              <a:t>Candarids</a:t>
            </a:r>
            <a:endParaRPr lang="en-US" sz="2200" b="1" dirty="0">
              <a:solidFill>
                <a:schemeClr val="accent1"/>
              </a:solidFill>
            </a:endParaRPr>
          </a:p>
          <a:p>
            <a:pPr marL="285750" indent="-285750">
              <a:lnSpc>
                <a:spcPct val="110000"/>
              </a:lnSpc>
              <a:buFont typeface="Arial" panose="020B0604020202020204" pitchFamily="34" charset="0"/>
              <a:buChar char="•"/>
            </a:pPr>
            <a:r>
              <a:rPr lang="en-US" sz="2200" b="1" dirty="0">
                <a:solidFill>
                  <a:schemeClr val="accent1"/>
                </a:solidFill>
              </a:rPr>
              <a:t>1391: Skopje is conquered and forces enter Wallachia, Constantinople is besieged</a:t>
            </a:r>
          </a:p>
          <a:p>
            <a:pPr marL="285750" indent="-285750">
              <a:lnSpc>
                <a:spcPct val="110000"/>
              </a:lnSpc>
              <a:buFont typeface="Arial" panose="020B0604020202020204" pitchFamily="34" charset="0"/>
              <a:buChar char="•"/>
            </a:pPr>
            <a:r>
              <a:rPr lang="en-US" sz="2200" b="1" dirty="0">
                <a:solidFill>
                  <a:schemeClr val="accent1"/>
                </a:solidFill>
              </a:rPr>
              <a:t>1393-1396: After defeating the Hungarians, Ottomans advance into Greece and Albania, </a:t>
            </a:r>
            <a:r>
              <a:rPr lang="en-US" sz="2200" dirty="0">
                <a:solidFill>
                  <a:schemeClr val="accent1"/>
                </a:solidFill>
              </a:rPr>
              <a:t>and took Salonika, </a:t>
            </a:r>
            <a:r>
              <a:rPr lang="en-US" sz="2200" dirty="0" err="1">
                <a:solidFill>
                  <a:schemeClr val="accent1"/>
                </a:solidFill>
              </a:rPr>
              <a:t>Kruje</a:t>
            </a:r>
            <a:r>
              <a:rPr lang="en-US" sz="2200" dirty="0">
                <a:solidFill>
                  <a:schemeClr val="accent1"/>
                </a:solidFill>
              </a:rPr>
              <a:t>, </a:t>
            </a:r>
            <a:r>
              <a:rPr lang="en-US" sz="2200" dirty="0" err="1">
                <a:solidFill>
                  <a:schemeClr val="accent1"/>
                </a:solidFill>
              </a:rPr>
              <a:t>Scutary</a:t>
            </a:r>
            <a:r>
              <a:rPr lang="en-US" sz="2200" dirty="0">
                <a:solidFill>
                  <a:schemeClr val="accent1"/>
                </a:solidFill>
              </a:rPr>
              <a:t>, and </a:t>
            </a:r>
            <a:r>
              <a:rPr lang="en-US" sz="2200" dirty="0" err="1">
                <a:solidFill>
                  <a:schemeClr val="accent1"/>
                </a:solidFill>
              </a:rPr>
              <a:t>Tarnova</a:t>
            </a:r>
            <a:r>
              <a:rPr lang="en-US" sz="2200" dirty="0">
                <a:solidFill>
                  <a:schemeClr val="accent1"/>
                </a:solidFill>
              </a:rPr>
              <a:t>.</a:t>
            </a:r>
          </a:p>
          <a:p>
            <a:pPr marL="285750" indent="-285750">
              <a:lnSpc>
                <a:spcPct val="110000"/>
              </a:lnSpc>
              <a:buFont typeface="Arial" panose="020B0604020202020204" pitchFamily="34" charset="0"/>
              <a:buChar char="•"/>
            </a:pPr>
            <a:r>
              <a:rPr lang="en-US" sz="2200" dirty="0">
                <a:solidFill>
                  <a:schemeClr val="accent1"/>
                </a:solidFill>
              </a:rPr>
              <a:t>1396: </a:t>
            </a:r>
            <a:r>
              <a:rPr lang="en-US" sz="2200" b="1" dirty="0">
                <a:solidFill>
                  <a:schemeClr val="accent1"/>
                </a:solidFill>
              </a:rPr>
              <a:t>Battle of </a:t>
            </a:r>
            <a:r>
              <a:rPr lang="en-US" sz="2200" b="1" dirty="0" err="1">
                <a:solidFill>
                  <a:schemeClr val="accent1"/>
                </a:solidFill>
              </a:rPr>
              <a:t>Nicopolis</a:t>
            </a:r>
            <a:r>
              <a:rPr lang="en-US" sz="2200" b="1" dirty="0">
                <a:solidFill>
                  <a:schemeClr val="accent1"/>
                </a:solidFill>
              </a:rPr>
              <a:t>: Crusader army </a:t>
            </a:r>
            <a:r>
              <a:rPr lang="en-US" sz="2200" dirty="0">
                <a:solidFill>
                  <a:schemeClr val="accent1"/>
                </a:solidFill>
              </a:rPr>
              <a:t>consisting of European nations is defeated</a:t>
            </a:r>
          </a:p>
          <a:p>
            <a:pPr marL="285750" indent="-285750">
              <a:lnSpc>
                <a:spcPct val="110000"/>
              </a:lnSpc>
              <a:buFont typeface="Arial" panose="020B0604020202020204" pitchFamily="34" charset="0"/>
              <a:buChar char="•"/>
            </a:pPr>
            <a:r>
              <a:rPr lang="en-US" sz="2200" b="1" dirty="0">
                <a:solidFill>
                  <a:schemeClr val="accent1"/>
                </a:solidFill>
              </a:rPr>
              <a:t>1402: The Ottomans are defeated by Timur at the Battle of Ankara</a:t>
            </a:r>
          </a:p>
          <a:p>
            <a:pPr marL="285750" indent="-285750">
              <a:lnSpc>
                <a:spcPct val="110000"/>
              </a:lnSpc>
              <a:buFont typeface="Arial" panose="020B0604020202020204" pitchFamily="34" charset="0"/>
              <a:buChar char="•"/>
            </a:pPr>
            <a:endParaRPr lang="en-US" sz="2200" b="1"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Construction of dervish lodges, madrassas, almshouses, travelers and medical hospices</a:t>
            </a:r>
          </a:p>
          <a:p>
            <a:pPr marL="285750" indent="-285750">
              <a:lnSpc>
                <a:spcPct val="110000"/>
              </a:lnSpc>
              <a:buFont typeface="Arial" panose="020B0604020202020204" pitchFamily="34" charset="0"/>
              <a:buChar char="•"/>
            </a:pPr>
            <a:r>
              <a:rPr lang="en-US" sz="2200" dirty="0">
                <a:solidFill>
                  <a:schemeClr val="accent1"/>
                </a:solidFill>
              </a:rPr>
              <a:t>Construction of Bursa’s Ulu </a:t>
            </a:r>
            <a:r>
              <a:rPr lang="en-US" sz="2200" dirty="0" err="1">
                <a:solidFill>
                  <a:schemeClr val="accent1"/>
                </a:solidFill>
              </a:rPr>
              <a:t>Camii</a:t>
            </a:r>
            <a:r>
              <a:rPr lang="en-US" sz="2200" dirty="0">
                <a:solidFill>
                  <a:schemeClr val="accent1"/>
                </a:solidFill>
              </a:rPr>
              <a:t> (the Grand Mosque), </a:t>
            </a:r>
            <a:r>
              <a:rPr lang="en-US" sz="2200" dirty="0" err="1">
                <a:solidFill>
                  <a:schemeClr val="accent1"/>
                </a:solidFill>
              </a:rPr>
              <a:t>Guzelhisar</a:t>
            </a:r>
            <a:r>
              <a:rPr lang="en-US" sz="2200" dirty="0">
                <a:solidFill>
                  <a:schemeClr val="accent1"/>
                </a:solidFill>
              </a:rPr>
              <a:t> (Anatolian Fortress)</a:t>
            </a:r>
          </a:p>
          <a:p>
            <a:pPr marL="285750" indent="-285750">
              <a:lnSpc>
                <a:spcPct val="110000"/>
              </a:lnSpc>
              <a:buFont typeface="Arial" panose="020B0604020202020204" pitchFamily="34" charset="0"/>
              <a:buChar char="•"/>
            </a:pPr>
            <a:r>
              <a:rPr lang="en-US" sz="2200" dirty="0">
                <a:solidFill>
                  <a:schemeClr val="accent1"/>
                </a:solidFill>
              </a:rPr>
              <a:t>A central bureaucracy was designed and developed based on Islamic principles</a:t>
            </a:r>
          </a:p>
          <a:p>
            <a:pPr marL="285750" indent="-285750">
              <a:lnSpc>
                <a:spcPct val="110000"/>
              </a:lnSpc>
              <a:buFont typeface="Arial" panose="020B0604020202020204" pitchFamily="34" charset="0"/>
              <a:buChar char="•"/>
            </a:pPr>
            <a:r>
              <a:rPr lang="en-US" sz="2200" dirty="0">
                <a:solidFill>
                  <a:schemeClr val="accent1"/>
                </a:solidFill>
              </a:rPr>
              <a:t>Development of Ottoman seafaring</a:t>
            </a:r>
          </a:p>
          <a:p>
            <a:pPr marL="285750" indent="-285750">
              <a:lnSpc>
                <a:spcPct val="110000"/>
              </a:lnSpc>
              <a:buFont typeface="Arial" panose="020B0604020202020204" pitchFamily="34" charset="0"/>
              <a:buChar char="•"/>
            </a:pPr>
            <a:r>
              <a:rPr lang="en-US" sz="2200" dirty="0">
                <a:solidFill>
                  <a:schemeClr val="accent1"/>
                </a:solidFill>
              </a:rPr>
              <a:t>Tradition of the annual procession with the imperial gifts to meet the needs of the </a:t>
            </a:r>
            <a:r>
              <a:rPr lang="en-US" sz="2200" dirty="0" err="1">
                <a:solidFill>
                  <a:schemeClr val="accent1"/>
                </a:solidFill>
              </a:rPr>
              <a:t>Haramain</a:t>
            </a:r>
            <a:r>
              <a:rPr lang="en-US" sz="2200" dirty="0">
                <a:solidFill>
                  <a:schemeClr val="accent1"/>
                </a:solidFill>
              </a:rPr>
              <a:t> and to pay the salaries of the officials there</a:t>
            </a:r>
          </a:p>
        </p:txBody>
      </p:sp>
      <p:pic>
        <p:nvPicPr>
          <p:cNvPr id="2" name="Picture 1">
            <a:extLst>
              <a:ext uri="{FF2B5EF4-FFF2-40B4-BE49-F238E27FC236}">
                <a16:creationId xmlns:a16="http://schemas.microsoft.com/office/drawing/2014/main" id="{E76F2096-1460-C377-7175-5F0E1F34D738}"/>
              </a:ext>
            </a:extLst>
          </p:cNvPr>
          <p:cNvPicPr>
            <a:picLocks/>
          </p:cNvPicPr>
          <p:nvPr/>
        </p:nvPicPr>
        <p:blipFill rotWithShape="1">
          <a:blip r:embed="rId3"/>
          <a:srcRect l="22350" t="2290" r="29446" b="51900"/>
          <a:stretch/>
        </p:blipFill>
        <p:spPr>
          <a:xfrm>
            <a:off x="10188493" y="0"/>
            <a:ext cx="2003507" cy="2273643"/>
          </a:xfrm>
          <a:prstGeom prst="rect">
            <a:avLst/>
          </a:prstGeom>
        </p:spPr>
      </p:pic>
    </p:spTree>
    <p:extLst>
      <p:ext uri="{BB962C8B-B14F-4D97-AF65-F5344CB8AC3E}">
        <p14:creationId xmlns:p14="http://schemas.microsoft.com/office/powerpoint/2010/main" val="3226962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73506" y="45501"/>
            <a:ext cx="11044988" cy="707886"/>
          </a:xfrm>
          <a:prstGeom prst="rect">
            <a:avLst/>
          </a:prstGeom>
          <a:noFill/>
        </p:spPr>
        <p:txBody>
          <a:bodyPr wrap="square">
            <a:spAutoFit/>
          </a:bodyPr>
          <a:lstStyle/>
          <a:p>
            <a:r>
              <a:rPr lang="en-US" sz="4000" dirty="0">
                <a:solidFill>
                  <a:schemeClr val="accent1"/>
                </a:solidFill>
              </a:rPr>
              <a:t>Interregnum: Aftermath of the Battle of Ankara</a:t>
            </a:r>
          </a:p>
        </p:txBody>
      </p:sp>
      <p:sp>
        <p:nvSpPr>
          <p:cNvPr id="5" name="TextBox 4">
            <a:extLst>
              <a:ext uri="{FF2B5EF4-FFF2-40B4-BE49-F238E27FC236}">
                <a16:creationId xmlns:a16="http://schemas.microsoft.com/office/drawing/2014/main" id="{B0106225-1392-D13A-83E5-7E326EBEE678}"/>
              </a:ext>
            </a:extLst>
          </p:cNvPr>
          <p:cNvSpPr txBox="1"/>
          <p:nvPr/>
        </p:nvSpPr>
        <p:spPr>
          <a:xfrm>
            <a:off x="290942" y="966622"/>
            <a:ext cx="5574240" cy="117654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Succession Problems</a:t>
            </a:r>
          </a:p>
          <a:p>
            <a:pPr marL="285750" indent="-285750">
              <a:lnSpc>
                <a:spcPct val="110000"/>
              </a:lnSpc>
              <a:buFont typeface="Arial" panose="020B0604020202020204" pitchFamily="34" charset="0"/>
              <a:buChar char="•"/>
            </a:pPr>
            <a:r>
              <a:rPr lang="en-US" sz="2200" dirty="0">
                <a:solidFill>
                  <a:schemeClr val="accent1"/>
                </a:solidFill>
              </a:rPr>
              <a:t>Unscrupulous Old Enemies</a:t>
            </a:r>
          </a:p>
          <a:p>
            <a:pPr marL="285750" indent="-285750">
              <a:lnSpc>
                <a:spcPct val="110000"/>
              </a:lnSpc>
              <a:buFont typeface="Arial" panose="020B0604020202020204" pitchFamily="34" charset="0"/>
              <a:buChar char="•"/>
            </a:pPr>
            <a:r>
              <a:rPr lang="en-US" sz="2200" dirty="0">
                <a:solidFill>
                  <a:schemeClr val="accent1"/>
                </a:solidFill>
              </a:rPr>
              <a:t>Timurid Threat</a:t>
            </a:r>
          </a:p>
        </p:txBody>
      </p:sp>
      <p:pic>
        <p:nvPicPr>
          <p:cNvPr id="2" name="Picture 2">
            <a:extLst>
              <a:ext uri="{FF2B5EF4-FFF2-40B4-BE49-F238E27FC236}">
                <a16:creationId xmlns:a16="http://schemas.microsoft.com/office/drawing/2014/main" id="{C70783C9-1892-8CDA-2B95-C3FE74398F7E}"/>
              </a:ext>
            </a:extLst>
          </p:cNvPr>
          <p:cNvPicPr>
            <a:picLocks noChangeArrowheads="1"/>
          </p:cNvPicPr>
          <p:nvPr/>
        </p:nvPicPr>
        <p:blipFill rotWithShape="1">
          <a:blip r:embed="rId3">
            <a:extLst>
              <a:ext uri="{28A0092B-C50C-407E-A947-70E740481C1C}">
                <a14:useLocalDpi xmlns:a14="http://schemas.microsoft.com/office/drawing/2010/main" val="0"/>
              </a:ext>
            </a:extLst>
          </a:blip>
          <a:srcRect b="9048"/>
          <a:stretch/>
        </p:blipFill>
        <p:spPr bwMode="auto">
          <a:xfrm>
            <a:off x="7442505" y="3631510"/>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0B0D674B-3502-DD35-F15C-A6CFC990F7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914" y="3649292"/>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982B15F0-EA74-DB65-A2CE-52C2175A67B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977" r="16855" b="51885"/>
          <a:stretch/>
        </p:blipFill>
        <p:spPr bwMode="auto">
          <a:xfrm>
            <a:off x="5077975" y="3649292"/>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Mustafa Çelebi - Alchetron, The Free Social Encyclopedia">
            <a:extLst>
              <a:ext uri="{FF2B5EF4-FFF2-40B4-BE49-F238E27FC236}">
                <a16:creationId xmlns:a16="http://schemas.microsoft.com/office/drawing/2014/main" id="{F8CDAD34-2524-91A2-52FA-46920D8DAD5A}"/>
              </a:ext>
            </a:extLst>
          </p:cNvPr>
          <p:cNvPicPr>
            <a:picLocks noChangeArrowheads="1"/>
          </p:cNvPicPr>
          <p:nvPr/>
        </p:nvPicPr>
        <p:blipFill rotWithShape="1">
          <a:blip r:embed="rId6" cstate="print">
            <a:extLst>
              <a:ext uri="{28A0092B-C50C-407E-A947-70E740481C1C}">
                <a14:useLocalDpi xmlns:a14="http://schemas.microsoft.com/office/drawing/2010/main" val="0"/>
              </a:ext>
            </a:extLst>
          </a:blip>
          <a:srcRect b="6889"/>
          <a:stretch/>
        </p:blipFill>
        <p:spPr bwMode="auto">
          <a:xfrm>
            <a:off x="9809885" y="3631510"/>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a:extLst>
              <a:ext uri="{FF2B5EF4-FFF2-40B4-BE49-F238E27FC236}">
                <a16:creationId xmlns:a16="http://schemas.microsoft.com/office/drawing/2014/main" id="{BE2B2C49-5573-7614-7AC7-E0A35A33B98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9063"/>
          <a:stretch/>
        </p:blipFill>
        <p:spPr bwMode="auto">
          <a:xfrm>
            <a:off x="2713444" y="3655106"/>
            <a:ext cx="2103120" cy="246888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F22A1E2-FB84-AC28-515F-BAE5197FD244}"/>
              </a:ext>
            </a:extLst>
          </p:cNvPr>
          <p:cNvSpPr txBox="1"/>
          <p:nvPr/>
        </p:nvSpPr>
        <p:spPr>
          <a:xfrm>
            <a:off x="290495" y="6132877"/>
            <a:ext cx="2219958" cy="677108"/>
          </a:xfrm>
          <a:prstGeom prst="rect">
            <a:avLst/>
          </a:prstGeom>
          <a:noFill/>
        </p:spPr>
        <p:txBody>
          <a:bodyPr wrap="square">
            <a:spAutoFit/>
          </a:bodyPr>
          <a:lstStyle/>
          <a:p>
            <a:pPr algn="ctr"/>
            <a:r>
              <a:rPr lang="en-US" sz="2000" b="1" i="0" dirty="0">
                <a:solidFill>
                  <a:srgbClr val="000000"/>
                </a:solidFill>
                <a:effectLst/>
              </a:rPr>
              <a:t>Suleyman</a:t>
            </a:r>
            <a:endParaRPr lang="en-US" b="1" i="0" dirty="0">
              <a:solidFill>
                <a:srgbClr val="000000"/>
              </a:solidFill>
              <a:effectLst/>
            </a:endParaRPr>
          </a:p>
          <a:p>
            <a:pPr algn="ctr"/>
            <a:r>
              <a:rPr lang="en-US" i="0" dirty="0">
                <a:solidFill>
                  <a:srgbClr val="000000"/>
                </a:solidFill>
                <a:effectLst/>
              </a:rPr>
              <a:t>1402 − 1411</a:t>
            </a:r>
            <a:endParaRPr lang="en-US" dirty="0"/>
          </a:p>
        </p:txBody>
      </p:sp>
      <p:sp>
        <p:nvSpPr>
          <p:cNvPr id="11" name="TextBox 10">
            <a:extLst>
              <a:ext uri="{FF2B5EF4-FFF2-40B4-BE49-F238E27FC236}">
                <a16:creationId xmlns:a16="http://schemas.microsoft.com/office/drawing/2014/main" id="{CBDCAC38-2D19-3F8E-106E-6A149500766E}"/>
              </a:ext>
            </a:extLst>
          </p:cNvPr>
          <p:cNvSpPr txBox="1"/>
          <p:nvPr/>
        </p:nvSpPr>
        <p:spPr>
          <a:xfrm>
            <a:off x="7246072" y="6109281"/>
            <a:ext cx="2324735" cy="677108"/>
          </a:xfrm>
          <a:prstGeom prst="rect">
            <a:avLst/>
          </a:prstGeom>
          <a:noFill/>
        </p:spPr>
        <p:txBody>
          <a:bodyPr wrap="square">
            <a:spAutoFit/>
          </a:bodyPr>
          <a:lstStyle/>
          <a:p>
            <a:pPr algn="ctr"/>
            <a:r>
              <a:rPr lang="en-US" sz="2000" b="1" i="0" dirty="0">
                <a:solidFill>
                  <a:srgbClr val="000000"/>
                </a:solidFill>
                <a:effectLst/>
              </a:rPr>
              <a:t>Musa</a:t>
            </a:r>
          </a:p>
          <a:p>
            <a:pPr algn="ctr"/>
            <a:r>
              <a:rPr lang="en-US" i="0" dirty="0">
                <a:solidFill>
                  <a:srgbClr val="000000"/>
                </a:solidFill>
                <a:effectLst/>
              </a:rPr>
              <a:t>1411 − 1413</a:t>
            </a:r>
            <a:endParaRPr lang="en-US" dirty="0"/>
          </a:p>
        </p:txBody>
      </p:sp>
      <p:sp>
        <p:nvSpPr>
          <p:cNvPr id="12" name="TextBox 11">
            <a:extLst>
              <a:ext uri="{FF2B5EF4-FFF2-40B4-BE49-F238E27FC236}">
                <a16:creationId xmlns:a16="http://schemas.microsoft.com/office/drawing/2014/main" id="{EF09C615-DA55-7CCF-31FB-2C0DBD4A9F60}"/>
              </a:ext>
            </a:extLst>
          </p:cNvPr>
          <p:cNvSpPr txBox="1"/>
          <p:nvPr/>
        </p:nvSpPr>
        <p:spPr>
          <a:xfrm>
            <a:off x="4875635" y="6141768"/>
            <a:ext cx="2440730" cy="677108"/>
          </a:xfrm>
          <a:prstGeom prst="rect">
            <a:avLst/>
          </a:prstGeom>
          <a:noFill/>
        </p:spPr>
        <p:txBody>
          <a:bodyPr wrap="square">
            <a:spAutoFit/>
          </a:bodyPr>
          <a:lstStyle/>
          <a:p>
            <a:pPr algn="ctr"/>
            <a:r>
              <a:rPr lang="en-US" sz="2000" b="1" i="0" dirty="0">
                <a:solidFill>
                  <a:srgbClr val="000000"/>
                </a:solidFill>
                <a:effectLst/>
              </a:rPr>
              <a:t>Mehmed I</a:t>
            </a:r>
          </a:p>
          <a:p>
            <a:pPr algn="ctr"/>
            <a:r>
              <a:rPr lang="en-US" i="0" dirty="0">
                <a:solidFill>
                  <a:srgbClr val="000000"/>
                </a:solidFill>
                <a:effectLst/>
              </a:rPr>
              <a:t>1413 –1421</a:t>
            </a:r>
            <a:endParaRPr lang="en-US" dirty="0"/>
          </a:p>
        </p:txBody>
      </p:sp>
      <p:sp>
        <p:nvSpPr>
          <p:cNvPr id="13" name="TextBox 12">
            <a:extLst>
              <a:ext uri="{FF2B5EF4-FFF2-40B4-BE49-F238E27FC236}">
                <a16:creationId xmlns:a16="http://schemas.microsoft.com/office/drawing/2014/main" id="{657404E5-8439-BF75-977A-2593F2CDBF7B}"/>
              </a:ext>
            </a:extLst>
          </p:cNvPr>
          <p:cNvSpPr txBox="1"/>
          <p:nvPr/>
        </p:nvSpPr>
        <p:spPr>
          <a:xfrm>
            <a:off x="9739612" y="6132877"/>
            <a:ext cx="2243666" cy="677108"/>
          </a:xfrm>
          <a:prstGeom prst="rect">
            <a:avLst/>
          </a:prstGeom>
          <a:noFill/>
        </p:spPr>
        <p:txBody>
          <a:bodyPr wrap="square">
            <a:spAutoFit/>
          </a:bodyPr>
          <a:lstStyle/>
          <a:p>
            <a:pPr algn="ctr"/>
            <a:r>
              <a:rPr lang="en-US" sz="2000" b="1" i="0" dirty="0">
                <a:solidFill>
                  <a:srgbClr val="000000"/>
                </a:solidFill>
                <a:effectLst/>
              </a:rPr>
              <a:t>Mustafa</a:t>
            </a:r>
          </a:p>
          <a:p>
            <a:pPr algn="ctr"/>
            <a:r>
              <a:rPr lang="en-US" i="0" dirty="0">
                <a:solidFill>
                  <a:srgbClr val="000000"/>
                </a:solidFill>
                <a:effectLst/>
              </a:rPr>
              <a:t>1419 – 1422</a:t>
            </a:r>
            <a:endParaRPr lang="en-US" dirty="0"/>
          </a:p>
        </p:txBody>
      </p:sp>
      <p:sp>
        <p:nvSpPr>
          <p:cNvPr id="14" name="TextBox 13">
            <a:extLst>
              <a:ext uri="{FF2B5EF4-FFF2-40B4-BE49-F238E27FC236}">
                <a16:creationId xmlns:a16="http://schemas.microsoft.com/office/drawing/2014/main" id="{70F6CDB5-58A7-FE59-F8BE-307FB43C7095}"/>
              </a:ext>
            </a:extLst>
          </p:cNvPr>
          <p:cNvSpPr txBox="1"/>
          <p:nvPr/>
        </p:nvSpPr>
        <p:spPr>
          <a:xfrm>
            <a:off x="2544639" y="6132877"/>
            <a:ext cx="2440730" cy="677108"/>
          </a:xfrm>
          <a:prstGeom prst="rect">
            <a:avLst/>
          </a:prstGeom>
          <a:noFill/>
        </p:spPr>
        <p:txBody>
          <a:bodyPr wrap="square">
            <a:spAutoFit/>
          </a:bodyPr>
          <a:lstStyle/>
          <a:p>
            <a:pPr algn="ctr"/>
            <a:r>
              <a:rPr lang="en-US" sz="2000" b="1" dirty="0">
                <a:solidFill>
                  <a:srgbClr val="000000"/>
                </a:solidFill>
              </a:rPr>
              <a:t>I</a:t>
            </a:r>
            <a:r>
              <a:rPr lang="en-US" sz="2000" b="1" i="0" dirty="0">
                <a:solidFill>
                  <a:srgbClr val="000000"/>
                </a:solidFill>
                <a:effectLst/>
              </a:rPr>
              <a:t>sa</a:t>
            </a:r>
            <a:endParaRPr lang="en-US" b="1" i="0" dirty="0">
              <a:solidFill>
                <a:srgbClr val="000000"/>
              </a:solidFill>
              <a:effectLst/>
            </a:endParaRPr>
          </a:p>
          <a:p>
            <a:pPr algn="ctr"/>
            <a:r>
              <a:rPr lang="en-US" i="0" dirty="0">
                <a:solidFill>
                  <a:srgbClr val="000000"/>
                </a:solidFill>
                <a:effectLst/>
              </a:rPr>
              <a:t>1403 − 1406</a:t>
            </a:r>
            <a:endParaRPr lang="en-US" dirty="0"/>
          </a:p>
        </p:txBody>
      </p:sp>
      <p:sp>
        <p:nvSpPr>
          <p:cNvPr id="15" name="TextBox 14">
            <a:extLst>
              <a:ext uri="{FF2B5EF4-FFF2-40B4-BE49-F238E27FC236}">
                <a16:creationId xmlns:a16="http://schemas.microsoft.com/office/drawing/2014/main" id="{01816EF7-DDE2-6DB2-438F-34198F3F8C41}"/>
              </a:ext>
            </a:extLst>
          </p:cNvPr>
          <p:cNvSpPr txBox="1"/>
          <p:nvPr/>
        </p:nvSpPr>
        <p:spPr>
          <a:xfrm>
            <a:off x="816013" y="2923624"/>
            <a:ext cx="11044988" cy="646331"/>
          </a:xfrm>
          <a:prstGeom prst="rect">
            <a:avLst/>
          </a:prstGeom>
          <a:noFill/>
        </p:spPr>
        <p:txBody>
          <a:bodyPr wrap="square">
            <a:spAutoFit/>
          </a:bodyPr>
          <a:lstStyle/>
          <a:p>
            <a:pPr algn="ctr"/>
            <a:r>
              <a:rPr lang="en-US" sz="3600" dirty="0">
                <a:solidFill>
                  <a:srgbClr val="000000"/>
                </a:solidFill>
              </a:rPr>
              <a:t>The </a:t>
            </a:r>
            <a:r>
              <a:rPr lang="en-US" sz="3600" dirty="0" err="1">
                <a:solidFill>
                  <a:srgbClr val="000000"/>
                </a:solidFill>
              </a:rPr>
              <a:t>Shehzade</a:t>
            </a:r>
            <a:r>
              <a:rPr lang="en-US" sz="3600" dirty="0">
                <a:solidFill>
                  <a:srgbClr val="000000"/>
                </a:solidFill>
              </a:rPr>
              <a:t> – Princes </a:t>
            </a:r>
          </a:p>
        </p:txBody>
      </p:sp>
      <p:sp>
        <p:nvSpPr>
          <p:cNvPr id="16" name="TextBox 15">
            <a:extLst>
              <a:ext uri="{FF2B5EF4-FFF2-40B4-BE49-F238E27FC236}">
                <a16:creationId xmlns:a16="http://schemas.microsoft.com/office/drawing/2014/main" id="{D561899D-9693-36F0-726A-9CC0CC862308}"/>
              </a:ext>
            </a:extLst>
          </p:cNvPr>
          <p:cNvSpPr txBox="1"/>
          <p:nvPr/>
        </p:nvSpPr>
        <p:spPr>
          <a:xfrm>
            <a:off x="6140051" y="966622"/>
            <a:ext cx="5574240" cy="117654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Loss of Manpower and Wealth</a:t>
            </a:r>
          </a:p>
          <a:p>
            <a:pPr marL="285750" indent="-285750">
              <a:lnSpc>
                <a:spcPct val="110000"/>
              </a:lnSpc>
              <a:buFont typeface="Arial" panose="020B0604020202020204" pitchFamily="34" charset="0"/>
              <a:buChar char="•"/>
            </a:pPr>
            <a:r>
              <a:rPr lang="en-US" sz="2200" dirty="0">
                <a:solidFill>
                  <a:schemeClr val="accent1"/>
                </a:solidFill>
              </a:rPr>
              <a:t>Timurid Threat</a:t>
            </a:r>
          </a:p>
          <a:p>
            <a:pPr marL="285750" indent="-285750">
              <a:lnSpc>
                <a:spcPct val="110000"/>
              </a:lnSpc>
              <a:buFont typeface="Arial" panose="020B0604020202020204" pitchFamily="34" charset="0"/>
              <a:buChar char="•"/>
            </a:pPr>
            <a:r>
              <a:rPr lang="en-US" sz="2200" dirty="0">
                <a:solidFill>
                  <a:schemeClr val="accent1"/>
                </a:solidFill>
              </a:rPr>
              <a:t>Loss of Territory</a:t>
            </a:r>
          </a:p>
        </p:txBody>
      </p:sp>
      <p:sp>
        <p:nvSpPr>
          <p:cNvPr id="18" name="TextBox 17">
            <a:extLst>
              <a:ext uri="{FF2B5EF4-FFF2-40B4-BE49-F238E27FC236}">
                <a16:creationId xmlns:a16="http://schemas.microsoft.com/office/drawing/2014/main" id="{92BDD54E-7B3C-44A1-4621-89B60308DE02}"/>
              </a:ext>
            </a:extLst>
          </p:cNvPr>
          <p:cNvSpPr txBox="1"/>
          <p:nvPr/>
        </p:nvSpPr>
        <p:spPr>
          <a:xfrm>
            <a:off x="2803960" y="2326738"/>
            <a:ext cx="7069094" cy="524311"/>
          </a:xfrm>
          <a:prstGeom prst="rect">
            <a:avLst/>
          </a:prstGeom>
          <a:noFill/>
        </p:spPr>
        <p:txBody>
          <a:bodyPr wrap="square">
            <a:spAutoFit/>
          </a:bodyPr>
          <a:lstStyle/>
          <a:p>
            <a:pPr>
              <a:lnSpc>
                <a:spcPct val="110000"/>
              </a:lnSpc>
            </a:pPr>
            <a:r>
              <a:rPr lang="en-US" sz="2800" b="1" i="1" dirty="0">
                <a:solidFill>
                  <a:schemeClr val="accent1"/>
                </a:solidFill>
              </a:rPr>
              <a:t>The Ottoman Empire nearly ceased to exist…</a:t>
            </a:r>
          </a:p>
        </p:txBody>
      </p:sp>
    </p:spTree>
    <p:extLst>
      <p:ext uri="{BB962C8B-B14F-4D97-AF65-F5344CB8AC3E}">
        <p14:creationId xmlns:p14="http://schemas.microsoft.com/office/powerpoint/2010/main" val="2075446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99382" y="0"/>
            <a:ext cx="11044988" cy="707886"/>
          </a:xfrm>
          <a:prstGeom prst="rect">
            <a:avLst/>
          </a:prstGeom>
          <a:noFill/>
        </p:spPr>
        <p:txBody>
          <a:bodyPr wrap="square">
            <a:spAutoFit/>
          </a:bodyPr>
          <a:lstStyle/>
          <a:p>
            <a:pPr algn="ctr"/>
            <a:r>
              <a:rPr lang="en-US" sz="4000" dirty="0">
                <a:solidFill>
                  <a:schemeClr val="accent1"/>
                </a:solidFill>
              </a:rPr>
              <a:t>Mehmed I </a:t>
            </a:r>
            <a:r>
              <a:rPr lang="en-US" sz="4000" dirty="0" err="1">
                <a:solidFill>
                  <a:schemeClr val="accent1"/>
                </a:solidFill>
              </a:rPr>
              <a:t>Celebi</a:t>
            </a:r>
            <a:r>
              <a:rPr lang="en-US" sz="4000" dirty="0">
                <a:solidFill>
                  <a:schemeClr val="accent1"/>
                </a:solidFill>
              </a:rPr>
              <a:t> (1413-1421)</a:t>
            </a:r>
          </a:p>
        </p:txBody>
      </p:sp>
      <p:sp>
        <p:nvSpPr>
          <p:cNvPr id="5" name="TextBox 4">
            <a:extLst>
              <a:ext uri="{FF2B5EF4-FFF2-40B4-BE49-F238E27FC236}">
                <a16:creationId xmlns:a16="http://schemas.microsoft.com/office/drawing/2014/main" id="{B0106225-1392-D13A-83E5-7E326EBEE678}"/>
              </a:ext>
            </a:extLst>
          </p:cNvPr>
          <p:cNvSpPr txBox="1"/>
          <p:nvPr/>
        </p:nvSpPr>
        <p:spPr>
          <a:xfrm>
            <a:off x="111210" y="707886"/>
            <a:ext cx="11928543"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solidFill>
                  <a:schemeClr val="accent1"/>
                </a:solidFill>
              </a:rPr>
              <a:t>1403: Musa and Mustafa were captured, three sons escaped: Suleyman to </a:t>
            </a:r>
          </a:p>
          <a:p>
            <a:pPr>
              <a:lnSpc>
                <a:spcPct val="110000"/>
              </a:lnSpc>
            </a:pPr>
            <a:r>
              <a:rPr lang="en-US" sz="2200" b="1" dirty="0">
                <a:solidFill>
                  <a:schemeClr val="accent1"/>
                </a:solidFill>
              </a:rPr>
              <a:t>     Edirne, Isa to Aegean, Mehmet to </a:t>
            </a:r>
            <a:r>
              <a:rPr lang="en-US" sz="2200" b="1" dirty="0" err="1">
                <a:solidFill>
                  <a:schemeClr val="accent1"/>
                </a:solidFill>
              </a:rPr>
              <a:t>Amasya</a:t>
            </a:r>
            <a:r>
              <a:rPr lang="en-US" sz="2200" b="1" dirty="0">
                <a:solidFill>
                  <a:schemeClr val="accent1"/>
                </a:solidFill>
              </a:rPr>
              <a:t> and started ruling there</a:t>
            </a:r>
          </a:p>
          <a:p>
            <a:pPr marL="285750" indent="-285750">
              <a:lnSpc>
                <a:spcPct val="110000"/>
              </a:lnSpc>
              <a:buFont typeface="Arial" panose="020B0604020202020204" pitchFamily="34" charset="0"/>
              <a:buChar char="•"/>
            </a:pPr>
            <a:r>
              <a:rPr lang="en-US" sz="2200" dirty="0">
                <a:solidFill>
                  <a:schemeClr val="accent1"/>
                </a:solidFill>
              </a:rPr>
              <a:t>1403-1406: Isa gets support from Suleyman to recapture Anatolia, Mehmet </a:t>
            </a:r>
          </a:p>
          <a:p>
            <a:pPr>
              <a:lnSpc>
                <a:spcPct val="110000"/>
              </a:lnSpc>
            </a:pPr>
            <a:r>
              <a:rPr lang="en-US" sz="2200" dirty="0">
                <a:solidFill>
                  <a:schemeClr val="accent1"/>
                </a:solidFill>
              </a:rPr>
              <a:t>    defeats him, Isa challenges </a:t>
            </a:r>
            <a:r>
              <a:rPr lang="en-US" sz="2200" dirty="0" err="1">
                <a:solidFill>
                  <a:schemeClr val="accent1"/>
                </a:solidFill>
              </a:rPr>
              <a:t>Suleymen</a:t>
            </a:r>
            <a:r>
              <a:rPr lang="en-US" sz="2200" dirty="0">
                <a:solidFill>
                  <a:schemeClr val="accent1"/>
                </a:solidFill>
              </a:rPr>
              <a:t>, is killed; Suleyman takes west Anatolia</a:t>
            </a:r>
          </a:p>
          <a:p>
            <a:pPr marL="285750" indent="-285750">
              <a:lnSpc>
                <a:spcPct val="110000"/>
              </a:lnSpc>
              <a:buFont typeface="Arial" panose="020B0604020202020204" pitchFamily="34" charset="0"/>
              <a:buChar char="•"/>
            </a:pPr>
            <a:r>
              <a:rPr lang="en-US" sz="2200" dirty="0">
                <a:solidFill>
                  <a:schemeClr val="accent1"/>
                </a:solidFill>
              </a:rPr>
              <a:t>1410-1411: Musa is released, and with Mehmet’s support he attacks Suleyman in Rumelia</a:t>
            </a:r>
          </a:p>
          <a:p>
            <a:pPr marL="285750" indent="-285750">
              <a:lnSpc>
                <a:spcPct val="110000"/>
              </a:lnSpc>
              <a:buFont typeface="Arial" panose="020B0604020202020204" pitchFamily="34" charset="0"/>
              <a:buChar char="•"/>
            </a:pPr>
            <a:r>
              <a:rPr lang="en-US" sz="2200" dirty="0">
                <a:solidFill>
                  <a:schemeClr val="accent1"/>
                </a:solidFill>
              </a:rPr>
              <a:t>1411: Suleyman is killed by Musa or by his own troops, Musa takes Rumelia</a:t>
            </a:r>
          </a:p>
          <a:p>
            <a:pPr marL="285750" indent="-285750">
              <a:lnSpc>
                <a:spcPct val="110000"/>
              </a:lnSpc>
              <a:buFont typeface="Arial" panose="020B0604020202020204" pitchFamily="34" charset="0"/>
              <a:buChar char="•"/>
            </a:pPr>
            <a:r>
              <a:rPr lang="en-US" sz="2200" b="1" dirty="0">
                <a:solidFill>
                  <a:schemeClr val="accent1"/>
                </a:solidFill>
              </a:rPr>
              <a:t>1413: Musa starts challenging Mehmed I, is executed. Mehmed I becomes the Sultan</a:t>
            </a:r>
            <a:endParaRPr lang="en-US" sz="2200" dirty="0">
              <a:solidFill>
                <a:schemeClr val="accent1"/>
              </a:solidFill>
            </a:endParaRPr>
          </a:p>
          <a:p>
            <a:pPr marL="285750" indent="-285750">
              <a:lnSpc>
                <a:spcPct val="110000"/>
              </a:lnSpc>
              <a:buFont typeface="Arial" panose="020B0604020202020204" pitchFamily="34" charset="0"/>
              <a:buChar char="•"/>
            </a:pPr>
            <a:r>
              <a:rPr lang="en-US" sz="2200" b="1" dirty="0">
                <a:solidFill>
                  <a:schemeClr val="accent1"/>
                </a:solidFill>
              </a:rPr>
              <a:t>1414-1415: Mehmed defeats </a:t>
            </a:r>
            <a:r>
              <a:rPr lang="en-US" sz="2200" b="1" dirty="0" err="1">
                <a:solidFill>
                  <a:schemeClr val="accent1"/>
                </a:solidFill>
              </a:rPr>
              <a:t>Cuneyd</a:t>
            </a:r>
            <a:r>
              <a:rPr lang="en-US" sz="2200" b="1" dirty="0">
                <a:solidFill>
                  <a:schemeClr val="accent1"/>
                </a:solidFill>
              </a:rPr>
              <a:t> Bey and seizes Konya </a:t>
            </a:r>
            <a:r>
              <a:rPr lang="en-US" sz="2200" dirty="0">
                <a:solidFill>
                  <a:schemeClr val="accent1"/>
                </a:solidFill>
              </a:rPr>
              <a:t>from the </a:t>
            </a:r>
            <a:r>
              <a:rPr lang="en-US" sz="2200" dirty="0" err="1">
                <a:solidFill>
                  <a:schemeClr val="accent1"/>
                </a:solidFill>
              </a:rPr>
              <a:t>Karamanids</a:t>
            </a:r>
            <a:r>
              <a:rPr lang="en-US" sz="2200" dirty="0">
                <a:solidFill>
                  <a:schemeClr val="accent1"/>
                </a:solidFill>
              </a:rPr>
              <a:t> </a:t>
            </a:r>
          </a:p>
          <a:p>
            <a:pPr marL="285750" indent="-285750">
              <a:lnSpc>
                <a:spcPct val="110000"/>
              </a:lnSpc>
              <a:buFont typeface="Arial" panose="020B0604020202020204" pitchFamily="34" charset="0"/>
              <a:buChar char="•"/>
            </a:pPr>
            <a:r>
              <a:rPr lang="en-US" sz="2200" dirty="0">
                <a:solidFill>
                  <a:schemeClr val="accent1"/>
                </a:solidFill>
              </a:rPr>
              <a:t>1419: Campaign against Wallachia, capture of </a:t>
            </a:r>
            <a:r>
              <a:rPr lang="en-US" sz="2200" dirty="0" err="1">
                <a:solidFill>
                  <a:schemeClr val="accent1"/>
                </a:solidFill>
              </a:rPr>
              <a:t>Drobeta-Turnu</a:t>
            </a:r>
            <a:r>
              <a:rPr lang="en-US" sz="2200" dirty="0">
                <a:solidFill>
                  <a:schemeClr val="accent1"/>
                </a:solidFill>
              </a:rPr>
              <a:t> Severin from Hungarians.</a:t>
            </a:r>
          </a:p>
          <a:p>
            <a:pPr marL="285750" indent="-285750">
              <a:lnSpc>
                <a:spcPct val="110000"/>
              </a:lnSpc>
              <a:buFont typeface="Arial" panose="020B0604020202020204" pitchFamily="34" charset="0"/>
              <a:buChar char="•"/>
            </a:pPr>
            <a:r>
              <a:rPr lang="en-US" sz="2200" dirty="0">
                <a:solidFill>
                  <a:schemeClr val="accent1"/>
                </a:solidFill>
              </a:rPr>
              <a:t>1419: Mustafa, a potential rival, is sent into exile by Mehmed I</a:t>
            </a:r>
          </a:p>
          <a:p>
            <a:pPr marL="285750" indent="-285750">
              <a:lnSpc>
                <a:spcPct val="110000"/>
              </a:lnSpc>
              <a:buFont typeface="Arial" panose="020B0604020202020204" pitchFamily="34" charset="0"/>
              <a:buChar char="•"/>
            </a:pPr>
            <a:r>
              <a:rPr lang="en-US" sz="2200" b="1" dirty="0">
                <a:solidFill>
                  <a:schemeClr val="accent1"/>
                </a:solidFill>
              </a:rPr>
              <a:t>1419: Byzantines, Serbians, Wallachian, </a:t>
            </a:r>
            <a:r>
              <a:rPr lang="en-US" sz="2200" b="1" dirty="0" err="1">
                <a:solidFill>
                  <a:schemeClr val="accent1"/>
                </a:solidFill>
              </a:rPr>
              <a:t>Moreans</a:t>
            </a:r>
            <a:r>
              <a:rPr lang="en-US" sz="2200" b="1" dirty="0">
                <a:solidFill>
                  <a:schemeClr val="accent1"/>
                </a:solidFill>
              </a:rPr>
              <a:t> agree to pay tribute to the Ottomans.</a:t>
            </a:r>
          </a:p>
          <a:p>
            <a:pPr marL="285750" indent="-285750">
              <a:lnSpc>
                <a:spcPct val="110000"/>
              </a:lnSpc>
              <a:buFont typeface="Arial" panose="020B0604020202020204" pitchFamily="34" charset="0"/>
              <a:buChar char="•"/>
            </a:pPr>
            <a:r>
              <a:rPr lang="en-US" sz="2200" dirty="0">
                <a:solidFill>
                  <a:schemeClr val="accent1"/>
                </a:solidFill>
              </a:rPr>
              <a:t>1421: Mehmed I falls off his horse, succumbs to his wounds, and dies at the age of 34.</a:t>
            </a:r>
          </a:p>
          <a:p>
            <a:pPr marL="285750" indent="-285750">
              <a:lnSpc>
                <a:spcPct val="110000"/>
              </a:lnSpc>
              <a:buFont typeface="Arial" panose="020B0604020202020204" pitchFamily="34" charset="0"/>
              <a:buChar char="•"/>
            </a:pPr>
            <a:endParaRPr lang="en-US" sz="2200"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Mehmed was able to </a:t>
            </a:r>
            <a:r>
              <a:rPr lang="en-US" sz="2200" b="1" dirty="0">
                <a:solidFill>
                  <a:schemeClr val="accent1"/>
                </a:solidFill>
              </a:rPr>
              <a:t>fortify the Ottoman domain, </a:t>
            </a:r>
            <a:r>
              <a:rPr lang="en-US" sz="2200" dirty="0">
                <a:solidFill>
                  <a:schemeClr val="accent1"/>
                </a:solidFill>
              </a:rPr>
              <a:t>he is known as the second founder</a:t>
            </a:r>
            <a:endParaRPr lang="en-US" sz="2200" b="1"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Built mosques, madrassas, almshouses, own tomb, Edirne Old mosque, Bursa Green mosque </a:t>
            </a:r>
          </a:p>
          <a:p>
            <a:pPr marL="285750" indent="-285750">
              <a:lnSpc>
                <a:spcPct val="110000"/>
              </a:lnSpc>
              <a:buFont typeface="Arial" panose="020B0604020202020204" pitchFamily="34" charset="0"/>
              <a:buChar char="•"/>
            </a:pPr>
            <a:r>
              <a:rPr lang="en-US" sz="2200" dirty="0">
                <a:solidFill>
                  <a:schemeClr val="accent1"/>
                </a:solidFill>
              </a:rPr>
              <a:t>He treated his subjects – Muslim, and non-Muslim, fairly</a:t>
            </a:r>
          </a:p>
        </p:txBody>
      </p:sp>
      <p:pic>
        <p:nvPicPr>
          <p:cNvPr id="2" name="Picture 1">
            <a:extLst>
              <a:ext uri="{FF2B5EF4-FFF2-40B4-BE49-F238E27FC236}">
                <a16:creationId xmlns:a16="http://schemas.microsoft.com/office/drawing/2014/main" id="{C2604675-7EAC-4AE2-6294-1118DFA7A93C}"/>
              </a:ext>
            </a:extLst>
          </p:cNvPr>
          <p:cNvPicPr>
            <a:picLocks/>
          </p:cNvPicPr>
          <p:nvPr/>
        </p:nvPicPr>
        <p:blipFill rotWithShape="1">
          <a:blip r:embed="rId3"/>
          <a:srcRect l="22350" t="2290" r="29446" b="51900"/>
          <a:stretch/>
        </p:blipFill>
        <p:spPr>
          <a:xfrm>
            <a:off x="10188493" y="0"/>
            <a:ext cx="2003507" cy="2273643"/>
          </a:xfrm>
          <a:prstGeom prst="rect">
            <a:avLst/>
          </a:prstGeom>
        </p:spPr>
      </p:pic>
    </p:spTree>
    <p:extLst>
      <p:ext uri="{BB962C8B-B14F-4D97-AF65-F5344CB8AC3E}">
        <p14:creationId xmlns:p14="http://schemas.microsoft.com/office/powerpoint/2010/main" val="3430474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25623" y="0"/>
            <a:ext cx="11044988" cy="707886"/>
          </a:xfrm>
          <a:prstGeom prst="rect">
            <a:avLst/>
          </a:prstGeom>
          <a:noFill/>
        </p:spPr>
        <p:txBody>
          <a:bodyPr wrap="square">
            <a:spAutoFit/>
          </a:bodyPr>
          <a:lstStyle/>
          <a:p>
            <a:pPr algn="ctr"/>
            <a:r>
              <a:rPr lang="en-US" sz="4000" dirty="0">
                <a:solidFill>
                  <a:schemeClr val="accent1"/>
                </a:solidFill>
              </a:rPr>
              <a:t>Murad II (1421-1451)</a:t>
            </a:r>
          </a:p>
        </p:txBody>
      </p:sp>
      <p:sp>
        <p:nvSpPr>
          <p:cNvPr id="5" name="TextBox 4">
            <a:extLst>
              <a:ext uri="{FF2B5EF4-FFF2-40B4-BE49-F238E27FC236}">
                <a16:creationId xmlns:a16="http://schemas.microsoft.com/office/drawing/2014/main" id="{B0106225-1392-D13A-83E5-7E326EBEE678}"/>
              </a:ext>
            </a:extLst>
          </p:cNvPr>
          <p:cNvSpPr txBox="1"/>
          <p:nvPr/>
        </p:nvSpPr>
        <p:spPr>
          <a:xfrm>
            <a:off x="159888" y="780152"/>
            <a:ext cx="11872223"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1404: Murad II is </a:t>
            </a:r>
            <a:r>
              <a:rPr lang="en-US" sz="2200" b="1" dirty="0">
                <a:solidFill>
                  <a:schemeClr val="accent1"/>
                </a:solidFill>
              </a:rPr>
              <a:t>born in </a:t>
            </a:r>
            <a:r>
              <a:rPr lang="en-US" sz="2200" b="1" dirty="0" err="1">
                <a:solidFill>
                  <a:schemeClr val="accent1"/>
                </a:solidFill>
              </a:rPr>
              <a:t>Amasya</a:t>
            </a:r>
            <a:r>
              <a:rPr lang="en-US" sz="2200" b="1" dirty="0">
                <a:solidFill>
                  <a:schemeClr val="accent1"/>
                </a:solidFill>
              </a:rPr>
              <a:t>, during the Interregnum period</a:t>
            </a:r>
            <a:r>
              <a:rPr lang="en-US" sz="2200" dirty="0">
                <a:solidFill>
                  <a:schemeClr val="accent1"/>
                </a:solidFill>
              </a:rPr>
              <a:t>.</a:t>
            </a:r>
          </a:p>
          <a:p>
            <a:pPr marL="285750" indent="-285750">
              <a:lnSpc>
                <a:spcPct val="110000"/>
              </a:lnSpc>
              <a:buFont typeface="Arial" panose="020B0604020202020204" pitchFamily="34" charset="0"/>
              <a:buChar char="•"/>
            </a:pPr>
            <a:r>
              <a:rPr lang="en-US" sz="2200" dirty="0">
                <a:solidFill>
                  <a:schemeClr val="accent1"/>
                </a:solidFill>
              </a:rPr>
              <a:t>1421: He takes the throne at the </a:t>
            </a:r>
            <a:r>
              <a:rPr lang="en-US" sz="2200" b="1" dirty="0">
                <a:solidFill>
                  <a:schemeClr val="accent1"/>
                </a:solidFill>
              </a:rPr>
              <a:t>age of 17</a:t>
            </a:r>
            <a:r>
              <a:rPr lang="en-US" sz="2200" dirty="0">
                <a:solidFill>
                  <a:schemeClr val="accent1"/>
                </a:solidFill>
              </a:rPr>
              <a:t>.</a:t>
            </a:r>
          </a:p>
          <a:p>
            <a:pPr marL="285750" indent="-285750">
              <a:lnSpc>
                <a:spcPct val="110000"/>
              </a:lnSpc>
              <a:buFont typeface="Arial" panose="020B0604020202020204" pitchFamily="34" charset="0"/>
              <a:buChar char="•"/>
            </a:pPr>
            <a:r>
              <a:rPr lang="en-US" sz="2200" dirty="0">
                <a:solidFill>
                  <a:schemeClr val="accent1"/>
                </a:solidFill>
              </a:rPr>
              <a:t>1422-1433: Murad </a:t>
            </a:r>
            <a:r>
              <a:rPr lang="en-US" sz="2200" b="1" dirty="0">
                <a:solidFill>
                  <a:schemeClr val="accent1"/>
                </a:solidFill>
              </a:rPr>
              <a:t>consolidates his rule in Anatolia </a:t>
            </a:r>
            <a:r>
              <a:rPr lang="en-US" sz="2200" dirty="0">
                <a:solidFill>
                  <a:schemeClr val="accent1"/>
                </a:solidFill>
              </a:rPr>
              <a:t>and suppresses rebellions</a:t>
            </a:r>
          </a:p>
          <a:p>
            <a:pPr marL="285750" indent="-285750">
              <a:lnSpc>
                <a:spcPct val="110000"/>
              </a:lnSpc>
              <a:buFont typeface="Arial" panose="020B0604020202020204" pitchFamily="34" charset="0"/>
              <a:buChar char="•"/>
            </a:pPr>
            <a:r>
              <a:rPr lang="en-US" sz="2200" dirty="0">
                <a:solidFill>
                  <a:schemeClr val="accent1"/>
                </a:solidFill>
              </a:rPr>
              <a:t>1437: The Orthodox and Catholic Church ally.</a:t>
            </a:r>
          </a:p>
          <a:p>
            <a:pPr marL="285750" indent="-285750">
              <a:lnSpc>
                <a:spcPct val="110000"/>
              </a:lnSpc>
              <a:buFont typeface="Arial" panose="020B0604020202020204" pitchFamily="34" charset="0"/>
              <a:buChar char="•"/>
            </a:pPr>
            <a:r>
              <a:rPr lang="en-US" sz="2200" dirty="0">
                <a:solidFill>
                  <a:schemeClr val="accent1"/>
                </a:solidFill>
              </a:rPr>
              <a:t>1438: Several victories against the </a:t>
            </a:r>
            <a:r>
              <a:rPr lang="en-US" sz="2200" b="1" dirty="0">
                <a:solidFill>
                  <a:schemeClr val="accent1"/>
                </a:solidFill>
              </a:rPr>
              <a:t>Hungarians and Serbians</a:t>
            </a:r>
            <a:r>
              <a:rPr lang="en-US" sz="2200" dirty="0">
                <a:solidFill>
                  <a:schemeClr val="accent1"/>
                </a:solidFill>
              </a:rPr>
              <a:t>.</a:t>
            </a:r>
          </a:p>
          <a:p>
            <a:pPr marL="285750" indent="-285750">
              <a:lnSpc>
                <a:spcPct val="110000"/>
              </a:lnSpc>
              <a:buFont typeface="Arial" panose="020B0604020202020204" pitchFamily="34" charset="0"/>
              <a:buChar char="•"/>
            </a:pPr>
            <a:r>
              <a:rPr lang="en-US" sz="2200" dirty="0">
                <a:solidFill>
                  <a:schemeClr val="accent1"/>
                </a:solidFill>
              </a:rPr>
              <a:t>1443: Peace treaty with Hungarians and </a:t>
            </a:r>
            <a:r>
              <a:rPr lang="en-US" sz="2200" dirty="0" err="1">
                <a:solidFill>
                  <a:schemeClr val="accent1"/>
                </a:solidFill>
              </a:rPr>
              <a:t>Karamanids</a:t>
            </a:r>
            <a:endParaRPr lang="en-US" sz="2200"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1444: Murad </a:t>
            </a:r>
            <a:r>
              <a:rPr lang="en-US" sz="2200" b="1" dirty="0">
                <a:solidFill>
                  <a:schemeClr val="accent1"/>
                </a:solidFill>
              </a:rPr>
              <a:t>abdicates in favor of his 12-year-old son Mehmet </a:t>
            </a:r>
            <a:r>
              <a:rPr lang="en-US" sz="2200" dirty="0">
                <a:solidFill>
                  <a:schemeClr val="accent1"/>
                </a:solidFill>
              </a:rPr>
              <a:t>and moves to Manisa </a:t>
            </a:r>
          </a:p>
          <a:p>
            <a:pPr marL="285750" indent="-285750">
              <a:lnSpc>
                <a:spcPct val="110000"/>
              </a:lnSpc>
              <a:buFont typeface="Arial" panose="020B0604020202020204" pitchFamily="34" charset="0"/>
              <a:buChar char="•"/>
            </a:pPr>
            <a:r>
              <a:rPr lang="en-US" sz="2200" dirty="0">
                <a:solidFill>
                  <a:schemeClr val="accent1"/>
                </a:solidFill>
              </a:rPr>
              <a:t>1444: New Crusade announced, culminating in the </a:t>
            </a:r>
            <a:r>
              <a:rPr lang="en-US" sz="2200" b="1" dirty="0">
                <a:solidFill>
                  <a:schemeClr val="accent1"/>
                </a:solidFill>
              </a:rPr>
              <a:t>Battle of Varna</a:t>
            </a:r>
            <a:r>
              <a:rPr lang="en-US" sz="2200" dirty="0">
                <a:solidFill>
                  <a:schemeClr val="accent1"/>
                </a:solidFill>
              </a:rPr>
              <a:t>. Ottomans are victorious.</a:t>
            </a:r>
          </a:p>
          <a:p>
            <a:pPr marL="285750" indent="-285750">
              <a:lnSpc>
                <a:spcPct val="110000"/>
              </a:lnSpc>
              <a:buFont typeface="Arial" panose="020B0604020202020204" pitchFamily="34" charset="0"/>
              <a:buChar char="•"/>
            </a:pPr>
            <a:r>
              <a:rPr lang="en-US" sz="2200" dirty="0">
                <a:solidFill>
                  <a:schemeClr val="accent1"/>
                </a:solidFill>
              </a:rPr>
              <a:t>1448: </a:t>
            </a:r>
            <a:r>
              <a:rPr lang="en-US" sz="2200" b="1" dirty="0">
                <a:solidFill>
                  <a:schemeClr val="accent1"/>
                </a:solidFill>
              </a:rPr>
              <a:t>Second Battle of Kosovo, </a:t>
            </a:r>
            <a:r>
              <a:rPr lang="en-US" sz="2200" dirty="0">
                <a:solidFill>
                  <a:schemeClr val="accent1"/>
                </a:solidFill>
              </a:rPr>
              <a:t>Murad returns to the throne due to Janissary revolt, etc.</a:t>
            </a:r>
          </a:p>
          <a:p>
            <a:pPr marL="285750" indent="-285750">
              <a:lnSpc>
                <a:spcPct val="110000"/>
              </a:lnSpc>
              <a:buFont typeface="Arial" panose="020B0604020202020204" pitchFamily="34" charset="0"/>
              <a:buChar char="•"/>
            </a:pPr>
            <a:r>
              <a:rPr lang="en-US" sz="2200" dirty="0">
                <a:solidFill>
                  <a:schemeClr val="accent1"/>
                </a:solidFill>
              </a:rPr>
              <a:t>1451: Murad II </a:t>
            </a:r>
            <a:r>
              <a:rPr lang="en-US" sz="2200" b="1" dirty="0">
                <a:solidFill>
                  <a:schemeClr val="accent1"/>
                </a:solidFill>
              </a:rPr>
              <a:t>passes away at the age of 48 </a:t>
            </a:r>
            <a:r>
              <a:rPr lang="en-US" sz="2200" dirty="0">
                <a:solidFill>
                  <a:schemeClr val="accent1"/>
                </a:solidFill>
              </a:rPr>
              <a:t>and is buried in Bursa.</a:t>
            </a:r>
          </a:p>
          <a:p>
            <a:pPr marL="285750" indent="-285750">
              <a:lnSpc>
                <a:spcPct val="110000"/>
              </a:lnSpc>
              <a:buFont typeface="Arial" panose="020B0604020202020204" pitchFamily="34" charset="0"/>
              <a:buChar char="•"/>
            </a:pPr>
            <a:endParaRPr lang="en-US" sz="2200" dirty="0">
              <a:solidFill>
                <a:schemeClr val="accent1"/>
              </a:solidFill>
            </a:endParaRPr>
          </a:p>
          <a:p>
            <a:pPr marL="285750" indent="-285750">
              <a:lnSpc>
                <a:spcPct val="110000"/>
              </a:lnSpc>
              <a:buFont typeface="Arial" panose="020B0604020202020204" pitchFamily="34" charset="0"/>
              <a:buChar char="•"/>
            </a:pPr>
            <a:r>
              <a:rPr lang="en-US" sz="2200" dirty="0"/>
              <a:t>State revenues increased by 2.5 million gold coins</a:t>
            </a:r>
          </a:p>
          <a:p>
            <a:pPr marL="285750" indent="-285750">
              <a:lnSpc>
                <a:spcPct val="110000"/>
              </a:lnSpc>
              <a:buFont typeface="Arial" panose="020B0604020202020204" pitchFamily="34" charset="0"/>
              <a:buChar char="•"/>
            </a:pPr>
            <a:r>
              <a:rPr lang="en-US" sz="2200" dirty="0"/>
              <a:t>He was given the title – </a:t>
            </a:r>
            <a:r>
              <a:rPr lang="en-US" sz="2200" dirty="0" err="1"/>
              <a:t>Ebul</a:t>
            </a:r>
            <a:r>
              <a:rPr lang="en-US" sz="2200" dirty="0"/>
              <a:t> </a:t>
            </a:r>
            <a:r>
              <a:rPr lang="en-US" sz="2200" dirty="0" err="1"/>
              <a:t>Hayrat</a:t>
            </a:r>
            <a:r>
              <a:rPr lang="en-US" sz="2200" dirty="0"/>
              <a:t> – the Father of Good Works</a:t>
            </a:r>
          </a:p>
          <a:p>
            <a:pPr marL="285750" indent="-285750">
              <a:lnSpc>
                <a:spcPct val="110000"/>
              </a:lnSpc>
              <a:buFont typeface="Arial" panose="020B0604020202020204" pitchFamily="34" charset="0"/>
              <a:buChar char="•"/>
            </a:pPr>
            <a:r>
              <a:rPr lang="en-US" sz="2200" dirty="0"/>
              <a:t>He built many mosques, madrassas in Bursa, Edirne, Salonika, Skopje, </a:t>
            </a:r>
            <a:r>
              <a:rPr lang="en-US" sz="2200" dirty="0" err="1"/>
              <a:t>Alacahisar</a:t>
            </a:r>
            <a:r>
              <a:rPr lang="en-US" sz="2200" dirty="0"/>
              <a:t>, </a:t>
            </a:r>
            <a:r>
              <a:rPr lang="en-US" sz="2200" dirty="0" err="1"/>
              <a:t>Merzifon</a:t>
            </a:r>
            <a:endParaRPr lang="en-US" sz="2200" dirty="0"/>
          </a:p>
          <a:p>
            <a:pPr marL="285750" indent="-285750">
              <a:lnSpc>
                <a:spcPct val="110000"/>
              </a:lnSpc>
              <a:buFont typeface="Arial" panose="020B0604020202020204" pitchFamily="34" charset="0"/>
              <a:buChar char="•"/>
            </a:pPr>
            <a:r>
              <a:rPr lang="en-US" sz="2200" dirty="0"/>
              <a:t>He patronized scholars, Sufi orders were expanded, books were written and translated Turkish translation of the Quran was completed</a:t>
            </a:r>
            <a:endParaRPr lang="en-US" sz="2200" dirty="0">
              <a:solidFill>
                <a:schemeClr val="accent1"/>
              </a:solidFill>
            </a:endParaRPr>
          </a:p>
        </p:txBody>
      </p:sp>
      <p:pic>
        <p:nvPicPr>
          <p:cNvPr id="2" name="Picture 2" descr="undefined">
            <a:extLst>
              <a:ext uri="{FF2B5EF4-FFF2-40B4-BE49-F238E27FC236}">
                <a16:creationId xmlns:a16="http://schemas.microsoft.com/office/drawing/2014/main" id="{46CBBF01-FE72-B339-97BA-B70B6EBF010C}"/>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82370" y="0"/>
            <a:ext cx="2103120"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230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86C53-34F4-BC72-F2D3-158E2BDFF21F}"/>
              </a:ext>
            </a:extLst>
          </p:cNvPr>
          <p:cNvPicPr>
            <a:picLocks noChangeAspect="1"/>
          </p:cNvPicPr>
          <p:nvPr/>
        </p:nvPicPr>
        <p:blipFill>
          <a:blip r:embed="rId2"/>
          <a:stretch>
            <a:fillRect/>
          </a:stretch>
        </p:blipFill>
        <p:spPr>
          <a:xfrm>
            <a:off x="0" y="0"/>
            <a:ext cx="3360636" cy="6858000"/>
          </a:xfrm>
          <a:prstGeom prst="rect">
            <a:avLst/>
          </a:prstGeom>
        </p:spPr>
      </p:pic>
      <p:sp>
        <p:nvSpPr>
          <p:cNvPr id="5" name="TextBox 4">
            <a:extLst>
              <a:ext uri="{FF2B5EF4-FFF2-40B4-BE49-F238E27FC236}">
                <a16:creationId xmlns:a16="http://schemas.microsoft.com/office/drawing/2014/main" id="{74E8154D-C9DC-28D2-D831-33053589E7C8}"/>
              </a:ext>
            </a:extLst>
          </p:cNvPr>
          <p:cNvSpPr txBox="1"/>
          <p:nvPr/>
        </p:nvSpPr>
        <p:spPr>
          <a:xfrm>
            <a:off x="3448318" y="35452"/>
            <a:ext cx="8693578" cy="923330"/>
          </a:xfrm>
          <a:prstGeom prst="rect">
            <a:avLst/>
          </a:prstGeom>
          <a:noFill/>
        </p:spPr>
        <p:txBody>
          <a:bodyPr wrap="square">
            <a:spAutoFit/>
          </a:bodyPr>
          <a:lstStyle/>
          <a:p>
            <a:r>
              <a:rPr lang="en-US" sz="1800" b="1" i="0" dirty="0">
                <a:solidFill>
                  <a:schemeClr val="accent1"/>
                </a:solidFill>
                <a:effectLst/>
              </a:rPr>
              <a:t>1299-1326: Osman I: </a:t>
            </a:r>
            <a:r>
              <a:rPr lang="en-US" sz="1800" i="0" dirty="0">
                <a:solidFill>
                  <a:schemeClr val="accent1"/>
                </a:solidFill>
                <a:effectLst/>
              </a:rPr>
              <a:t>Expanded from </a:t>
            </a:r>
            <a:r>
              <a:rPr lang="en-US" sz="1800" i="0" dirty="0" err="1">
                <a:solidFill>
                  <a:schemeClr val="accent1"/>
                </a:solidFill>
                <a:effectLst/>
              </a:rPr>
              <a:t>Sogut</a:t>
            </a:r>
            <a:r>
              <a:rPr lang="en-US" sz="1800" i="0" dirty="0">
                <a:solidFill>
                  <a:schemeClr val="accent1"/>
                </a:solidFill>
                <a:effectLst/>
              </a:rPr>
              <a:t> to other Byzantine provinces such as </a:t>
            </a:r>
            <a:r>
              <a:rPr lang="en-US" sz="1800" i="0" dirty="0" err="1">
                <a:solidFill>
                  <a:schemeClr val="accent1"/>
                </a:solidFill>
                <a:effectLst/>
              </a:rPr>
              <a:t>Karachahisar</a:t>
            </a:r>
            <a:r>
              <a:rPr lang="en-US" sz="1800" i="0" dirty="0">
                <a:solidFill>
                  <a:schemeClr val="accent1"/>
                </a:solidFill>
                <a:effectLst/>
              </a:rPr>
              <a:t>, </a:t>
            </a:r>
            <a:r>
              <a:rPr lang="en-US" sz="1800" i="0" dirty="0" err="1">
                <a:solidFill>
                  <a:schemeClr val="accent1"/>
                </a:solidFill>
                <a:effectLst/>
              </a:rPr>
              <a:t>Kalucahisar</a:t>
            </a:r>
            <a:r>
              <a:rPr lang="en-US" sz="1800" i="0" dirty="0">
                <a:solidFill>
                  <a:schemeClr val="accent1"/>
                </a:solidFill>
                <a:effectLst/>
              </a:rPr>
              <a:t>, </a:t>
            </a:r>
            <a:r>
              <a:rPr lang="en-US" sz="1800" i="0" dirty="0" err="1">
                <a:solidFill>
                  <a:schemeClr val="accent1"/>
                </a:solidFill>
                <a:effectLst/>
              </a:rPr>
              <a:t>Inegol</a:t>
            </a:r>
            <a:r>
              <a:rPr lang="en-US" sz="1800" i="0" dirty="0">
                <a:solidFill>
                  <a:schemeClr val="accent1"/>
                </a:solidFill>
                <a:effectLst/>
              </a:rPr>
              <a:t> in northwestern Anatolia, Fought the battle of </a:t>
            </a:r>
            <a:r>
              <a:rPr lang="en-US" sz="1800" i="0" dirty="0" err="1">
                <a:solidFill>
                  <a:schemeClr val="accent1"/>
                </a:solidFill>
                <a:effectLst/>
              </a:rPr>
              <a:t>Dimbos</a:t>
            </a:r>
            <a:r>
              <a:rPr lang="en-US" sz="1800" i="0" dirty="0">
                <a:solidFill>
                  <a:schemeClr val="accent1"/>
                </a:solidFill>
                <a:effectLst/>
              </a:rPr>
              <a:t> and </a:t>
            </a:r>
            <a:r>
              <a:rPr lang="en-US" sz="1800" i="0" dirty="0" err="1">
                <a:solidFill>
                  <a:schemeClr val="accent1"/>
                </a:solidFill>
                <a:effectLst/>
              </a:rPr>
              <a:t>Bapheaus</a:t>
            </a:r>
            <a:r>
              <a:rPr lang="en-US" sz="1800" i="0" dirty="0">
                <a:solidFill>
                  <a:schemeClr val="accent1"/>
                </a:solidFill>
                <a:effectLst/>
              </a:rPr>
              <a:t>, Capital was </a:t>
            </a:r>
            <a:r>
              <a:rPr lang="en-US" sz="1800" i="0" dirty="0" err="1">
                <a:solidFill>
                  <a:schemeClr val="accent1"/>
                </a:solidFill>
                <a:effectLst/>
              </a:rPr>
              <a:t>Sogut</a:t>
            </a:r>
            <a:r>
              <a:rPr lang="en-US" sz="1800" b="0" i="0" dirty="0">
                <a:solidFill>
                  <a:schemeClr val="accent1"/>
                </a:solidFill>
                <a:effectLst/>
              </a:rPr>
              <a:t>.</a:t>
            </a:r>
          </a:p>
        </p:txBody>
      </p:sp>
      <p:sp>
        <p:nvSpPr>
          <p:cNvPr id="7" name="TextBox 6">
            <a:extLst>
              <a:ext uri="{FF2B5EF4-FFF2-40B4-BE49-F238E27FC236}">
                <a16:creationId xmlns:a16="http://schemas.microsoft.com/office/drawing/2014/main" id="{883297C9-2838-509F-B1E7-FAE3C814858F}"/>
              </a:ext>
            </a:extLst>
          </p:cNvPr>
          <p:cNvSpPr txBox="1"/>
          <p:nvPr/>
        </p:nvSpPr>
        <p:spPr>
          <a:xfrm>
            <a:off x="3448318" y="1145387"/>
            <a:ext cx="8693578" cy="923330"/>
          </a:xfrm>
          <a:prstGeom prst="rect">
            <a:avLst/>
          </a:prstGeom>
          <a:noFill/>
        </p:spPr>
        <p:txBody>
          <a:bodyPr wrap="square">
            <a:spAutoFit/>
          </a:bodyPr>
          <a:lstStyle/>
          <a:p>
            <a:r>
              <a:rPr lang="en-US" sz="1800" b="1" i="0" dirty="0">
                <a:solidFill>
                  <a:schemeClr val="accent1"/>
                </a:solidFill>
                <a:effectLst/>
              </a:rPr>
              <a:t>1326-1359: Orhan: </a:t>
            </a:r>
            <a:r>
              <a:rPr lang="en-US" sz="1800" i="0" dirty="0">
                <a:solidFill>
                  <a:schemeClr val="accent1"/>
                </a:solidFill>
                <a:effectLst/>
              </a:rPr>
              <a:t>Expanded further into Byzantine Bithynia including Bursa, Nicaea, </a:t>
            </a:r>
            <a:r>
              <a:rPr lang="en-US" dirty="0" err="1">
                <a:solidFill>
                  <a:schemeClr val="accent1"/>
                </a:solidFill>
              </a:rPr>
              <a:t>Gemlik</a:t>
            </a:r>
            <a:r>
              <a:rPr lang="en-US" dirty="0">
                <a:solidFill>
                  <a:schemeClr val="accent1"/>
                </a:solidFill>
              </a:rPr>
              <a:t> and the </a:t>
            </a:r>
            <a:r>
              <a:rPr lang="en-US" dirty="0" err="1">
                <a:solidFill>
                  <a:schemeClr val="accent1"/>
                </a:solidFill>
              </a:rPr>
              <a:t>Karasid</a:t>
            </a:r>
            <a:r>
              <a:rPr lang="en-US" dirty="0">
                <a:solidFill>
                  <a:schemeClr val="accent1"/>
                </a:solidFill>
              </a:rPr>
              <a:t> </a:t>
            </a:r>
            <a:r>
              <a:rPr lang="en-US" dirty="0" err="1">
                <a:solidFill>
                  <a:schemeClr val="accent1"/>
                </a:solidFill>
              </a:rPr>
              <a:t>Beylik</a:t>
            </a:r>
            <a:r>
              <a:rPr lang="en-US" dirty="0">
                <a:solidFill>
                  <a:schemeClr val="accent1"/>
                </a:solidFill>
              </a:rPr>
              <a:t>, </a:t>
            </a:r>
            <a:r>
              <a:rPr lang="en-US" sz="1800" i="0" dirty="0">
                <a:solidFill>
                  <a:schemeClr val="accent1"/>
                </a:solidFill>
                <a:effectLst/>
              </a:rPr>
              <a:t>Gained a foothold in Europe with the capture of Gallipoli, Capital was Bursa.</a:t>
            </a:r>
          </a:p>
        </p:txBody>
      </p:sp>
      <p:sp>
        <p:nvSpPr>
          <p:cNvPr id="9" name="TextBox 8">
            <a:extLst>
              <a:ext uri="{FF2B5EF4-FFF2-40B4-BE49-F238E27FC236}">
                <a16:creationId xmlns:a16="http://schemas.microsoft.com/office/drawing/2014/main" id="{894C19BF-882A-2C1B-B3B6-CC80B7579427}"/>
              </a:ext>
            </a:extLst>
          </p:cNvPr>
          <p:cNvSpPr txBox="1"/>
          <p:nvPr/>
        </p:nvSpPr>
        <p:spPr>
          <a:xfrm>
            <a:off x="3448318" y="2296275"/>
            <a:ext cx="8693578" cy="923330"/>
          </a:xfrm>
          <a:prstGeom prst="rect">
            <a:avLst/>
          </a:prstGeom>
          <a:noFill/>
        </p:spPr>
        <p:txBody>
          <a:bodyPr wrap="square">
            <a:spAutoFit/>
          </a:bodyPr>
          <a:lstStyle/>
          <a:p>
            <a:r>
              <a:rPr lang="en-US" sz="1800" b="1" i="0" dirty="0">
                <a:solidFill>
                  <a:schemeClr val="accent1"/>
                </a:solidFill>
                <a:effectLst/>
              </a:rPr>
              <a:t>1359-1389: Murad I: </a:t>
            </a:r>
            <a:r>
              <a:rPr lang="en-US" sz="1800" i="0" dirty="0">
                <a:solidFill>
                  <a:schemeClr val="accent1"/>
                </a:solidFill>
                <a:effectLst/>
              </a:rPr>
              <a:t>Capital moved to Edirne, Won Battle of </a:t>
            </a:r>
            <a:r>
              <a:rPr lang="en-US" sz="1800" i="0" dirty="0" err="1">
                <a:solidFill>
                  <a:schemeClr val="accent1"/>
                </a:solidFill>
                <a:effectLst/>
              </a:rPr>
              <a:t>Sirpsindigi</a:t>
            </a:r>
            <a:r>
              <a:rPr lang="en-US" sz="1800" i="0" dirty="0">
                <a:solidFill>
                  <a:schemeClr val="accent1"/>
                </a:solidFill>
                <a:effectLst/>
              </a:rPr>
              <a:t>, Maritsa and Kosovo against Byzantines and Battle of </a:t>
            </a:r>
            <a:r>
              <a:rPr lang="en-US" sz="1800" i="0" dirty="0" err="1">
                <a:solidFill>
                  <a:schemeClr val="accent1"/>
                </a:solidFill>
                <a:effectLst/>
              </a:rPr>
              <a:t>Frenk</a:t>
            </a:r>
            <a:r>
              <a:rPr lang="en-US" sz="1800" i="0" dirty="0">
                <a:solidFill>
                  <a:schemeClr val="accent1"/>
                </a:solidFill>
                <a:effectLst/>
              </a:rPr>
              <a:t> </a:t>
            </a:r>
            <a:r>
              <a:rPr lang="en-US" sz="1800" i="0" dirty="0" err="1">
                <a:solidFill>
                  <a:schemeClr val="accent1"/>
                </a:solidFill>
                <a:effectLst/>
              </a:rPr>
              <a:t>Yazisi</a:t>
            </a:r>
            <a:r>
              <a:rPr lang="en-US" sz="1800" i="0" dirty="0">
                <a:solidFill>
                  <a:schemeClr val="accent1"/>
                </a:solidFill>
                <a:effectLst/>
              </a:rPr>
              <a:t> against </a:t>
            </a:r>
            <a:r>
              <a:rPr lang="en-US" sz="1800" i="0" dirty="0" err="1">
                <a:solidFill>
                  <a:schemeClr val="accent1"/>
                </a:solidFill>
                <a:effectLst/>
              </a:rPr>
              <a:t>Karamanids</a:t>
            </a:r>
            <a:r>
              <a:rPr lang="en-US" sz="1800" i="0" dirty="0">
                <a:solidFill>
                  <a:schemeClr val="accent1"/>
                </a:solidFill>
                <a:effectLst/>
              </a:rPr>
              <a:t>, Constantinople, Serbia and Bulgaria became vassals, Martyred - Battle of Kosovo.</a:t>
            </a:r>
          </a:p>
        </p:txBody>
      </p:sp>
      <p:sp>
        <p:nvSpPr>
          <p:cNvPr id="11" name="TextBox 10">
            <a:extLst>
              <a:ext uri="{FF2B5EF4-FFF2-40B4-BE49-F238E27FC236}">
                <a16:creationId xmlns:a16="http://schemas.microsoft.com/office/drawing/2014/main" id="{28973529-95FB-6759-C144-D28CC28457E9}"/>
              </a:ext>
            </a:extLst>
          </p:cNvPr>
          <p:cNvSpPr txBox="1"/>
          <p:nvPr/>
        </p:nvSpPr>
        <p:spPr>
          <a:xfrm>
            <a:off x="3448318" y="3289531"/>
            <a:ext cx="8693578" cy="923330"/>
          </a:xfrm>
          <a:prstGeom prst="rect">
            <a:avLst/>
          </a:prstGeom>
          <a:noFill/>
        </p:spPr>
        <p:txBody>
          <a:bodyPr wrap="square">
            <a:spAutoFit/>
          </a:bodyPr>
          <a:lstStyle/>
          <a:p>
            <a:pPr algn="l"/>
            <a:r>
              <a:rPr lang="en-US" sz="1800" b="1" i="0" dirty="0">
                <a:solidFill>
                  <a:schemeClr val="accent1"/>
                </a:solidFill>
                <a:effectLst/>
              </a:rPr>
              <a:t>1389-1402: Bayezid I: </a:t>
            </a:r>
            <a:r>
              <a:rPr lang="en-US" sz="1800" i="0" dirty="0">
                <a:solidFill>
                  <a:schemeClr val="accent1"/>
                </a:solidFill>
                <a:effectLst/>
              </a:rPr>
              <a:t>Unified Anatolia, expanded into the Balkans with advances into Wallachia, Greece and Albania, Besieged Constantinople, Won against crusader army at the Battle of </a:t>
            </a:r>
            <a:r>
              <a:rPr lang="en-US" sz="1800" i="0" dirty="0" err="1">
                <a:solidFill>
                  <a:schemeClr val="accent1"/>
                </a:solidFill>
                <a:effectLst/>
              </a:rPr>
              <a:t>Nicopolis</a:t>
            </a:r>
            <a:r>
              <a:rPr lang="en-US" sz="1800" i="0" dirty="0">
                <a:solidFill>
                  <a:schemeClr val="accent1"/>
                </a:solidFill>
                <a:effectLst/>
              </a:rPr>
              <a:t>, </a:t>
            </a:r>
            <a:r>
              <a:rPr lang="en-US" dirty="0">
                <a:solidFill>
                  <a:schemeClr val="accent1"/>
                </a:solidFill>
              </a:rPr>
              <a:t>D</a:t>
            </a:r>
            <a:r>
              <a:rPr lang="en-US" sz="1800" i="0" dirty="0">
                <a:solidFill>
                  <a:schemeClr val="accent1"/>
                </a:solidFill>
                <a:effectLst/>
              </a:rPr>
              <a:t>efeated and captured by Timur at Ankara.</a:t>
            </a:r>
          </a:p>
        </p:txBody>
      </p:sp>
      <p:sp>
        <p:nvSpPr>
          <p:cNvPr id="13" name="TextBox 12">
            <a:extLst>
              <a:ext uri="{FF2B5EF4-FFF2-40B4-BE49-F238E27FC236}">
                <a16:creationId xmlns:a16="http://schemas.microsoft.com/office/drawing/2014/main" id="{8309B6B6-5D42-0217-DB64-B7A9200BAF74}"/>
              </a:ext>
            </a:extLst>
          </p:cNvPr>
          <p:cNvSpPr txBox="1"/>
          <p:nvPr/>
        </p:nvSpPr>
        <p:spPr>
          <a:xfrm>
            <a:off x="3448318" y="4305194"/>
            <a:ext cx="8693578" cy="369332"/>
          </a:xfrm>
          <a:prstGeom prst="rect">
            <a:avLst/>
          </a:prstGeom>
          <a:noFill/>
        </p:spPr>
        <p:txBody>
          <a:bodyPr wrap="square">
            <a:spAutoFit/>
          </a:bodyPr>
          <a:lstStyle/>
          <a:p>
            <a:pPr algn="l"/>
            <a:r>
              <a:rPr lang="en-US" sz="1800" b="1" i="0" dirty="0">
                <a:solidFill>
                  <a:schemeClr val="accent1"/>
                </a:solidFill>
                <a:effectLst/>
              </a:rPr>
              <a:t>1402-1413: Interregnum</a:t>
            </a:r>
            <a:endParaRPr lang="en-US" sz="1800" b="0" i="0" dirty="0">
              <a:solidFill>
                <a:schemeClr val="accent1"/>
              </a:solidFill>
              <a:effectLst/>
            </a:endParaRPr>
          </a:p>
        </p:txBody>
      </p:sp>
      <p:sp>
        <p:nvSpPr>
          <p:cNvPr id="15" name="TextBox 14">
            <a:extLst>
              <a:ext uri="{FF2B5EF4-FFF2-40B4-BE49-F238E27FC236}">
                <a16:creationId xmlns:a16="http://schemas.microsoft.com/office/drawing/2014/main" id="{DC6CB22A-B9FF-3FC1-DC5D-46A7C5D3A23D}"/>
              </a:ext>
            </a:extLst>
          </p:cNvPr>
          <p:cNvSpPr txBox="1"/>
          <p:nvPr/>
        </p:nvSpPr>
        <p:spPr>
          <a:xfrm>
            <a:off x="3448318" y="4789283"/>
            <a:ext cx="8693578" cy="923330"/>
          </a:xfrm>
          <a:prstGeom prst="rect">
            <a:avLst/>
          </a:prstGeom>
          <a:noFill/>
        </p:spPr>
        <p:txBody>
          <a:bodyPr wrap="square">
            <a:spAutoFit/>
          </a:bodyPr>
          <a:lstStyle/>
          <a:p>
            <a:pPr algn="l"/>
            <a:r>
              <a:rPr lang="en-US" sz="1800" b="1" i="0" dirty="0">
                <a:solidFill>
                  <a:schemeClr val="accent1"/>
                </a:solidFill>
                <a:effectLst/>
              </a:rPr>
              <a:t>1413-1421: Mehmed I: </a:t>
            </a:r>
            <a:r>
              <a:rPr lang="en-US" sz="1800" i="0" dirty="0">
                <a:solidFill>
                  <a:schemeClr val="accent1"/>
                </a:solidFill>
                <a:effectLst/>
              </a:rPr>
              <a:t>E</a:t>
            </a:r>
            <a:r>
              <a:rPr lang="en-US" sz="1800" b="0" i="0" dirty="0">
                <a:solidFill>
                  <a:schemeClr val="accent1"/>
                </a:solidFill>
                <a:effectLst/>
              </a:rPr>
              <a:t>stablished stability after the Interregnum, Took back lost lands in Anatolia and Rumelia; Serbia, Wallachia, Constantinople, Morea become vassals.</a:t>
            </a:r>
          </a:p>
        </p:txBody>
      </p:sp>
      <p:sp>
        <p:nvSpPr>
          <p:cNvPr id="17" name="TextBox 16">
            <a:extLst>
              <a:ext uri="{FF2B5EF4-FFF2-40B4-BE49-F238E27FC236}">
                <a16:creationId xmlns:a16="http://schemas.microsoft.com/office/drawing/2014/main" id="{17BD51A8-F5C6-1255-2312-86E736A1241A}"/>
              </a:ext>
            </a:extLst>
          </p:cNvPr>
          <p:cNvSpPr txBox="1"/>
          <p:nvPr/>
        </p:nvSpPr>
        <p:spPr>
          <a:xfrm>
            <a:off x="3448318" y="5827370"/>
            <a:ext cx="8693578" cy="923330"/>
          </a:xfrm>
          <a:prstGeom prst="rect">
            <a:avLst/>
          </a:prstGeom>
          <a:noFill/>
        </p:spPr>
        <p:txBody>
          <a:bodyPr wrap="square">
            <a:spAutoFit/>
          </a:bodyPr>
          <a:lstStyle/>
          <a:p>
            <a:r>
              <a:rPr lang="en-US" sz="1800" b="1" dirty="0">
                <a:solidFill>
                  <a:schemeClr val="accent1"/>
                </a:solidFill>
              </a:rPr>
              <a:t>1421-1444</a:t>
            </a:r>
            <a:r>
              <a:rPr lang="en-US" sz="1800" b="1" i="0" dirty="0">
                <a:solidFill>
                  <a:schemeClr val="accent1"/>
                </a:solidFill>
                <a:effectLst/>
              </a:rPr>
              <a:t>: Murad II: </a:t>
            </a:r>
            <a:r>
              <a:rPr lang="en-US" sz="1800" i="0" dirty="0">
                <a:solidFill>
                  <a:schemeClr val="accent1"/>
                </a:solidFill>
                <a:effectLst/>
              </a:rPr>
              <a:t>Consolidated rule in Anatolia, Several victories against the Hungarians and Serbians, Peace treaty with Hungarians and </a:t>
            </a:r>
            <a:r>
              <a:rPr lang="en-US" sz="1800" i="0" dirty="0" err="1">
                <a:solidFill>
                  <a:schemeClr val="accent1"/>
                </a:solidFill>
                <a:effectLst/>
              </a:rPr>
              <a:t>Karamanids</a:t>
            </a:r>
            <a:r>
              <a:rPr lang="en-US" sz="1800" i="0" dirty="0">
                <a:solidFill>
                  <a:schemeClr val="accent1"/>
                </a:solidFill>
                <a:effectLst/>
              </a:rPr>
              <a:t>, Won the Battle of Varna and Second Battle of Kosovo against the Holy League.</a:t>
            </a:r>
            <a:endParaRPr lang="en-US" dirty="0">
              <a:solidFill>
                <a:schemeClr val="accent1"/>
              </a:solidFill>
            </a:endParaRPr>
          </a:p>
        </p:txBody>
      </p:sp>
    </p:spTree>
    <p:extLst>
      <p:ext uri="{BB962C8B-B14F-4D97-AF65-F5344CB8AC3E}">
        <p14:creationId xmlns:p14="http://schemas.microsoft.com/office/powerpoint/2010/main" val="1742718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ltan Fateh">
            <a:extLst>
              <a:ext uri="{FF2B5EF4-FFF2-40B4-BE49-F238E27FC236}">
                <a16:creationId xmlns:a16="http://schemas.microsoft.com/office/drawing/2014/main" id="{9489D88E-3F59-79EC-6D1C-BAD7F1A643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1473"/>
            <a:ext cx="12192000" cy="58165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5179F31-C0D7-97DE-B97A-81816EB608C3}"/>
              </a:ext>
            </a:extLst>
          </p:cNvPr>
          <p:cNvSpPr txBox="1"/>
          <p:nvPr/>
        </p:nvSpPr>
        <p:spPr>
          <a:xfrm>
            <a:off x="83507" y="112056"/>
            <a:ext cx="12024986" cy="754053"/>
          </a:xfrm>
          <a:prstGeom prst="rect">
            <a:avLst/>
          </a:prstGeom>
          <a:noFill/>
        </p:spPr>
        <p:txBody>
          <a:bodyPr wrap="square">
            <a:spAutoFit/>
          </a:bodyPr>
          <a:lstStyle/>
          <a:p>
            <a:pPr algn="l" fontAlgn="base"/>
            <a:r>
              <a:rPr lang="ar-AE" sz="4300" b="1" i="0" dirty="0">
                <a:solidFill>
                  <a:schemeClr val="accent1">
                    <a:lumMod val="75000"/>
                  </a:schemeClr>
                </a:solidFill>
                <a:effectLst/>
                <a:latin typeface="-apple-system"/>
              </a:rPr>
              <a:t>لتفتحن القسطنطينية، ولنعم الأمير أميرها، ولنعم الجيش ذلك الجيش</a:t>
            </a:r>
          </a:p>
        </p:txBody>
      </p:sp>
    </p:spTree>
    <p:extLst>
      <p:ext uri="{BB962C8B-B14F-4D97-AF65-F5344CB8AC3E}">
        <p14:creationId xmlns:p14="http://schemas.microsoft.com/office/powerpoint/2010/main" val="3903257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5161" y="0"/>
            <a:ext cx="11044988" cy="707886"/>
          </a:xfrm>
          <a:prstGeom prst="rect">
            <a:avLst/>
          </a:prstGeom>
          <a:noFill/>
        </p:spPr>
        <p:txBody>
          <a:bodyPr wrap="square">
            <a:spAutoFit/>
          </a:bodyPr>
          <a:lstStyle/>
          <a:p>
            <a:pPr algn="ctr"/>
            <a:r>
              <a:rPr lang="en-US" sz="4000" dirty="0">
                <a:solidFill>
                  <a:schemeClr val="accent1"/>
                </a:solidFill>
              </a:rPr>
              <a:t>Mehmet II </a:t>
            </a:r>
            <a:r>
              <a:rPr lang="en-US" sz="4000" dirty="0" err="1">
                <a:solidFill>
                  <a:schemeClr val="accent1"/>
                </a:solidFill>
              </a:rPr>
              <a:t>Fatih</a:t>
            </a:r>
            <a:r>
              <a:rPr lang="en-US" sz="4000" dirty="0">
                <a:solidFill>
                  <a:schemeClr val="accent1"/>
                </a:solidFill>
              </a:rPr>
              <a:t> (1451-1481)</a:t>
            </a:r>
          </a:p>
        </p:txBody>
      </p:sp>
      <p:sp>
        <p:nvSpPr>
          <p:cNvPr id="5" name="TextBox 4">
            <a:extLst>
              <a:ext uri="{FF2B5EF4-FFF2-40B4-BE49-F238E27FC236}">
                <a16:creationId xmlns:a16="http://schemas.microsoft.com/office/drawing/2014/main" id="{B0106225-1392-D13A-83E5-7E326EBEE678}"/>
              </a:ext>
            </a:extLst>
          </p:cNvPr>
          <p:cNvSpPr txBox="1"/>
          <p:nvPr/>
        </p:nvSpPr>
        <p:spPr>
          <a:xfrm>
            <a:off x="159661" y="707886"/>
            <a:ext cx="11872677"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1444 First came to power at the age of 12 and returned in 1451 at 19 years</a:t>
            </a:r>
            <a:endParaRPr lang="en-US" sz="2200" b="1"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1450: The printing press was invented by Johannes Gutenberg</a:t>
            </a:r>
          </a:p>
          <a:p>
            <a:pPr marL="285750" indent="-285750">
              <a:lnSpc>
                <a:spcPct val="110000"/>
              </a:lnSpc>
              <a:buFont typeface="Arial" panose="020B0604020202020204" pitchFamily="34" charset="0"/>
              <a:buChar char="•"/>
            </a:pPr>
            <a:r>
              <a:rPr lang="en-US" sz="2200" dirty="0">
                <a:solidFill>
                  <a:schemeClr val="accent1"/>
                </a:solidFill>
              </a:rPr>
              <a:t>1451-1453: </a:t>
            </a:r>
            <a:r>
              <a:rPr lang="en-US" sz="2200" b="1" dirty="0">
                <a:solidFill>
                  <a:schemeClr val="accent1"/>
                </a:solidFill>
              </a:rPr>
              <a:t>Preparation to conquer Constantinople: </a:t>
            </a:r>
            <a:r>
              <a:rPr lang="en-US" sz="2200" dirty="0">
                <a:solidFill>
                  <a:schemeClr val="accent1"/>
                </a:solidFill>
              </a:rPr>
              <a:t>making concessions, </a:t>
            </a:r>
          </a:p>
          <a:p>
            <a:pPr>
              <a:lnSpc>
                <a:spcPct val="110000"/>
              </a:lnSpc>
            </a:pPr>
            <a:r>
              <a:rPr lang="en-US" sz="2200" dirty="0">
                <a:solidFill>
                  <a:schemeClr val="accent1"/>
                </a:solidFill>
              </a:rPr>
              <a:t>     signing treaties, fighting off attacks and rebellions, conquering territories </a:t>
            </a:r>
          </a:p>
          <a:p>
            <a:pPr>
              <a:lnSpc>
                <a:spcPct val="110000"/>
              </a:lnSpc>
            </a:pPr>
            <a:r>
              <a:rPr lang="en-US" sz="2200" dirty="0">
                <a:solidFill>
                  <a:schemeClr val="accent1"/>
                </a:solidFill>
              </a:rPr>
              <a:t>     around Constantinople, and establishing peace</a:t>
            </a:r>
          </a:p>
          <a:p>
            <a:pPr marL="285750" indent="-285750">
              <a:lnSpc>
                <a:spcPct val="110000"/>
              </a:lnSpc>
              <a:buFont typeface="Arial" panose="020B0604020202020204" pitchFamily="34" charset="0"/>
              <a:buChar char="•"/>
            </a:pPr>
            <a:r>
              <a:rPr lang="en-US" sz="2200" b="1" dirty="0">
                <a:solidFill>
                  <a:schemeClr val="accent1"/>
                </a:solidFill>
              </a:rPr>
              <a:t>1453: Constantinople was taken and reconstructed</a:t>
            </a:r>
          </a:p>
          <a:p>
            <a:pPr marL="285750" indent="-285750">
              <a:lnSpc>
                <a:spcPct val="110000"/>
              </a:lnSpc>
              <a:buFont typeface="Arial" panose="020B0604020202020204" pitchFamily="34" charset="0"/>
              <a:buChar char="•"/>
            </a:pPr>
            <a:r>
              <a:rPr lang="en-US" sz="2200" b="1" dirty="0">
                <a:solidFill>
                  <a:schemeClr val="accent1"/>
                </a:solidFill>
              </a:rPr>
              <a:t>1454-1480: Mehmed went on 25 campaigns, conquered 14 states and 200 towns,</a:t>
            </a:r>
            <a:r>
              <a:rPr lang="en-US" sz="2200" dirty="0">
                <a:solidFill>
                  <a:schemeClr val="accent1"/>
                </a:solidFill>
              </a:rPr>
              <a:t> extended the borders of the state to 2.2 </a:t>
            </a:r>
            <a:r>
              <a:rPr lang="en-US" sz="2200" dirty="0" err="1">
                <a:solidFill>
                  <a:schemeClr val="accent1"/>
                </a:solidFill>
              </a:rPr>
              <a:t>mn</a:t>
            </a:r>
            <a:r>
              <a:rPr lang="en-US" sz="2200" dirty="0">
                <a:solidFill>
                  <a:schemeClr val="accent1"/>
                </a:solidFill>
              </a:rPr>
              <a:t> sq kms, uniting Anatolia and Rumelia, expanded the navy 1469: Ferdinand II of Aragon and Isabella I of Castile marry, leading to unification of Spain</a:t>
            </a:r>
          </a:p>
          <a:p>
            <a:pPr marL="285750" indent="-285750">
              <a:lnSpc>
                <a:spcPct val="110000"/>
              </a:lnSpc>
              <a:buFont typeface="Arial" panose="020B0604020202020204" pitchFamily="34" charset="0"/>
              <a:buChar char="•"/>
            </a:pPr>
            <a:r>
              <a:rPr lang="en-US" sz="2200" dirty="0">
                <a:solidFill>
                  <a:schemeClr val="accent1"/>
                </a:solidFill>
              </a:rPr>
              <a:t>1479-1481: </a:t>
            </a:r>
            <a:r>
              <a:rPr lang="en-US" sz="2200" dirty="0" err="1">
                <a:solidFill>
                  <a:schemeClr val="accent1"/>
                </a:solidFill>
              </a:rPr>
              <a:t>Qaitbay</a:t>
            </a:r>
            <a:r>
              <a:rPr lang="en-US" sz="2200" dirty="0">
                <a:solidFill>
                  <a:schemeClr val="accent1"/>
                </a:solidFill>
              </a:rPr>
              <a:t> becomes the Mamluk Sultan of Egypt and Syria, repels an Ottoman naval attack on Alexandria, dies in 1481</a:t>
            </a:r>
          </a:p>
          <a:p>
            <a:pPr marL="285750" indent="-285750">
              <a:lnSpc>
                <a:spcPct val="110000"/>
              </a:lnSpc>
              <a:buFont typeface="Arial" panose="020B0604020202020204" pitchFamily="34" charset="0"/>
              <a:buChar char="•"/>
            </a:pPr>
            <a:r>
              <a:rPr lang="en-US" sz="2200" b="1" dirty="0">
                <a:solidFill>
                  <a:schemeClr val="accent1"/>
                </a:solidFill>
              </a:rPr>
              <a:t>1481: Mehmed II set out with his army against the Mamluks, he died in the town of </a:t>
            </a:r>
            <a:r>
              <a:rPr lang="en-US" sz="2200" b="1" dirty="0" err="1">
                <a:solidFill>
                  <a:schemeClr val="accent1"/>
                </a:solidFill>
              </a:rPr>
              <a:t>Hunkar</a:t>
            </a:r>
            <a:endParaRPr lang="en-US" sz="2200" b="1" dirty="0">
              <a:solidFill>
                <a:schemeClr val="accent1"/>
              </a:solidFill>
            </a:endParaRPr>
          </a:p>
          <a:p>
            <a:pPr marL="285750" indent="-285750">
              <a:lnSpc>
                <a:spcPct val="110000"/>
              </a:lnSpc>
              <a:buFont typeface="Arial" panose="020B0604020202020204" pitchFamily="34" charset="0"/>
              <a:buChar char="•"/>
            </a:pPr>
            <a:endParaRPr lang="en-US" sz="2200" b="1"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Many Islamic scholars consider him a Vali of Allah </a:t>
            </a:r>
          </a:p>
          <a:p>
            <a:pPr marL="285750" indent="-285750">
              <a:lnSpc>
                <a:spcPct val="110000"/>
              </a:lnSpc>
              <a:buFont typeface="Arial" panose="020B0604020202020204" pitchFamily="34" charset="0"/>
              <a:buChar char="•"/>
            </a:pPr>
            <a:r>
              <a:rPr lang="en-US" sz="2200" dirty="0">
                <a:solidFill>
                  <a:schemeClr val="accent1"/>
                </a:solidFill>
              </a:rPr>
              <a:t>Formation of state institutions –bureaucracy, palace administration, finance and military</a:t>
            </a:r>
          </a:p>
          <a:p>
            <a:pPr marL="285750" indent="-285750">
              <a:lnSpc>
                <a:spcPct val="110000"/>
              </a:lnSpc>
              <a:buFont typeface="Arial" panose="020B0604020202020204" pitchFamily="34" charset="0"/>
              <a:buChar char="•"/>
            </a:pPr>
            <a:r>
              <a:rPr lang="en-US" sz="2200" dirty="0">
                <a:solidFill>
                  <a:schemeClr val="accent1"/>
                </a:solidFill>
              </a:rPr>
              <a:t>Standardized historiography, art, literature, architecture, madrasah, education</a:t>
            </a:r>
            <a:endParaRPr lang="en-US" sz="2200" b="1" dirty="0">
              <a:solidFill>
                <a:schemeClr val="accent1"/>
              </a:solidFill>
            </a:endParaRPr>
          </a:p>
        </p:txBody>
      </p:sp>
      <p:pic>
        <p:nvPicPr>
          <p:cNvPr id="2" name="Picture 1">
            <a:extLst>
              <a:ext uri="{FF2B5EF4-FFF2-40B4-BE49-F238E27FC236}">
                <a16:creationId xmlns:a16="http://schemas.microsoft.com/office/drawing/2014/main" id="{E4E406AE-E357-12ED-7C16-D96325AABB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16" t="17334" r="28251" b="37629"/>
          <a:stretch/>
        </p:blipFill>
        <p:spPr>
          <a:xfrm>
            <a:off x="10130692" y="0"/>
            <a:ext cx="2061308" cy="2468880"/>
          </a:xfrm>
          <a:prstGeom prst="rect">
            <a:avLst/>
          </a:prstGeom>
        </p:spPr>
      </p:pic>
    </p:spTree>
    <p:extLst>
      <p:ext uri="{BB962C8B-B14F-4D97-AF65-F5344CB8AC3E}">
        <p14:creationId xmlns:p14="http://schemas.microsoft.com/office/powerpoint/2010/main" val="3946663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33721" y="67392"/>
            <a:ext cx="11818344" cy="707886"/>
          </a:xfrm>
          <a:prstGeom prst="rect">
            <a:avLst/>
          </a:prstGeom>
          <a:noFill/>
        </p:spPr>
        <p:txBody>
          <a:bodyPr wrap="square">
            <a:spAutoFit/>
          </a:bodyPr>
          <a:lstStyle/>
          <a:p>
            <a:r>
              <a:rPr lang="en-US" sz="4000" dirty="0">
                <a:solidFill>
                  <a:srgbClr val="000000"/>
                </a:solidFill>
              </a:rPr>
              <a:t>Preparation for the Conquest: </a:t>
            </a:r>
            <a:r>
              <a:rPr lang="en-US" sz="4000" dirty="0"/>
              <a:t>Think out of the Box</a:t>
            </a:r>
            <a:endParaRPr lang="en-US" sz="4000" dirty="0">
              <a:solidFill>
                <a:srgbClr val="000000"/>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462707" y="851951"/>
            <a:ext cx="5486400" cy="5851602"/>
          </a:xfrm>
          <a:prstGeom prst="rect">
            <a:avLst/>
          </a:prstGeom>
          <a:solidFill>
            <a:schemeClr val="accent1">
              <a:lumMod val="20000"/>
              <a:lumOff val="80000"/>
            </a:schemeClr>
          </a:solidFill>
        </p:spPr>
        <p:txBody>
          <a:bodyPr wrap="square" numCol="1">
            <a:spAutoFit/>
          </a:bodyPr>
          <a:lstStyle/>
          <a:p>
            <a:pPr marL="285750" indent="-285750">
              <a:lnSpc>
                <a:spcPct val="110000"/>
              </a:lnSpc>
              <a:buFont typeface="Arial" panose="020B0604020202020204" pitchFamily="34" charset="0"/>
              <a:buChar char="•"/>
            </a:pPr>
            <a:r>
              <a:rPr lang="en-US" sz="2000" b="1" dirty="0">
                <a:solidFill>
                  <a:schemeClr val="accent1"/>
                </a:solidFill>
              </a:rPr>
              <a:t>Research: </a:t>
            </a:r>
            <a:r>
              <a:rPr lang="en-US" sz="2000" dirty="0">
                <a:solidFill>
                  <a:schemeClr val="accent1"/>
                </a:solidFill>
              </a:rPr>
              <a:t>Mehmed read up on siege tactics and formulated plans</a:t>
            </a:r>
          </a:p>
          <a:p>
            <a:pPr marL="285750" indent="-285750">
              <a:lnSpc>
                <a:spcPct val="110000"/>
              </a:lnSpc>
              <a:buFont typeface="Arial" panose="020B0604020202020204" pitchFamily="34" charset="0"/>
              <a:buChar char="•"/>
            </a:pPr>
            <a:r>
              <a:rPr lang="en-US" sz="2000" b="1" dirty="0">
                <a:solidFill>
                  <a:schemeClr val="accent1"/>
                </a:solidFill>
              </a:rPr>
              <a:t>Need to be swift: </a:t>
            </a:r>
            <a:r>
              <a:rPr lang="en-US" sz="2000" dirty="0">
                <a:solidFill>
                  <a:schemeClr val="accent1"/>
                </a:solidFill>
              </a:rPr>
              <a:t>A long siege would mean reinforcements from Europe</a:t>
            </a:r>
          </a:p>
          <a:p>
            <a:pPr marL="285750" indent="-285750">
              <a:lnSpc>
                <a:spcPct val="110000"/>
              </a:lnSpc>
              <a:buFont typeface="Arial" panose="020B0604020202020204" pitchFamily="34" charset="0"/>
              <a:buChar char="•"/>
            </a:pPr>
            <a:r>
              <a:rPr lang="en-US" sz="2000" b="1" dirty="0">
                <a:solidFill>
                  <a:schemeClr val="accent1"/>
                </a:solidFill>
              </a:rPr>
              <a:t>Rumelia Fortress</a:t>
            </a:r>
          </a:p>
          <a:p>
            <a:pPr marL="285750" indent="-285750">
              <a:lnSpc>
                <a:spcPct val="110000"/>
              </a:lnSpc>
              <a:buFont typeface="Arial" panose="020B0604020202020204" pitchFamily="34" charset="0"/>
              <a:buChar char="•"/>
            </a:pPr>
            <a:r>
              <a:rPr lang="en-US" sz="2000" b="1" dirty="0">
                <a:solidFill>
                  <a:schemeClr val="accent1"/>
                </a:solidFill>
              </a:rPr>
              <a:t>Cannons</a:t>
            </a:r>
          </a:p>
          <a:p>
            <a:pPr marL="742950" lvl="1" indent="-285750">
              <a:lnSpc>
                <a:spcPct val="110000"/>
              </a:lnSpc>
              <a:buFont typeface="Arial" panose="020B0604020202020204" pitchFamily="34" charset="0"/>
              <a:buChar char="•"/>
            </a:pPr>
            <a:r>
              <a:rPr lang="en-US" dirty="0" err="1">
                <a:solidFill>
                  <a:schemeClr val="accent1"/>
                </a:solidFill>
              </a:rPr>
              <a:t>Saruca</a:t>
            </a:r>
            <a:r>
              <a:rPr lang="en-US" dirty="0">
                <a:solidFill>
                  <a:schemeClr val="accent1"/>
                </a:solidFill>
              </a:rPr>
              <a:t> </a:t>
            </a:r>
            <a:r>
              <a:rPr lang="en-US" dirty="0" err="1">
                <a:solidFill>
                  <a:schemeClr val="accent1"/>
                </a:solidFill>
              </a:rPr>
              <a:t>Usta</a:t>
            </a:r>
            <a:r>
              <a:rPr lang="en-US" dirty="0">
                <a:solidFill>
                  <a:schemeClr val="accent1"/>
                </a:solidFill>
              </a:rPr>
              <a:t> – intense work of casting large and small cannons, mortars, hand cannons</a:t>
            </a:r>
          </a:p>
          <a:p>
            <a:pPr marL="742950" lvl="1" indent="-285750">
              <a:lnSpc>
                <a:spcPct val="110000"/>
              </a:lnSpc>
              <a:buFont typeface="Arial" panose="020B0604020202020204" pitchFamily="34" charset="0"/>
              <a:buChar char="•"/>
            </a:pPr>
            <a:r>
              <a:rPr lang="en-US" dirty="0" err="1">
                <a:solidFill>
                  <a:schemeClr val="accent1"/>
                </a:solidFill>
              </a:rPr>
              <a:t>Orbah</a:t>
            </a:r>
            <a:r>
              <a:rPr lang="en-US" dirty="0">
                <a:solidFill>
                  <a:schemeClr val="accent1"/>
                </a:solidFill>
              </a:rPr>
              <a:t> – Hungarian master cannon founder – The Bear</a:t>
            </a:r>
          </a:p>
          <a:p>
            <a:pPr marL="285750" indent="-285750">
              <a:lnSpc>
                <a:spcPct val="110000"/>
              </a:lnSpc>
              <a:buFont typeface="Arial" panose="020B0604020202020204" pitchFamily="34" charset="0"/>
              <a:buChar char="•"/>
            </a:pPr>
            <a:r>
              <a:rPr lang="en-US" sz="2000" b="1" dirty="0">
                <a:solidFill>
                  <a:schemeClr val="accent1"/>
                </a:solidFill>
              </a:rPr>
              <a:t>Tunnels: </a:t>
            </a:r>
          </a:p>
          <a:p>
            <a:pPr marL="742950" lvl="1" indent="-285750">
              <a:lnSpc>
                <a:spcPct val="110000"/>
              </a:lnSpc>
              <a:buFont typeface="Arial" panose="020B0604020202020204" pitchFamily="34" charset="0"/>
              <a:buChar char="•"/>
            </a:pPr>
            <a:r>
              <a:rPr lang="en-US" dirty="0">
                <a:solidFill>
                  <a:schemeClr val="accent1"/>
                </a:solidFill>
              </a:rPr>
              <a:t>Army of </a:t>
            </a:r>
            <a:r>
              <a:rPr lang="en-US" dirty="0" err="1">
                <a:solidFill>
                  <a:schemeClr val="accent1"/>
                </a:solidFill>
              </a:rPr>
              <a:t>tunnelers</a:t>
            </a:r>
            <a:r>
              <a:rPr lang="en-US" dirty="0">
                <a:solidFill>
                  <a:schemeClr val="accent1"/>
                </a:solidFill>
              </a:rPr>
              <a:t>, including 300 Serbian miners tunneled under the walls and set explosives</a:t>
            </a:r>
          </a:p>
          <a:p>
            <a:pPr marL="285750" indent="-285750">
              <a:lnSpc>
                <a:spcPct val="110000"/>
              </a:lnSpc>
              <a:buFont typeface="Arial" panose="020B0604020202020204" pitchFamily="34" charset="0"/>
              <a:buChar char="•"/>
            </a:pPr>
            <a:r>
              <a:rPr lang="en-US" sz="2000" b="1" dirty="0">
                <a:solidFill>
                  <a:schemeClr val="accent1"/>
                </a:solidFill>
              </a:rPr>
              <a:t>Golden Horn </a:t>
            </a:r>
            <a:r>
              <a:rPr lang="en-US" sz="2000" b="1" dirty="0" err="1">
                <a:solidFill>
                  <a:schemeClr val="accent1"/>
                </a:solidFill>
              </a:rPr>
              <a:t>harbour</a:t>
            </a:r>
            <a:r>
              <a:rPr lang="en-US" sz="2000" b="1" dirty="0">
                <a:solidFill>
                  <a:schemeClr val="accent1"/>
                </a:solidFill>
              </a:rPr>
              <a:t> side</a:t>
            </a:r>
          </a:p>
          <a:p>
            <a:pPr marL="742950" lvl="1" indent="-285750">
              <a:lnSpc>
                <a:spcPct val="110000"/>
              </a:lnSpc>
              <a:buFont typeface="Arial" panose="020B0604020202020204" pitchFamily="34" charset="0"/>
              <a:buChar char="•"/>
            </a:pPr>
            <a:r>
              <a:rPr lang="en-US" dirty="0">
                <a:solidFill>
                  <a:schemeClr val="accent1"/>
                </a:solidFill>
              </a:rPr>
              <a:t>Weaker walls, but chain across the mouth</a:t>
            </a:r>
          </a:p>
          <a:p>
            <a:pPr marL="742950" lvl="1" indent="-285750">
              <a:lnSpc>
                <a:spcPct val="110000"/>
              </a:lnSpc>
              <a:buFont typeface="Arial" panose="020B0604020202020204" pitchFamily="34" charset="0"/>
              <a:buChar char="•"/>
            </a:pPr>
            <a:r>
              <a:rPr lang="en-US" dirty="0">
                <a:solidFill>
                  <a:schemeClr val="accent1"/>
                </a:solidFill>
              </a:rPr>
              <a:t>Preparation to drag ships overland</a:t>
            </a:r>
          </a:p>
          <a:p>
            <a:pPr marL="742950" lvl="1" indent="-285750">
              <a:lnSpc>
                <a:spcPct val="110000"/>
              </a:lnSpc>
              <a:buFont typeface="Arial" panose="020B0604020202020204" pitchFamily="34" charset="0"/>
              <a:buChar char="•"/>
            </a:pPr>
            <a:r>
              <a:rPr lang="en-US" dirty="0">
                <a:solidFill>
                  <a:schemeClr val="accent1"/>
                </a:solidFill>
              </a:rPr>
              <a:t>New ships – 300 large and small</a:t>
            </a:r>
          </a:p>
        </p:txBody>
      </p:sp>
      <p:sp>
        <p:nvSpPr>
          <p:cNvPr id="2" name="TextBox 1">
            <a:extLst>
              <a:ext uri="{FF2B5EF4-FFF2-40B4-BE49-F238E27FC236}">
                <a16:creationId xmlns:a16="http://schemas.microsoft.com/office/drawing/2014/main" id="{F4C90DE7-0380-BED4-0947-7F86868E21F6}"/>
              </a:ext>
            </a:extLst>
          </p:cNvPr>
          <p:cNvSpPr txBox="1"/>
          <p:nvPr/>
        </p:nvSpPr>
        <p:spPr>
          <a:xfrm>
            <a:off x="6242893" y="851951"/>
            <a:ext cx="5486400" cy="5852160"/>
          </a:xfrm>
          <a:prstGeom prst="rect">
            <a:avLst/>
          </a:prstGeom>
          <a:solidFill>
            <a:schemeClr val="accent1">
              <a:lumMod val="20000"/>
              <a:lumOff val="80000"/>
            </a:schemeClr>
          </a:solidFill>
        </p:spPr>
        <p:txBody>
          <a:bodyPr wrap="square" numCol="1">
            <a:spAutoFit/>
          </a:bodyPr>
          <a:lstStyle/>
          <a:p>
            <a:pPr marL="285750" indent="-285750">
              <a:lnSpc>
                <a:spcPct val="110000"/>
              </a:lnSpc>
              <a:buFont typeface="Arial" panose="020B0604020202020204" pitchFamily="34" charset="0"/>
              <a:buChar char="•"/>
            </a:pPr>
            <a:r>
              <a:rPr lang="en-US" sz="2000" b="1" dirty="0">
                <a:solidFill>
                  <a:schemeClr val="accent1"/>
                </a:solidFill>
              </a:rPr>
              <a:t>Special Army</a:t>
            </a:r>
          </a:p>
          <a:p>
            <a:pPr marL="742950" lvl="1" indent="-285750">
              <a:lnSpc>
                <a:spcPct val="110000"/>
              </a:lnSpc>
              <a:buFont typeface="Arial" panose="020B0604020202020204" pitchFamily="34" charset="0"/>
              <a:buChar char="•"/>
            </a:pPr>
            <a:r>
              <a:rPr lang="en-US" dirty="0">
                <a:solidFill>
                  <a:schemeClr val="accent1"/>
                </a:solidFill>
              </a:rPr>
              <a:t>Entire Ottoman army called except for those in the border lands</a:t>
            </a:r>
          </a:p>
          <a:p>
            <a:pPr marL="742950" lvl="1" indent="-285750">
              <a:lnSpc>
                <a:spcPct val="110000"/>
              </a:lnSpc>
              <a:buFont typeface="Arial" panose="020B0604020202020204" pitchFamily="34" charset="0"/>
              <a:buChar char="•"/>
            </a:pPr>
            <a:r>
              <a:rPr lang="en-US" dirty="0">
                <a:solidFill>
                  <a:schemeClr val="accent1"/>
                </a:solidFill>
              </a:rPr>
              <a:t>120,000 strong – cavalry, infantry, artillery, janissaries, 1000s of </a:t>
            </a:r>
            <a:r>
              <a:rPr lang="en-US" dirty="0" err="1">
                <a:solidFill>
                  <a:schemeClr val="accent1"/>
                </a:solidFill>
              </a:rPr>
              <a:t>Huffaz</a:t>
            </a:r>
            <a:r>
              <a:rPr lang="en-US" dirty="0">
                <a:solidFill>
                  <a:schemeClr val="accent1"/>
                </a:solidFill>
              </a:rPr>
              <a:t>, 1000s of Ulema</a:t>
            </a:r>
          </a:p>
          <a:p>
            <a:pPr marL="742950" lvl="1" indent="-285750">
              <a:lnSpc>
                <a:spcPct val="110000"/>
              </a:lnSpc>
              <a:buFont typeface="Arial" panose="020B0604020202020204" pitchFamily="34" charset="0"/>
              <a:buChar char="•"/>
            </a:pPr>
            <a:r>
              <a:rPr lang="en-US" dirty="0">
                <a:solidFill>
                  <a:schemeClr val="accent1"/>
                </a:solidFill>
              </a:rPr>
              <a:t>Sheikh </a:t>
            </a:r>
            <a:r>
              <a:rPr lang="en-US" b="1" dirty="0" err="1">
                <a:solidFill>
                  <a:schemeClr val="accent1"/>
                </a:solidFill>
              </a:rPr>
              <a:t>Zindani</a:t>
            </a:r>
            <a:r>
              <a:rPr lang="en-US" dirty="0">
                <a:solidFill>
                  <a:schemeClr val="accent1"/>
                </a:solidFill>
              </a:rPr>
              <a:t> – Prophet Mohammad’s family – Khorasan</a:t>
            </a:r>
          </a:p>
          <a:p>
            <a:pPr marL="742950" lvl="1" indent="-285750">
              <a:lnSpc>
                <a:spcPct val="110000"/>
              </a:lnSpc>
              <a:buFont typeface="Arial" panose="020B0604020202020204" pitchFamily="34" charset="0"/>
              <a:buChar char="•"/>
            </a:pPr>
            <a:r>
              <a:rPr lang="en-US" dirty="0">
                <a:solidFill>
                  <a:schemeClr val="accent1"/>
                </a:solidFill>
              </a:rPr>
              <a:t>Sheikh </a:t>
            </a:r>
            <a:r>
              <a:rPr lang="en-US" b="1" dirty="0" err="1">
                <a:solidFill>
                  <a:schemeClr val="accent1"/>
                </a:solidFill>
              </a:rPr>
              <a:t>Hullagurani</a:t>
            </a:r>
            <a:r>
              <a:rPr lang="en-US" dirty="0">
                <a:solidFill>
                  <a:schemeClr val="accent1"/>
                </a:solidFill>
              </a:rPr>
              <a:t> – Student of Ibn Hajar al-</a:t>
            </a:r>
            <a:r>
              <a:rPr lang="en-US" dirty="0" err="1">
                <a:solidFill>
                  <a:schemeClr val="accent1"/>
                </a:solidFill>
              </a:rPr>
              <a:t>Asqalani</a:t>
            </a:r>
            <a:r>
              <a:rPr lang="en-US" dirty="0">
                <a:solidFill>
                  <a:schemeClr val="accent1"/>
                </a:solidFill>
              </a:rPr>
              <a:t> - Cairo</a:t>
            </a:r>
          </a:p>
          <a:p>
            <a:pPr marL="742950" lvl="1" indent="-285750">
              <a:lnSpc>
                <a:spcPct val="110000"/>
              </a:lnSpc>
              <a:buFont typeface="Arial" panose="020B0604020202020204" pitchFamily="34" charset="0"/>
              <a:buChar char="•"/>
            </a:pPr>
            <a:r>
              <a:rPr lang="en-US" b="1" dirty="0" err="1">
                <a:solidFill>
                  <a:schemeClr val="accent1"/>
                </a:solidFill>
              </a:rPr>
              <a:t>Aksemsuddin</a:t>
            </a:r>
            <a:r>
              <a:rPr lang="en-US" dirty="0">
                <a:solidFill>
                  <a:schemeClr val="accent1"/>
                </a:solidFill>
              </a:rPr>
              <a:t> – Student of Haji Bayram Vali, descendent of Abu Bakr As Siddiq – Damascus</a:t>
            </a:r>
          </a:p>
          <a:p>
            <a:pPr marL="742950" lvl="1" indent="-285750">
              <a:lnSpc>
                <a:spcPct val="110000"/>
              </a:lnSpc>
              <a:buFont typeface="Arial" panose="020B0604020202020204" pitchFamily="34" charset="0"/>
              <a:buChar char="•"/>
            </a:pPr>
            <a:r>
              <a:rPr lang="en-US" dirty="0">
                <a:solidFill>
                  <a:schemeClr val="accent1"/>
                </a:solidFill>
              </a:rPr>
              <a:t>Sheikh </a:t>
            </a:r>
            <a:r>
              <a:rPr lang="en-US" b="1" dirty="0">
                <a:solidFill>
                  <a:schemeClr val="accent1"/>
                </a:solidFill>
              </a:rPr>
              <a:t>Abdul </a:t>
            </a:r>
            <a:r>
              <a:rPr lang="en-US" b="1" dirty="0" err="1">
                <a:solidFill>
                  <a:schemeClr val="accent1"/>
                </a:solidFill>
              </a:rPr>
              <a:t>Wuddud</a:t>
            </a:r>
            <a:r>
              <a:rPr lang="en-US" b="1" dirty="0">
                <a:solidFill>
                  <a:schemeClr val="accent1"/>
                </a:solidFill>
              </a:rPr>
              <a:t> </a:t>
            </a:r>
            <a:r>
              <a:rPr lang="en-US" dirty="0">
                <a:solidFill>
                  <a:schemeClr val="accent1"/>
                </a:solidFill>
              </a:rPr>
              <a:t>– </a:t>
            </a:r>
            <a:r>
              <a:rPr lang="en-US" dirty="0" err="1">
                <a:solidFill>
                  <a:schemeClr val="accent1"/>
                </a:solidFill>
              </a:rPr>
              <a:t>Samakhand</a:t>
            </a:r>
            <a:r>
              <a:rPr lang="en-US" dirty="0">
                <a:solidFill>
                  <a:schemeClr val="accent1"/>
                </a:solidFill>
              </a:rPr>
              <a:t> </a:t>
            </a:r>
          </a:p>
          <a:p>
            <a:pPr marL="742950" lvl="1" indent="-285750">
              <a:lnSpc>
                <a:spcPct val="110000"/>
              </a:lnSpc>
              <a:buFont typeface="Arial" panose="020B0604020202020204" pitchFamily="34" charset="0"/>
              <a:buChar char="•"/>
            </a:pPr>
            <a:r>
              <a:rPr lang="en-US" dirty="0">
                <a:solidFill>
                  <a:schemeClr val="accent1"/>
                </a:solidFill>
              </a:rPr>
              <a:t>Sheikh Mohammad and Sheikh Ali Al </a:t>
            </a:r>
            <a:r>
              <a:rPr lang="en-US" b="1" dirty="0">
                <a:solidFill>
                  <a:schemeClr val="accent1"/>
                </a:solidFill>
              </a:rPr>
              <a:t>Jilani</a:t>
            </a:r>
            <a:r>
              <a:rPr lang="en-US" dirty="0">
                <a:solidFill>
                  <a:schemeClr val="accent1"/>
                </a:solidFill>
              </a:rPr>
              <a:t> – great </a:t>
            </a:r>
            <a:r>
              <a:rPr lang="en-US" dirty="0" err="1">
                <a:solidFill>
                  <a:schemeClr val="accent1"/>
                </a:solidFill>
              </a:rPr>
              <a:t>greatgrandsons</a:t>
            </a:r>
            <a:r>
              <a:rPr lang="en-US" dirty="0">
                <a:solidFill>
                  <a:schemeClr val="accent1"/>
                </a:solidFill>
              </a:rPr>
              <a:t> of Abdul Kadir Jilani – Iraq</a:t>
            </a:r>
          </a:p>
          <a:p>
            <a:pPr marL="742950" lvl="1" indent="-285750">
              <a:lnSpc>
                <a:spcPct val="110000"/>
              </a:lnSpc>
              <a:buFont typeface="Arial" panose="020B0604020202020204" pitchFamily="34" charset="0"/>
              <a:buChar char="•"/>
            </a:pPr>
            <a:r>
              <a:rPr lang="en-US" b="1" dirty="0" err="1">
                <a:solidFill>
                  <a:schemeClr val="accent1"/>
                </a:solidFill>
              </a:rPr>
              <a:t>Naqeeb</a:t>
            </a:r>
            <a:r>
              <a:rPr lang="en-US" b="1" dirty="0">
                <a:solidFill>
                  <a:schemeClr val="accent1"/>
                </a:solidFill>
              </a:rPr>
              <a:t> l Ashraf </a:t>
            </a:r>
            <a:r>
              <a:rPr lang="en-US" dirty="0">
                <a:solidFill>
                  <a:schemeClr val="accent1"/>
                </a:solidFill>
              </a:rPr>
              <a:t>– with 3,000 warriors – all descendants of Hassan and Hussain</a:t>
            </a:r>
          </a:p>
          <a:p>
            <a:pPr marL="742950" lvl="1" indent="-285750">
              <a:buFont typeface="Arial" panose="020B0604020202020204" pitchFamily="34" charset="0"/>
              <a:buChar char="•"/>
            </a:pPr>
            <a:endParaRPr lang="en-US" sz="900" dirty="0">
              <a:solidFill>
                <a:schemeClr val="accent1"/>
              </a:solidFill>
            </a:endParaRPr>
          </a:p>
        </p:txBody>
      </p:sp>
    </p:spTree>
    <p:extLst>
      <p:ext uri="{BB962C8B-B14F-4D97-AF65-F5344CB8AC3E}">
        <p14:creationId xmlns:p14="http://schemas.microsoft.com/office/powerpoint/2010/main" val="1934793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1650131" cy="769441"/>
          </a:xfrm>
          <a:prstGeom prst="rect">
            <a:avLst/>
          </a:prstGeom>
          <a:noFill/>
        </p:spPr>
        <p:txBody>
          <a:bodyPr wrap="square" lIns="91440" tIns="45720" rIns="91440" bIns="45720" rtlCol="0">
            <a:spAutoFit/>
          </a:bodyPr>
          <a:lstStyle/>
          <a:p>
            <a:pPr algn="ctr"/>
            <a:r>
              <a:rPr lang="en-US" sz="4400" dirty="0">
                <a:solidFill>
                  <a:schemeClr val="accent1"/>
                </a:solidFill>
              </a:rPr>
              <a:t>Bayezid II (1481-1512)</a:t>
            </a:r>
          </a:p>
        </p:txBody>
      </p:sp>
      <p:sp>
        <p:nvSpPr>
          <p:cNvPr id="10" name="TextBox 9"/>
          <p:cNvSpPr txBox="1"/>
          <p:nvPr/>
        </p:nvSpPr>
        <p:spPr>
          <a:xfrm>
            <a:off x="169949" y="796760"/>
            <a:ext cx="11852102" cy="5893921"/>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1455: Bayezid II becomes Governor of </a:t>
            </a:r>
            <a:r>
              <a:rPr lang="en-US" sz="2200" dirty="0" err="1">
                <a:solidFill>
                  <a:schemeClr val="accent1"/>
                </a:solidFill>
              </a:rPr>
              <a:t>Amasya</a:t>
            </a:r>
            <a:r>
              <a:rPr lang="en-US" sz="2200" dirty="0">
                <a:solidFill>
                  <a:schemeClr val="accent1"/>
                </a:solidFill>
              </a:rPr>
              <a:t> at 7 years, ruling for 27 years.</a:t>
            </a:r>
          </a:p>
          <a:p>
            <a:pPr marL="342900" indent="-342900">
              <a:spcBef>
                <a:spcPts val="100"/>
              </a:spcBef>
              <a:spcAft>
                <a:spcPts val="100"/>
              </a:spcAft>
              <a:buFont typeface="Arial" panose="020B0604020202020204" pitchFamily="34" charset="0"/>
              <a:buChar char="•"/>
            </a:pPr>
            <a:r>
              <a:rPr lang="en-US" sz="2200" dirty="0">
                <a:solidFill>
                  <a:schemeClr val="accent1"/>
                </a:solidFill>
              </a:rPr>
              <a:t>1473: Commands the right wing in the Battle of </a:t>
            </a:r>
            <a:r>
              <a:rPr lang="en-US" sz="2200" dirty="0" err="1">
                <a:solidFill>
                  <a:schemeClr val="accent1"/>
                </a:solidFill>
              </a:rPr>
              <a:t>Otlukbeli</a:t>
            </a:r>
            <a:r>
              <a:rPr lang="en-US" sz="2200" dirty="0">
                <a:solidFill>
                  <a:schemeClr val="accent1"/>
                </a:solidFill>
              </a:rPr>
              <a:t> in his mid-twenties.</a:t>
            </a:r>
          </a:p>
          <a:p>
            <a:pPr marL="342900" indent="-342900">
              <a:spcBef>
                <a:spcPts val="100"/>
              </a:spcBef>
              <a:spcAft>
                <a:spcPts val="100"/>
              </a:spcAft>
              <a:buFont typeface="Arial" panose="020B0604020202020204" pitchFamily="34" charset="0"/>
              <a:buChar char="•"/>
            </a:pPr>
            <a:r>
              <a:rPr lang="en-US" sz="2200" b="1" dirty="0">
                <a:solidFill>
                  <a:schemeClr val="accent1"/>
                </a:solidFill>
              </a:rPr>
              <a:t>1481: Bayezid II becomes Sultan after disputes with Cem Sultan </a:t>
            </a:r>
          </a:p>
          <a:p>
            <a:pPr marL="342900" indent="-342900">
              <a:spcBef>
                <a:spcPts val="100"/>
              </a:spcBef>
              <a:spcAft>
                <a:spcPts val="100"/>
              </a:spcAft>
              <a:buFont typeface="Arial" panose="020B0604020202020204" pitchFamily="34" charset="0"/>
              <a:buChar char="•"/>
            </a:pPr>
            <a:r>
              <a:rPr lang="en-US" sz="2200" b="1" dirty="0">
                <a:solidFill>
                  <a:schemeClr val="accent1"/>
                </a:solidFill>
              </a:rPr>
              <a:t>1485-1491: Engages in battles against the Mamluks, ending with peace treaty</a:t>
            </a:r>
          </a:p>
          <a:p>
            <a:pPr marL="285750" indent="-285750">
              <a:spcBef>
                <a:spcPts val="100"/>
              </a:spcBef>
              <a:spcAft>
                <a:spcPts val="100"/>
              </a:spcAft>
              <a:buFont typeface="Arial" panose="020B0604020202020204" pitchFamily="34" charset="0"/>
              <a:buChar char="•"/>
            </a:pPr>
            <a:r>
              <a:rPr lang="en-US" sz="2200" dirty="0">
                <a:solidFill>
                  <a:schemeClr val="accent1"/>
                </a:solidFill>
              </a:rPr>
              <a:t> 1492: Reconquista is completed after Granada falls, </a:t>
            </a:r>
            <a:r>
              <a:rPr lang="en-US" sz="2200" b="1" dirty="0">
                <a:solidFill>
                  <a:schemeClr val="accent1"/>
                </a:solidFill>
              </a:rPr>
              <a:t>Columbus</a:t>
            </a:r>
            <a:r>
              <a:rPr lang="en-US" sz="2200" dirty="0">
                <a:solidFill>
                  <a:schemeClr val="accent1"/>
                </a:solidFill>
              </a:rPr>
              <a:t> reaches Americas</a:t>
            </a:r>
          </a:p>
          <a:p>
            <a:pPr marL="342900" indent="-342900">
              <a:spcBef>
                <a:spcPts val="100"/>
              </a:spcBef>
              <a:spcAft>
                <a:spcPts val="100"/>
              </a:spcAft>
              <a:buFont typeface="Arial" panose="020B0604020202020204" pitchFamily="34" charset="0"/>
              <a:buChar char="•"/>
            </a:pPr>
            <a:r>
              <a:rPr lang="en-US" sz="2200" dirty="0">
                <a:solidFill>
                  <a:schemeClr val="accent1"/>
                </a:solidFill>
              </a:rPr>
              <a:t>1494: Pope Alexander VI drew an arbitrary line around the globe, dividing up the world</a:t>
            </a:r>
          </a:p>
          <a:p>
            <a:pPr marL="342900" indent="-342900">
              <a:spcBef>
                <a:spcPts val="100"/>
              </a:spcBef>
              <a:spcAft>
                <a:spcPts val="100"/>
              </a:spcAft>
              <a:buFont typeface="Arial" panose="020B0604020202020204" pitchFamily="34" charset="0"/>
              <a:buChar char="•"/>
            </a:pPr>
            <a:r>
              <a:rPr lang="en-US" sz="2200" b="1" dirty="0">
                <a:solidFill>
                  <a:schemeClr val="accent1"/>
                </a:solidFill>
              </a:rPr>
              <a:t>1494: Capture of Lepanto and other islands from the Venetians</a:t>
            </a:r>
          </a:p>
          <a:p>
            <a:pPr marL="342900" indent="-342900">
              <a:spcBef>
                <a:spcPts val="100"/>
              </a:spcBef>
              <a:spcAft>
                <a:spcPts val="100"/>
              </a:spcAft>
              <a:buFont typeface="Arial" panose="020B0604020202020204" pitchFamily="34" charset="0"/>
              <a:buChar char="•"/>
            </a:pPr>
            <a:r>
              <a:rPr lang="en-US" sz="2200" dirty="0">
                <a:solidFill>
                  <a:schemeClr val="accent1"/>
                </a:solidFill>
              </a:rPr>
              <a:t>1495: Cem Sultan dies in captivity, ending a potential threat.</a:t>
            </a:r>
          </a:p>
          <a:p>
            <a:pPr marL="342900" indent="-342900">
              <a:spcBef>
                <a:spcPts val="100"/>
              </a:spcBef>
              <a:spcAft>
                <a:spcPts val="100"/>
              </a:spcAft>
              <a:buFont typeface="Arial" panose="020B0604020202020204" pitchFamily="34" charset="0"/>
              <a:buChar char="•"/>
            </a:pPr>
            <a:r>
              <a:rPr lang="en-US" sz="2200" dirty="0">
                <a:solidFill>
                  <a:schemeClr val="accent1"/>
                </a:solidFill>
              </a:rPr>
              <a:t>1497-1498: Vasco da Gama sails around the Cape of Good Hope, reaching Calicut in India</a:t>
            </a:r>
          </a:p>
          <a:p>
            <a:pPr marL="342900" indent="-342900">
              <a:spcBef>
                <a:spcPts val="100"/>
              </a:spcBef>
              <a:spcAft>
                <a:spcPts val="100"/>
              </a:spcAft>
              <a:buFont typeface="Arial" panose="020B0604020202020204" pitchFamily="34" charset="0"/>
              <a:buChar char="•"/>
            </a:pPr>
            <a:r>
              <a:rPr lang="en-US" sz="2200" b="1" dirty="0">
                <a:solidFill>
                  <a:schemeClr val="accent1"/>
                </a:solidFill>
              </a:rPr>
              <a:t>1501: 1502: Peace treaty with Venice</a:t>
            </a:r>
          </a:p>
          <a:p>
            <a:pPr marL="342900" indent="-342900">
              <a:spcBef>
                <a:spcPts val="100"/>
              </a:spcBef>
              <a:spcAft>
                <a:spcPts val="100"/>
              </a:spcAft>
              <a:buFont typeface="Arial" panose="020B0604020202020204" pitchFamily="34" charset="0"/>
              <a:buChar char="•"/>
            </a:pPr>
            <a:r>
              <a:rPr lang="en-US" sz="2200" dirty="0">
                <a:solidFill>
                  <a:schemeClr val="accent1"/>
                </a:solidFill>
              </a:rPr>
              <a:t>1503: Leonardo da Vinci completes his painting </a:t>
            </a:r>
            <a:r>
              <a:rPr lang="en-US" sz="2200" b="1" dirty="0">
                <a:solidFill>
                  <a:schemeClr val="accent1"/>
                </a:solidFill>
              </a:rPr>
              <a:t>"Mona Lisa.“</a:t>
            </a:r>
          </a:p>
          <a:p>
            <a:pPr marL="342900" indent="-342900">
              <a:spcBef>
                <a:spcPts val="100"/>
              </a:spcBef>
              <a:spcAft>
                <a:spcPts val="100"/>
              </a:spcAft>
              <a:buFont typeface="Arial" panose="020B0604020202020204" pitchFamily="34" charset="0"/>
              <a:buChar char="•"/>
            </a:pPr>
            <a:r>
              <a:rPr lang="en-US" sz="2200" dirty="0">
                <a:solidFill>
                  <a:schemeClr val="accent1"/>
                </a:solidFill>
              </a:rPr>
              <a:t>1505: Kemal Reis was sent by Bayezid II to help Muslims and Jews in Spain</a:t>
            </a:r>
          </a:p>
          <a:p>
            <a:pPr marL="342900" indent="-342900">
              <a:spcBef>
                <a:spcPts val="100"/>
              </a:spcBef>
              <a:spcAft>
                <a:spcPts val="100"/>
              </a:spcAft>
              <a:buFont typeface="Arial" panose="020B0604020202020204" pitchFamily="34" charset="0"/>
              <a:buChar char="•"/>
            </a:pPr>
            <a:r>
              <a:rPr lang="en-US" sz="2200" dirty="0">
                <a:solidFill>
                  <a:schemeClr val="accent1"/>
                </a:solidFill>
              </a:rPr>
              <a:t>1505-1511: Parts of North Africa were taken by the Spanish and Portuguese</a:t>
            </a:r>
          </a:p>
          <a:p>
            <a:pPr marL="342900" indent="-342900">
              <a:spcBef>
                <a:spcPts val="100"/>
              </a:spcBef>
              <a:spcAft>
                <a:spcPts val="100"/>
              </a:spcAft>
              <a:buFont typeface="Arial" panose="020B0604020202020204" pitchFamily="34" charset="0"/>
              <a:buChar char="•"/>
            </a:pPr>
            <a:r>
              <a:rPr lang="en-US" sz="2200" dirty="0">
                <a:solidFill>
                  <a:schemeClr val="accent1"/>
                </a:solidFill>
              </a:rPr>
              <a:t>1509: </a:t>
            </a:r>
            <a:r>
              <a:rPr lang="en-US" sz="2200" b="1" dirty="0">
                <a:solidFill>
                  <a:schemeClr val="accent1"/>
                </a:solidFill>
              </a:rPr>
              <a:t>Battle of Diu: </a:t>
            </a:r>
            <a:r>
              <a:rPr lang="en-US" sz="2200" dirty="0">
                <a:solidFill>
                  <a:schemeClr val="accent1"/>
                </a:solidFill>
              </a:rPr>
              <a:t>Portuguese vs Sultan of Gujarat, Mamluks and Ottomans.</a:t>
            </a:r>
          </a:p>
          <a:p>
            <a:pPr marL="342900" indent="-342900">
              <a:spcBef>
                <a:spcPts val="100"/>
              </a:spcBef>
              <a:spcAft>
                <a:spcPts val="100"/>
              </a:spcAft>
              <a:buFont typeface="Arial" panose="020B0604020202020204" pitchFamily="34" charset="0"/>
              <a:buChar char="•"/>
            </a:pPr>
            <a:r>
              <a:rPr lang="en-US" sz="2200" dirty="0">
                <a:solidFill>
                  <a:schemeClr val="accent1"/>
                </a:solidFill>
              </a:rPr>
              <a:t>1512: Bayezid II passes away, possibly due to gout or poisoning.</a:t>
            </a:r>
          </a:p>
          <a:p>
            <a:pPr marL="342900" indent="-342900">
              <a:spcBef>
                <a:spcPts val="100"/>
              </a:spcBef>
              <a:spcAft>
                <a:spcPts val="100"/>
              </a:spcAft>
              <a:buFont typeface="Arial" panose="020B0604020202020204" pitchFamily="34" charset="0"/>
              <a:buChar char="•"/>
            </a:pPr>
            <a:endParaRPr lang="en-US" sz="2200" dirty="0">
              <a:solidFill>
                <a:schemeClr val="accent1"/>
              </a:solidFill>
            </a:endParaRPr>
          </a:p>
        </p:txBody>
      </p:sp>
      <p:pic>
        <p:nvPicPr>
          <p:cNvPr id="2" name="Picture 8">
            <a:extLst>
              <a:ext uri="{FF2B5EF4-FFF2-40B4-BE49-F238E27FC236}">
                <a16:creationId xmlns:a16="http://schemas.microsoft.com/office/drawing/2014/main" id="{C67E66B8-CE21-1A22-C543-582F9388CF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093" t="11031" r="34721" b="58634"/>
          <a:stretch/>
        </p:blipFill>
        <p:spPr bwMode="auto">
          <a:xfrm>
            <a:off x="10432886" y="0"/>
            <a:ext cx="1759114" cy="229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01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106225-1392-D13A-83E5-7E326EBEE678}"/>
              </a:ext>
            </a:extLst>
          </p:cNvPr>
          <p:cNvSpPr txBox="1"/>
          <p:nvPr/>
        </p:nvSpPr>
        <p:spPr>
          <a:xfrm>
            <a:off x="176463" y="792476"/>
            <a:ext cx="11839074" cy="527304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Bayezid’s focus was on maintaining stability and consolidation of the empire and he paid attention to internal affairs</a:t>
            </a:r>
          </a:p>
          <a:p>
            <a:pPr marL="285750" indent="-285750">
              <a:lnSpc>
                <a:spcPct val="110000"/>
              </a:lnSpc>
              <a:buFont typeface="Arial" panose="020B0604020202020204" pitchFamily="34" charset="0"/>
              <a:buChar char="•"/>
            </a:pPr>
            <a:r>
              <a:rPr lang="en-US" sz="2200" dirty="0">
                <a:solidFill>
                  <a:schemeClr val="accent1"/>
                </a:solidFill>
              </a:rPr>
              <a:t>Peaceful relations with foreign powers – kept the borders his father established – neither losing or gaining any territories</a:t>
            </a:r>
          </a:p>
          <a:p>
            <a:pPr marL="285750" indent="-285750">
              <a:lnSpc>
                <a:spcPct val="110000"/>
              </a:lnSpc>
              <a:buFont typeface="Arial" panose="020B0604020202020204" pitchFamily="34" charset="0"/>
              <a:buChar char="•"/>
            </a:pPr>
            <a:r>
              <a:rPr lang="en-US" sz="2200" dirty="0">
                <a:solidFill>
                  <a:schemeClr val="accent1"/>
                </a:solidFill>
              </a:rPr>
              <a:t>A place of refuge; artists and scientists were supported</a:t>
            </a:r>
          </a:p>
          <a:p>
            <a:pPr marL="285750" indent="-285750">
              <a:lnSpc>
                <a:spcPct val="110000"/>
              </a:lnSpc>
              <a:buFont typeface="Arial" panose="020B0604020202020204" pitchFamily="34" charset="0"/>
              <a:buChar char="•"/>
            </a:pPr>
            <a:r>
              <a:rPr lang="en-US" sz="2200" dirty="0">
                <a:solidFill>
                  <a:schemeClr val="accent1"/>
                </a:solidFill>
              </a:rPr>
              <a:t>85 law codes were published – regulations on food, consumer rights and environment</a:t>
            </a:r>
          </a:p>
          <a:p>
            <a:pPr marL="285750" indent="-285750">
              <a:lnSpc>
                <a:spcPct val="110000"/>
              </a:lnSpc>
              <a:buFont typeface="Arial" panose="020B0604020202020204" pitchFamily="34" charset="0"/>
              <a:buChar char="•"/>
            </a:pPr>
            <a:r>
              <a:rPr lang="en-US" sz="2200" dirty="0">
                <a:solidFill>
                  <a:schemeClr val="accent1"/>
                </a:solidFill>
              </a:rPr>
              <a:t>Construction Projects </a:t>
            </a:r>
          </a:p>
          <a:p>
            <a:pPr marL="742950" lvl="1" indent="-285750">
              <a:lnSpc>
                <a:spcPct val="110000"/>
              </a:lnSpc>
              <a:buFont typeface="Arial" panose="020B0604020202020204" pitchFamily="34" charset="0"/>
              <a:buChar char="•"/>
            </a:pPr>
            <a:r>
              <a:rPr lang="en-US" sz="2200" dirty="0">
                <a:solidFill>
                  <a:schemeClr val="accent1"/>
                </a:solidFill>
              </a:rPr>
              <a:t>The Galata mosque was developed in the Andalusian style</a:t>
            </a:r>
          </a:p>
          <a:p>
            <a:pPr marL="742950" lvl="1" indent="-285750">
              <a:lnSpc>
                <a:spcPct val="110000"/>
              </a:lnSpc>
              <a:buFont typeface="Arial" panose="020B0604020202020204" pitchFamily="34" charset="0"/>
              <a:buChar char="•"/>
            </a:pPr>
            <a:r>
              <a:rPr lang="en-US" sz="2200" dirty="0">
                <a:solidFill>
                  <a:schemeClr val="accent1"/>
                </a:solidFill>
              </a:rPr>
              <a:t>Bayezid Masjid near Grand Bazaar was constructed – a replica of the Faith mosque</a:t>
            </a:r>
          </a:p>
          <a:p>
            <a:pPr marL="742950" lvl="1" indent="-285750">
              <a:lnSpc>
                <a:spcPct val="110000"/>
              </a:lnSpc>
              <a:buFont typeface="Arial" panose="020B0604020202020204" pitchFamily="34" charset="0"/>
              <a:buChar char="•"/>
            </a:pPr>
            <a:r>
              <a:rPr lang="en-US" sz="2200" dirty="0">
                <a:solidFill>
                  <a:schemeClr val="accent1"/>
                </a:solidFill>
              </a:rPr>
              <a:t>He explored possibility of building a bridge over the Golden Horn from Constantinople to Galata (Leonardo Da Vinci)</a:t>
            </a:r>
          </a:p>
          <a:p>
            <a:pPr marL="742950" lvl="1" indent="-285750">
              <a:lnSpc>
                <a:spcPct val="110000"/>
              </a:lnSpc>
              <a:buFont typeface="Arial" panose="020B0604020202020204" pitchFamily="34" charset="0"/>
              <a:buChar char="•"/>
            </a:pPr>
            <a:r>
              <a:rPr lang="en-US" sz="2200" dirty="0">
                <a:solidFill>
                  <a:schemeClr val="accent1"/>
                </a:solidFill>
              </a:rPr>
              <a:t>He built many social works  like the </a:t>
            </a:r>
            <a:r>
              <a:rPr lang="en-US" sz="2200" dirty="0" err="1">
                <a:solidFill>
                  <a:schemeClr val="accent1"/>
                </a:solidFill>
              </a:rPr>
              <a:t>kulliyes</a:t>
            </a:r>
            <a:r>
              <a:rPr lang="en-US" sz="2200" dirty="0">
                <a:solidFill>
                  <a:schemeClr val="accent1"/>
                </a:solidFill>
              </a:rPr>
              <a:t> in Istanbul and Edirne and the </a:t>
            </a:r>
            <a:r>
              <a:rPr lang="en-US" sz="2200" dirty="0" err="1">
                <a:solidFill>
                  <a:schemeClr val="accent1"/>
                </a:solidFill>
              </a:rPr>
              <a:t>Pirinc</a:t>
            </a:r>
            <a:r>
              <a:rPr lang="en-US" sz="2200" dirty="0">
                <a:solidFill>
                  <a:schemeClr val="accent1"/>
                </a:solidFill>
              </a:rPr>
              <a:t> Han, the inn in Bursa which was rented out to support charitable organizations</a:t>
            </a:r>
          </a:p>
          <a:p>
            <a:pPr marL="285750" indent="-285750">
              <a:lnSpc>
                <a:spcPct val="110000"/>
              </a:lnSpc>
              <a:buFont typeface="Arial" panose="020B0604020202020204" pitchFamily="34" charset="0"/>
              <a:buChar char="•"/>
            </a:pPr>
            <a:r>
              <a:rPr lang="en-US" sz="2200" dirty="0">
                <a:solidFill>
                  <a:schemeClr val="accent1"/>
                </a:solidFill>
              </a:rPr>
              <a:t>The navy was transformed from merely a means of transport to a fully-fledged power of war</a:t>
            </a:r>
          </a:p>
        </p:txBody>
      </p:sp>
      <p:sp>
        <p:nvSpPr>
          <p:cNvPr id="2" name="TextBox 1">
            <a:extLst>
              <a:ext uri="{FF2B5EF4-FFF2-40B4-BE49-F238E27FC236}">
                <a16:creationId xmlns:a16="http://schemas.microsoft.com/office/drawing/2014/main" id="{A3123A8C-05AB-D452-9B77-04B6CCBDEE59}"/>
              </a:ext>
            </a:extLst>
          </p:cNvPr>
          <p:cNvSpPr txBox="1"/>
          <p:nvPr/>
        </p:nvSpPr>
        <p:spPr>
          <a:xfrm>
            <a:off x="0" y="0"/>
            <a:ext cx="11650131" cy="769441"/>
          </a:xfrm>
          <a:prstGeom prst="rect">
            <a:avLst/>
          </a:prstGeom>
          <a:noFill/>
        </p:spPr>
        <p:txBody>
          <a:bodyPr wrap="square" lIns="91440" tIns="45720" rIns="91440" bIns="45720" rtlCol="0">
            <a:spAutoFit/>
          </a:bodyPr>
          <a:lstStyle/>
          <a:p>
            <a:pPr algn="ctr"/>
            <a:r>
              <a:rPr lang="en-US" sz="4400" dirty="0">
                <a:solidFill>
                  <a:schemeClr val="accent1"/>
                </a:solidFill>
              </a:rPr>
              <a:t>Bayezid II (1481-1512)</a:t>
            </a:r>
          </a:p>
        </p:txBody>
      </p:sp>
    </p:spTree>
    <p:extLst>
      <p:ext uri="{BB962C8B-B14F-4D97-AF65-F5344CB8AC3E}">
        <p14:creationId xmlns:p14="http://schemas.microsoft.com/office/powerpoint/2010/main" val="22989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3382" y="0"/>
            <a:ext cx="11650131" cy="769441"/>
          </a:xfrm>
          <a:prstGeom prst="rect">
            <a:avLst/>
          </a:prstGeom>
          <a:noFill/>
        </p:spPr>
        <p:txBody>
          <a:bodyPr wrap="square" lIns="91440" tIns="45720" rIns="91440" bIns="45720" rtlCol="0">
            <a:spAutoFit/>
          </a:bodyPr>
          <a:lstStyle/>
          <a:p>
            <a:pPr algn="ctr"/>
            <a:r>
              <a:rPr lang="en-US" sz="4400" dirty="0">
                <a:solidFill>
                  <a:schemeClr val="accent1"/>
                </a:solidFill>
              </a:rPr>
              <a:t>Selim I (1512-1520)</a:t>
            </a:r>
          </a:p>
        </p:txBody>
      </p:sp>
      <p:sp>
        <p:nvSpPr>
          <p:cNvPr id="10" name="TextBox 9"/>
          <p:cNvSpPr txBox="1"/>
          <p:nvPr/>
        </p:nvSpPr>
        <p:spPr>
          <a:xfrm>
            <a:off x="286764" y="708703"/>
            <a:ext cx="11363365" cy="6181179"/>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solidFill>
                  <a:schemeClr val="accent1"/>
                </a:solidFill>
              </a:rPr>
              <a:t>1477-1512: Selim was the governor of Trabzon from age 7</a:t>
            </a:r>
          </a:p>
          <a:p>
            <a:pPr marL="342900" indent="-342900">
              <a:spcBef>
                <a:spcPts val="100"/>
              </a:spcBef>
              <a:spcAft>
                <a:spcPts val="100"/>
              </a:spcAft>
              <a:buFont typeface="Arial" panose="020B0604020202020204" pitchFamily="34" charset="0"/>
              <a:buChar char="•"/>
            </a:pPr>
            <a:r>
              <a:rPr lang="en-US" sz="2200" dirty="0">
                <a:solidFill>
                  <a:schemeClr val="accent1"/>
                </a:solidFill>
              </a:rPr>
              <a:t>1512: Ascends to the throne after Bayezid II abdicates</a:t>
            </a:r>
          </a:p>
          <a:p>
            <a:pPr marL="342900" indent="-342900">
              <a:spcBef>
                <a:spcPts val="100"/>
              </a:spcBef>
              <a:spcAft>
                <a:spcPts val="100"/>
              </a:spcAft>
              <a:buFont typeface="Arial" panose="020B0604020202020204" pitchFamily="34" charset="0"/>
              <a:buChar char="•"/>
            </a:pPr>
            <a:r>
              <a:rPr lang="en-US" sz="2200" b="1" dirty="0">
                <a:solidFill>
                  <a:schemeClr val="accent1"/>
                </a:solidFill>
              </a:rPr>
              <a:t>1514: Decisive victory over Shah Ismail at the Battle of </a:t>
            </a:r>
            <a:r>
              <a:rPr lang="en-US" sz="2200" b="1" dirty="0" err="1">
                <a:solidFill>
                  <a:schemeClr val="accent1"/>
                </a:solidFill>
              </a:rPr>
              <a:t>Chaldiran</a:t>
            </a:r>
            <a:r>
              <a:rPr lang="en-US" sz="2200" b="1" dirty="0">
                <a:solidFill>
                  <a:schemeClr val="accent1"/>
                </a:solidFill>
              </a:rPr>
              <a:t>.</a:t>
            </a:r>
          </a:p>
          <a:p>
            <a:pPr marL="342900" indent="-342900">
              <a:spcBef>
                <a:spcPts val="100"/>
              </a:spcBef>
              <a:spcAft>
                <a:spcPts val="100"/>
              </a:spcAft>
              <a:buFont typeface="Arial" panose="020B0604020202020204" pitchFamily="34" charset="0"/>
              <a:buChar char="•"/>
            </a:pPr>
            <a:r>
              <a:rPr lang="en-US" sz="2200" dirty="0">
                <a:solidFill>
                  <a:schemeClr val="accent1"/>
                </a:solidFill>
              </a:rPr>
              <a:t>1515: Takes over </a:t>
            </a:r>
            <a:r>
              <a:rPr lang="en-US" sz="2200" dirty="0" err="1">
                <a:solidFill>
                  <a:schemeClr val="accent1"/>
                </a:solidFill>
              </a:rPr>
              <a:t>Dulkadirid</a:t>
            </a:r>
            <a:r>
              <a:rPr lang="en-US" sz="2200" dirty="0">
                <a:solidFill>
                  <a:schemeClr val="accent1"/>
                </a:solidFill>
              </a:rPr>
              <a:t> </a:t>
            </a:r>
            <a:r>
              <a:rPr lang="en-US" sz="2200" dirty="0" err="1">
                <a:solidFill>
                  <a:schemeClr val="accent1"/>
                </a:solidFill>
              </a:rPr>
              <a:t>Beylik</a:t>
            </a:r>
            <a:r>
              <a:rPr lang="en-US" sz="2200" dirty="0">
                <a:solidFill>
                  <a:schemeClr val="accent1"/>
                </a:solidFill>
              </a:rPr>
              <a:t>, securing Ottoman borders.</a:t>
            </a:r>
          </a:p>
          <a:p>
            <a:pPr marL="342900" indent="-342900">
              <a:spcBef>
                <a:spcPts val="100"/>
              </a:spcBef>
              <a:spcAft>
                <a:spcPts val="100"/>
              </a:spcAft>
              <a:buFont typeface="Arial" panose="020B0604020202020204" pitchFamily="34" charset="0"/>
              <a:buChar char="•"/>
            </a:pPr>
            <a:r>
              <a:rPr lang="en-US" sz="2200" dirty="0">
                <a:solidFill>
                  <a:schemeClr val="accent1"/>
                </a:solidFill>
              </a:rPr>
              <a:t>1516: Defeats Mamluks at the Battle of Marj </a:t>
            </a:r>
            <a:r>
              <a:rPr lang="en-US" sz="2200" dirty="0" err="1">
                <a:solidFill>
                  <a:schemeClr val="accent1"/>
                </a:solidFill>
              </a:rPr>
              <a:t>Dabiq</a:t>
            </a:r>
            <a:r>
              <a:rPr lang="en-US" sz="2200" dirty="0">
                <a:solidFill>
                  <a:schemeClr val="accent1"/>
                </a:solidFill>
              </a:rPr>
              <a:t>, annexing Syria.</a:t>
            </a:r>
          </a:p>
          <a:p>
            <a:pPr marL="342900" indent="-342900">
              <a:spcBef>
                <a:spcPts val="100"/>
              </a:spcBef>
              <a:spcAft>
                <a:spcPts val="100"/>
              </a:spcAft>
              <a:buFont typeface="Arial" panose="020B0604020202020204" pitchFamily="34" charset="0"/>
              <a:buChar char="•"/>
            </a:pPr>
            <a:r>
              <a:rPr lang="en-US" sz="2200" dirty="0">
                <a:solidFill>
                  <a:schemeClr val="accent1"/>
                </a:solidFill>
              </a:rPr>
              <a:t>1517: Martin Luther initiates the Protestant Reformation by posting his 95 Theses</a:t>
            </a:r>
          </a:p>
          <a:p>
            <a:pPr marL="342900" indent="-342900">
              <a:spcBef>
                <a:spcPts val="100"/>
              </a:spcBef>
              <a:spcAft>
                <a:spcPts val="100"/>
              </a:spcAft>
              <a:buFont typeface="Arial" panose="020B0604020202020204" pitchFamily="34" charset="0"/>
              <a:buChar char="•"/>
            </a:pPr>
            <a:r>
              <a:rPr lang="en-US" sz="2200" b="1" dirty="0">
                <a:solidFill>
                  <a:schemeClr val="accent1"/>
                </a:solidFill>
              </a:rPr>
              <a:t>1517: Ottoman forces defeat Mamluks at the Battle of </a:t>
            </a:r>
            <a:r>
              <a:rPr lang="en-US" sz="2200" b="1" dirty="0" err="1">
                <a:solidFill>
                  <a:schemeClr val="accent1"/>
                </a:solidFill>
              </a:rPr>
              <a:t>Ridaniya</a:t>
            </a:r>
            <a:r>
              <a:rPr lang="en-US" sz="2200" b="1" dirty="0">
                <a:solidFill>
                  <a:schemeClr val="accent1"/>
                </a:solidFill>
              </a:rPr>
              <a:t>, taking control of Egypt and Hijaz, Selim I adopts the title of Caliph</a:t>
            </a:r>
          </a:p>
          <a:p>
            <a:pPr marL="342900" indent="-342900">
              <a:spcBef>
                <a:spcPts val="100"/>
              </a:spcBef>
              <a:spcAft>
                <a:spcPts val="100"/>
              </a:spcAft>
              <a:buFont typeface="Arial" panose="020B0604020202020204" pitchFamily="34" charset="0"/>
              <a:buChar char="•"/>
            </a:pPr>
            <a:r>
              <a:rPr lang="en-US" sz="2200" dirty="0">
                <a:solidFill>
                  <a:schemeClr val="accent1"/>
                </a:solidFill>
              </a:rPr>
              <a:t>1517: Portuguese attacked Jeddah, Admiral Selman Reis defeated them and gained control of the Spice Road</a:t>
            </a:r>
          </a:p>
          <a:p>
            <a:pPr marL="342900" indent="-342900">
              <a:spcBef>
                <a:spcPts val="100"/>
              </a:spcBef>
              <a:spcAft>
                <a:spcPts val="100"/>
              </a:spcAft>
              <a:buFont typeface="Arial" panose="020B0604020202020204" pitchFamily="34" charset="0"/>
              <a:buChar char="•"/>
            </a:pPr>
            <a:r>
              <a:rPr lang="en-US" sz="2200" dirty="0">
                <a:solidFill>
                  <a:schemeClr val="accent1"/>
                </a:solidFill>
              </a:rPr>
              <a:t>1519: </a:t>
            </a:r>
            <a:r>
              <a:rPr lang="en-US" sz="2200" dirty="0" err="1">
                <a:solidFill>
                  <a:schemeClr val="accent1"/>
                </a:solidFill>
              </a:rPr>
              <a:t>Hernán</a:t>
            </a:r>
            <a:r>
              <a:rPr lang="en-US" sz="2200" dirty="0">
                <a:solidFill>
                  <a:schemeClr val="accent1"/>
                </a:solidFill>
              </a:rPr>
              <a:t> Cortés arrives in Mexico, initiating the Spanish conquest of the Aztecs</a:t>
            </a:r>
          </a:p>
          <a:p>
            <a:pPr marL="342900" indent="-342900">
              <a:spcBef>
                <a:spcPts val="100"/>
              </a:spcBef>
              <a:spcAft>
                <a:spcPts val="100"/>
              </a:spcAft>
              <a:buFont typeface="Arial" panose="020B0604020202020204" pitchFamily="34" charset="0"/>
              <a:buChar char="•"/>
            </a:pPr>
            <a:r>
              <a:rPr lang="en-US" sz="2200" dirty="0">
                <a:solidFill>
                  <a:schemeClr val="accent1"/>
                </a:solidFill>
              </a:rPr>
              <a:t>1519: Charles I of Spain becomes Emperor Charles V of the Holy Roman Empire.</a:t>
            </a:r>
          </a:p>
          <a:p>
            <a:pPr marL="342900" indent="-342900">
              <a:spcBef>
                <a:spcPts val="100"/>
              </a:spcBef>
              <a:spcAft>
                <a:spcPts val="100"/>
              </a:spcAft>
              <a:buFont typeface="Arial" panose="020B0604020202020204" pitchFamily="34" charset="0"/>
              <a:buChar char="•"/>
            </a:pPr>
            <a:r>
              <a:rPr lang="en-US" sz="2200" b="1" dirty="0">
                <a:solidFill>
                  <a:schemeClr val="accent1"/>
                </a:solidFill>
              </a:rPr>
              <a:t>1520: Selim I passes away, likely due to illness, near </a:t>
            </a:r>
            <a:r>
              <a:rPr lang="en-US" sz="2200" b="1" dirty="0" err="1">
                <a:solidFill>
                  <a:schemeClr val="accent1"/>
                </a:solidFill>
              </a:rPr>
              <a:t>Corlu</a:t>
            </a:r>
            <a:endParaRPr lang="en-US" sz="2200" b="1" dirty="0">
              <a:solidFill>
                <a:schemeClr val="accent1"/>
              </a:solidFill>
            </a:endParaRPr>
          </a:p>
          <a:p>
            <a:pPr marL="342900" indent="-342900">
              <a:spcBef>
                <a:spcPts val="100"/>
              </a:spcBef>
              <a:spcAft>
                <a:spcPts val="100"/>
              </a:spcAft>
              <a:buFont typeface="Arial" panose="020B0604020202020204" pitchFamily="34" charset="0"/>
              <a:buChar char="•"/>
            </a:pPr>
            <a:endParaRPr lang="en-US" sz="2200" dirty="0">
              <a:solidFill>
                <a:schemeClr val="accent1"/>
              </a:solidFill>
            </a:endParaRPr>
          </a:p>
          <a:p>
            <a:pPr marL="342900" indent="-342900">
              <a:spcBef>
                <a:spcPts val="100"/>
              </a:spcBef>
              <a:spcAft>
                <a:spcPts val="100"/>
              </a:spcAft>
              <a:buFont typeface="Arial" panose="020B0604020202020204" pitchFamily="34" charset="0"/>
              <a:buChar char="•"/>
            </a:pPr>
            <a:r>
              <a:rPr lang="en-US" sz="2200" dirty="0">
                <a:solidFill>
                  <a:schemeClr val="accent1"/>
                </a:solidFill>
              </a:rPr>
              <a:t>Financial gains secured from the Spice Road, the gains of war and the tribute from Cyprus filled up the Ottoman treasury</a:t>
            </a:r>
          </a:p>
          <a:p>
            <a:pPr marL="342900" indent="-342900">
              <a:spcBef>
                <a:spcPts val="100"/>
              </a:spcBef>
              <a:spcAft>
                <a:spcPts val="100"/>
              </a:spcAft>
              <a:buFont typeface="Arial" panose="020B0604020202020204" pitchFamily="34" charset="0"/>
              <a:buChar char="•"/>
            </a:pPr>
            <a:r>
              <a:rPr lang="en-US" sz="2200" dirty="0">
                <a:solidFill>
                  <a:schemeClr val="accent1"/>
                </a:solidFill>
              </a:rPr>
              <a:t>Just before he died, he prepared a naval fleet of about 250 ships ready for war</a:t>
            </a:r>
          </a:p>
        </p:txBody>
      </p:sp>
      <p:pic>
        <p:nvPicPr>
          <p:cNvPr id="2" name="Picture 1">
            <a:extLst>
              <a:ext uri="{FF2B5EF4-FFF2-40B4-BE49-F238E27FC236}">
                <a16:creationId xmlns:a16="http://schemas.microsoft.com/office/drawing/2014/main" id="{3533B13F-0762-00A4-56BE-4FA5C4F7D9E1}"/>
              </a:ext>
            </a:extLst>
          </p:cNvPr>
          <p:cNvPicPr>
            <a:picLocks/>
          </p:cNvPicPr>
          <p:nvPr/>
        </p:nvPicPr>
        <p:blipFill rotWithShape="1">
          <a:blip r:embed="rId3"/>
          <a:srcRect l="30501" t="12102" r="33332" b="60342"/>
          <a:stretch/>
        </p:blipFill>
        <p:spPr>
          <a:xfrm>
            <a:off x="10088880" y="0"/>
            <a:ext cx="2103120" cy="2468880"/>
          </a:xfrm>
          <a:prstGeom prst="rect">
            <a:avLst/>
          </a:prstGeom>
        </p:spPr>
      </p:pic>
    </p:spTree>
    <p:extLst>
      <p:ext uri="{BB962C8B-B14F-4D97-AF65-F5344CB8AC3E}">
        <p14:creationId xmlns:p14="http://schemas.microsoft.com/office/powerpoint/2010/main" val="362365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81023" y="0"/>
            <a:ext cx="9954228" cy="707886"/>
          </a:xfrm>
          <a:prstGeom prst="rect">
            <a:avLst/>
          </a:prstGeom>
          <a:noFill/>
        </p:spPr>
        <p:txBody>
          <a:bodyPr wrap="square">
            <a:spAutoFit/>
          </a:bodyPr>
          <a:lstStyle/>
          <a:p>
            <a:pPr algn="ctr"/>
            <a:r>
              <a:rPr lang="en-US" sz="4000" dirty="0">
                <a:solidFill>
                  <a:schemeClr val="accent1"/>
                </a:solidFill>
              </a:rPr>
              <a:t>Suleyman the Magnificent (1520-1566)</a:t>
            </a:r>
          </a:p>
        </p:txBody>
      </p:sp>
      <p:sp>
        <p:nvSpPr>
          <p:cNvPr id="5" name="TextBox 4">
            <a:extLst>
              <a:ext uri="{FF2B5EF4-FFF2-40B4-BE49-F238E27FC236}">
                <a16:creationId xmlns:a16="http://schemas.microsoft.com/office/drawing/2014/main" id="{B0106225-1392-D13A-83E5-7E326EBEE678}"/>
              </a:ext>
            </a:extLst>
          </p:cNvPr>
          <p:cNvSpPr txBox="1"/>
          <p:nvPr/>
        </p:nvSpPr>
        <p:spPr>
          <a:xfrm>
            <a:off x="197286" y="721291"/>
            <a:ext cx="11994714" cy="5170646"/>
          </a:xfrm>
          <a:prstGeom prst="rect">
            <a:avLst/>
          </a:prstGeom>
          <a:noFill/>
        </p:spPr>
        <p:txBody>
          <a:bodyPr wrap="square">
            <a:spAutoFit/>
          </a:bodyPr>
          <a:lstStyle/>
          <a:p>
            <a:pPr marL="285750" indent="-285750">
              <a:buFont typeface="Arial" panose="020B0604020202020204" pitchFamily="34" charset="0"/>
              <a:buChar char="•"/>
            </a:pPr>
            <a:r>
              <a:rPr lang="en-US" sz="2200" b="1" dirty="0">
                <a:solidFill>
                  <a:schemeClr val="accent1"/>
                </a:solidFill>
              </a:rPr>
              <a:t>1520: Suleyman became Sultan on the death of his father Selim I</a:t>
            </a:r>
          </a:p>
          <a:p>
            <a:pPr marL="285750" indent="-285750">
              <a:buFont typeface="Arial" panose="020B0604020202020204" pitchFamily="34" charset="0"/>
              <a:buChar char="•"/>
            </a:pPr>
            <a:r>
              <a:rPr lang="en-US" sz="2200" dirty="0">
                <a:solidFill>
                  <a:schemeClr val="accent1"/>
                </a:solidFill>
              </a:rPr>
              <a:t>1520: Spanish explorer </a:t>
            </a:r>
            <a:r>
              <a:rPr lang="en-US" sz="2200" dirty="0" err="1">
                <a:solidFill>
                  <a:schemeClr val="accent1"/>
                </a:solidFill>
              </a:rPr>
              <a:t>Hernán</a:t>
            </a:r>
            <a:r>
              <a:rPr lang="en-US" sz="2200" dirty="0">
                <a:solidFill>
                  <a:schemeClr val="accent1"/>
                </a:solidFill>
              </a:rPr>
              <a:t> Cortés captures Tenochtitlan</a:t>
            </a:r>
          </a:p>
          <a:p>
            <a:pPr marL="285750" indent="-285750">
              <a:buFont typeface="Arial" panose="020B0604020202020204" pitchFamily="34" charset="0"/>
              <a:buChar char="•"/>
            </a:pPr>
            <a:r>
              <a:rPr lang="en-US" sz="2200" dirty="0">
                <a:solidFill>
                  <a:schemeClr val="accent1"/>
                </a:solidFill>
              </a:rPr>
              <a:t>1521: Ferdinand Magellan's expedition circumnavigates the globe</a:t>
            </a:r>
          </a:p>
          <a:p>
            <a:pPr marL="285750" indent="-285750">
              <a:buFont typeface="Arial" panose="020B0604020202020204" pitchFamily="34" charset="0"/>
              <a:buChar char="•"/>
            </a:pPr>
            <a:r>
              <a:rPr lang="en-US" sz="2200" b="1" dirty="0">
                <a:solidFill>
                  <a:schemeClr val="accent1"/>
                </a:solidFill>
              </a:rPr>
              <a:t>1521-29: Belgrade, Rhodes, Buda taken; Victory against Hungary at Mohacs</a:t>
            </a:r>
          </a:p>
          <a:p>
            <a:pPr marL="285750" indent="-285750">
              <a:buFont typeface="Arial" panose="020B0604020202020204" pitchFamily="34" charset="0"/>
              <a:buChar char="•"/>
            </a:pPr>
            <a:r>
              <a:rPr lang="en-US" sz="2200" dirty="0">
                <a:solidFill>
                  <a:schemeClr val="accent1"/>
                </a:solidFill>
              </a:rPr>
              <a:t>1526: Babur, defeats Ibrahim Lodi, establishing Mughal rule in India </a:t>
            </a:r>
          </a:p>
          <a:p>
            <a:pPr marL="285750" indent="-285750">
              <a:buFont typeface="Arial" panose="020B0604020202020204" pitchFamily="34" charset="0"/>
              <a:buChar char="•"/>
            </a:pPr>
            <a:r>
              <a:rPr lang="en-US" sz="2200" b="1" dirty="0">
                <a:solidFill>
                  <a:schemeClr val="accent1"/>
                </a:solidFill>
              </a:rPr>
              <a:t>1533-1534: Campaign of the Two </a:t>
            </a:r>
            <a:r>
              <a:rPr lang="en-US" sz="2200" b="1" dirty="0" err="1">
                <a:solidFill>
                  <a:schemeClr val="accent1"/>
                </a:solidFill>
              </a:rPr>
              <a:t>Iraqs</a:t>
            </a:r>
            <a:r>
              <a:rPr lang="en-US" sz="2200" b="1" dirty="0">
                <a:solidFill>
                  <a:schemeClr val="accent1"/>
                </a:solidFill>
              </a:rPr>
              <a:t>; Baghdad, Tabriz, Azerbaijan taken</a:t>
            </a:r>
          </a:p>
          <a:p>
            <a:pPr marL="285750" indent="-285750">
              <a:buFont typeface="Arial" panose="020B0604020202020204" pitchFamily="34" charset="0"/>
              <a:buChar char="•"/>
            </a:pPr>
            <a:r>
              <a:rPr lang="en-US" sz="2200" dirty="0">
                <a:solidFill>
                  <a:schemeClr val="accent1"/>
                </a:solidFill>
              </a:rPr>
              <a:t>1533: King Henry VIII of England marries Anne Boleyn after the English Reformation.</a:t>
            </a:r>
          </a:p>
          <a:p>
            <a:pPr marL="285750" indent="-285750">
              <a:buFont typeface="Arial" panose="020B0604020202020204" pitchFamily="34" charset="0"/>
              <a:buChar char="•"/>
            </a:pPr>
            <a:r>
              <a:rPr lang="en-US" sz="2200" b="1" dirty="0">
                <a:solidFill>
                  <a:schemeClr val="accent1"/>
                </a:solidFill>
              </a:rPr>
              <a:t>1534: Khizr Reis Barbarossa appointed as grand admiral</a:t>
            </a:r>
          </a:p>
          <a:p>
            <a:pPr marL="285750" indent="-285750">
              <a:buFont typeface="Arial" panose="020B0604020202020204" pitchFamily="34" charset="0"/>
              <a:buChar char="•"/>
            </a:pPr>
            <a:r>
              <a:rPr lang="en-US" sz="2200" b="1" dirty="0">
                <a:solidFill>
                  <a:schemeClr val="accent1"/>
                </a:solidFill>
              </a:rPr>
              <a:t>1538: Moldavia campaign, Basra taken from Safavids, Victory at Preveza, India campaigns</a:t>
            </a:r>
          </a:p>
          <a:p>
            <a:pPr marL="285750" indent="-285750">
              <a:buFont typeface="Arial" panose="020B0604020202020204" pitchFamily="34" charset="0"/>
              <a:buChar char="•"/>
            </a:pPr>
            <a:r>
              <a:rPr lang="en-US" sz="2200" dirty="0">
                <a:solidFill>
                  <a:schemeClr val="accent1"/>
                </a:solidFill>
              </a:rPr>
              <a:t>1540: Sher Shah Suri</a:t>
            </a:r>
            <a:r>
              <a:rPr lang="en-US" sz="2200" b="1" dirty="0">
                <a:solidFill>
                  <a:schemeClr val="accent1"/>
                </a:solidFill>
              </a:rPr>
              <a:t>, </a:t>
            </a:r>
            <a:r>
              <a:rPr lang="en-US" sz="2200" dirty="0">
                <a:solidFill>
                  <a:schemeClr val="accent1"/>
                </a:solidFill>
              </a:rPr>
              <a:t>a former officer in the army defeats Humayun, he flees to the Safavid</a:t>
            </a:r>
          </a:p>
          <a:p>
            <a:pPr marL="285750" indent="-285750">
              <a:buFont typeface="Arial" panose="020B0604020202020204" pitchFamily="34" charset="0"/>
              <a:buChar char="•"/>
            </a:pPr>
            <a:r>
              <a:rPr lang="en-US" sz="2200" b="1" dirty="0">
                <a:solidFill>
                  <a:schemeClr val="accent1"/>
                </a:solidFill>
              </a:rPr>
              <a:t>1541-51: Campaigns against Ferdinand I - Buda, Esztergom, Pecs, Timisoara, Tripoli taken </a:t>
            </a:r>
          </a:p>
          <a:p>
            <a:pPr marL="285750" indent="-285750">
              <a:buFont typeface="Arial" panose="020B0604020202020204" pitchFamily="34" charset="0"/>
              <a:buChar char="•"/>
            </a:pPr>
            <a:r>
              <a:rPr lang="en-US" sz="2200" dirty="0">
                <a:solidFill>
                  <a:schemeClr val="accent1"/>
                </a:solidFill>
              </a:rPr>
              <a:t>1551-1558: Construction of </a:t>
            </a:r>
            <a:r>
              <a:rPr lang="en-US" sz="2200" dirty="0" err="1">
                <a:solidFill>
                  <a:schemeClr val="accent1"/>
                </a:solidFill>
              </a:rPr>
              <a:t>Suleymaniye</a:t>
            </a:r>
            <a:r>
              <a:rPr lang="en-US" sz="2200" dirty="0">
                <a:solidFill>
                  <a:schemeClr val="accent1"/>
                </a:solidFill>
              </a:rPr>
              <a:t> Mosque Complex</a:t>
            </a:r>
          </a:p>
          <a:p>
            <a:pPr marL="285750" indent="-285750">
              <a:buFont typeface="Arial" panose="020B0604020202020204" pitchFamily="34" charset="0"/>
              <a:buChar char="•"/>
            </a:pPr>
            <a:r>
              <a:rPr lang="en-US" sz="2200" b="1" dirty="0">
                <a:solidFill>
                  <a:schemeClr val="accent1"/>
                </a:solidFill>
              </a:rPr>
              <a:t>1555: Peace of </a:t>
            </a:r>
            <a:r>
              <a:rPr lang="en-US" sz="2200" b="1" dirty="0" err="1">
                <a:solidFill>
                  <a:schemeClr val="accent1"/>
                </a:solidFill>
              </a:rPr>
              <a:t>Amasya</a:t>
            </a:r>
            <a:r>
              <a:rPr lang="en-US" sz="2200" b="1" dirty="0">
                <a:solidFill>
                  <a:schemeClr val="accent1"/>
                </a:solidFill>
              </a:rPr>
              <a:t> with the Safavids</a:t>
            </a:r>
          </a:p>
          <a:p>
            <a:pPr marL="285750" indent="-285750">
              <a:buFont typeface="Arial" panose="020B0604020202020204" pitchFamily="34" charset="0"/>
              <a:buChar char="•"/>
            </a:pPr>
            <a:r>
              <a:rPr lang="en-US" sz="2200" b="1" dirty="0">
                <a:solidFill>
                  <a:schemeClr val="accent1"/>
                </a:solidFill>
              </a:rPr>
              <a:t>1562: Eight year truce was signed with Ferdinand and Charles V</a:t>
            </a:r>
          </a:p>
          <a:p>
            <a:pPr marL="285750" indent="-285750">
              <a:buFont typeface="Arial" panose="020B0604020202020204" pitchFamily="34" charset="0"/>
              <a:buChar char="•"/>
            </a:pPr>
            <a:r>
              <a:rPr lang="en-US" sz="2200" b="1" dirty="0">
                <a:solidFill>
                  <a:schemeClr val="accent1"/>
                </a:solidFill>
              </a:rPr>
              <a:t>1566: Conquest of </a:t>
            </a:r>
            <a:r>
              <a:rPr lang="en-US" sz="2200" b="1" dirty="0" err="1">
                <a:solidFill>
                  <a:schemeClr val="accent1"/>
                </a:solidFill>
              </a:rPr>
              <a:t>Szigetvar</a:t>
            </a:r>
            <a:r>
              <a:rPr lang="en-US" sz="2200" b="1" dirty="0">
                <a:solidFill>
                  <a:schemeClr val="accent1"/>
                </a:solidFill>
              </a:rPr>
              <a:t>, death of Sultan Suleyman</a:t>
            </a:r>
          </a:p>
        </p:txBody>
      </p:sp>
      <p:pic>
        <p:nvPicPr>
          <p:cNvPr id="2" name="Picture 2" descr="undefined">
            <a:extLst>
              <a:ext uri="{FF2B5EF4-FFF2-40B4-BE49-F238E27FC236}">
                <a16:creationId xmlns:a16="http://schemas.microsoft.com/office/drawing/2014/main" id="{85413856-F97E-11AE-5F64-B7BBDAAC58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280" r="7907" b="26751"/>
          <a:stretch/>
        </p:blipFill>
        <p:spPr bwMode="auto">
          <a:xfrm>
            <a:off x="10123399" y="0"/>
            <a:ext cx="2068601"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113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B5D6DB-DD8F-738C-8947-666AC271298E}"/>
              </a:ext>
            </a:extLst>
          </p:cNvPr>
          <p:cNvSpPr txBox="1"/>
          <p:nvPr/>
        </p:nvSpPr>
        <p:spPr>
          <a:xfrm>
            <a:off x="270934" y="0"/>
            <a:ext cx="11650131" cy="769441"/>
          </a:xfrm>
          <a:prstGeom prst="rect">
            <a:avLst/>
          </a:prstGeom>
          <a:noFill/>
        </p:spPr>
        <p:txBody>
          <a:bodyPr wrap="square" lIns="91440" tIns="45720" rIns="91440" bIns="45720" rtlCol="0">
            <a:spAutoFit/>
          </a:bodyPr>
          <a:lstStyle/>
          <a:p>
            <a:pPr algn="ctr"/>
            <a:r>
              <a:rPr lang="en-US" sz="4400" dirty="0">
                <a:solidFill>
                  <a:schemeClr val="accent1"/>
                </a:solidFill>
              </a:rPr>
              <a:t>Suleyman The Magnificent (1520-1566)</a:t>
            </a:r>
          </a:p>
        </p:txBody>
      </p:sp>
      <p:pic>
        <p:nvPicPr>
          <p:cNvPr id="7" name="Picture 6">
            <a:extLst>
              <a:ext uri="{FF2B5EF4-FFF2-40B4-BE49-F238E27FC236}">
                <a16:creationId xmlns:a16="http://schemas.microsoft.com/office/drawing/2014/main" id="{0D4EB135-3DEC-811A-AB28-243C4C67DE15}"/>
              </a:ext>
            </a:extLst>
          </p:cNvPr>
          <p:cNvPicPr>
            <a:picLocks noChangeAspect="1"/>
          </p:cNvPicPr>
          <p:nvPr/>
        </p:nvPicPr>
        <p:blipFill rotWithShape="1">
          <a:blip r:embed="rId2"/>
          <a:srcRect t="780" b="2735"/>
          <a:stretch/>
        </p:blipFill>
        <p:spPr>
          <a:xfrm>
            <a:off x="586683" y="769441"/>
            <a:ext cx="11018634" cy="6088559"/>
          </a:xfrm>
          <a:prstGeom prst="rect">
            <a:avLst/>
          </a:prstGeom>
        </p:spPr>
      </p:pic>
    </p:spTree>
    <p:extLst>
      <p:ext uri="{BB962C8B-B14F-4D97-AF65-F5344CB8AC3E}">
        <p14:creationId xmlns:p14="http://schemas.microsoft.com/office/powerpoint/2010/main" val="321016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106225-1392-D13A-83E5-7E326EBEE678}"/>
              </a:ext>
            </a:extLst>
          </p:cNvPr>
          <p:cNvSpPr txBox="1"/>
          <p:nvPr/>
        </p:nvSpPr>
        <p:spPr>
          <a:xfrm>
            <a:off x="155669" y="769441"/>
            <a:ext cx="12036331" cy="5847755"/>
          </a:xfrm>
          <a:prstGeom prst="rect">
            <a:avLst/>
          </a:prstGeom>
          <a:noFill/>
        </p:spPr>
        <p:txBody>
          <a:bodyPr wrap="square">
            <a:spAutoFit/>
          </a:bodyPr>
          <a:lstStyle/>
          <a:p>
            <a:pPr marL="285750" indent="-285750">
              <a:buFont typeface="Arial" panose="020B0604020202020204" pitchFamily="34" charset="0"/>
              <a:buChar char="•"/>
            </a:pPr>
            <a:r>
              <a:rPr lang="en-US" sz="2200" dirty="0">
                <a:solidFill>
                  <a:schemeClr val="accent1"/>
                </a:solidFill>
              </a:rPr>
              <a:t>Legal and administrative developments </a:t>
            </a:r>
          </a:p>
          <a:p>
            <a:pPr marL="742950" lvl="1" indent="-285750">
              <a:buFont typeface="Arial" panose="020B0604020202020204" pitchFamily="34" charset="0"/>
              <a:buChar char="•"/>
            </a:pPr>
            <a:r>
              <a:rPr lang="en-US" sz="2200" dirty="0">
                <a:solidFill>
                  <a:schemeClr val="accent1"/>
                </a:solidFill>
              </a:rPr>
              <a:t>The establishment of the Kanun-name (Suleiman's Law)</a:t>
            </a:r>
          </a:p>
          <a:p>
            <a:pPr marL="742950" lvl="1" indent="-285750">
              <a:buFont typeface="Arial" panose="020B0604020202020204" pitchFamily="34" charset="0"/>
              <a:buChar char="•"/>
            </a:pPr>
            <a:r>
              <a:rPr lang="en-US" sz="2200" dirty="0">
                <a:solidFill>
                  <a:schemeClr val="accent1"/>
                </a:solidFill>
              </a:rPr>
              <a:t>Rules regarding division of </a:t>
            </a:r>
            <a:r>
              <a:rPr lang="en-US" sz="2200" dirty="0" err="1">
                <a:solidFill>
                  <a:schemeClr val="accent1"/>
                </a:solidFill>
              </a:rPr>
              <a:t>labour</a:t>
            </a:r>
            <a:r>
              <a:rPr lang="en-US" sz="2200" dirty="0">
                <a:solidFill>
                  <a:schemeClr val="accent1"/>
                </a:solidFill>
              </a:rPr>
              <a:t>, assigning duties to the right person, training of staff</a:t>
            </a:r>
          </a:p>
          <a:p>
            <a:pPr marL="285750" indent="-285750">
              <a:buFont typeface="Arial" panose="020B0604020202020204" pitchFamily="34" charset="0"/>
              <a:buChar char="•"/>
            </a:pPr>
            <a:r>
              <a:rPr lang="en-US" sz="2200" dirty="0">
                <a:solidFill>
                  <a:schemeClr val="accent1"/>
                </a:solidFill>
              </a:rPr>
              <a:t>Art and Culture</a:t>
            </a:r>
          </a:p>
          <a:p>
            <a:pPr marL="742950" lvl="1" indent="-285750">
              <a:buFont typeface="Arial" panose="020B0604020202020204" pitchFamily="34" charset="0"/>
              <a:buChar char="•"/>
            </a:pPr>
            <a:r>
              <a:rPr lang="en-US" sz="2200" dirty="0">
                <a:solidFill>
                  <a:schemeClr val="accent1"/>
                </a:solidFill>
              </a:rPr>
              <a:t>Imperial artistic societies were administered</a:t>
            </a:r>
          </a:p>
          <a:p>
            <a:pPr marL="742950" lvl="1" indent="-285750">
              <a:buFont typeface="Arial" panose="020B0604020202020204" pitchFamily="34" charset="0"/>
              <a:buChar char="•"/>
            </a:pPr>
            <a:r>
              <a:rPr lang="en-US" sz="2200" dirty="0">
                <a:solidFill>
                  <a:schemeClr val="accent1"/>
                </a:solidFill>
              </a:rPr>
              <a:t>Suleyman personally inspected the works of the artists ad awarded them</a:t>
            </a:r>
          </a:p>
          <a:p>
            <a:pPr marL="742950" lvl="1" indent="-285750">
              <a:buFont typeface="Arial" panose="020B0604020202020204" pitchFamily="34" charset="0"/>
              <a:buChar char="•"/>
            </a:pPr>
            <a:r>
              <a:rPr lang="en-US" sz="2200" dirty="0">
                <a:solidFill>
                  <a:schemeClr val="accent1"/>
                </a:solidFill>
              </a:rPr>
              <a:t>Developments in fine arts and decorative arts – calligraphy, miniature painting, manuscript painting, gravures, ebru (water marbling), wood and stone carvings, ceramics, tiles, textiles</a:t>
            </a:r>
          </a:p>
          <a:p>
            <a:pPr marL="285750" indent="-285750">
              <a:buFont typeface="Arial" panose="020B0604020202020204" pitchFamily="34" charset="0"/>
              <a:buChar char="•"/>
            </a:pPr>
            <a:r>
              <a:rPr lang="en-US" sz="2200" dirty="0">
                <a:solidFill>
                  <a:schemeClr val="accent1"/>
                </a:solidFill>
              </a:rPr>
              <a:t>Construction</a:t>
            </a:r>
          </a:p>
          <a:p>
            <a:pPr marL="742950" lvl="1" indent="-285750">
              <a:buFont typeface="Arial" panose="020B0604020202020204" pitchFamily="34" charset="0"/>
              <a:buChar char="•"/>
            </a:pPr>
            <a:r>
              <a:rPr lang="en-US" sz="2200" dirty="0">
                <a:solidFill>
                  <a:schemeClr val="accent1"/>
                </a:solidFill>
              </a:rPr>
              <a:t>Various projects by Sinan</a:t>
            </a:r>
          </a:p>
          <a:p>
            <a:pPr marL="742950" lvl="1" indent="-285750">
              <a:buFont typeface="Arial" panose="020B0604020202020204" pitchFamily="34" charset="0"/>
              <a:buChar char="•"/>
            </a:pPr>
            <a:r>
              <a:rPr lang="en-US" sz="2200" dirty="0">
                <a:solidFill>
                  <a:schemeClr val="accent1"/>
                </a:solidFill>
              </a:rPr>
              <a:t>Makkah: Shelters to accommodate pilgrims, Turkish bath, Wooden roofs of portico around Kaaba relaced with stone domes, </a:t>
            </a:r>
            <a:r>
              <a:rPr lang="en-US" sz="2200" dirty="0" err="1">
                <a:solidFill>
                  <a:schemeClr val="accent1"/>
                </a:solidFill>
              </a:rPr>
              <a:t>Medresse</a:t>
            </a:r>
            <a:r>
              <a:rPr lang="en-US" sz="2200" dirty="0">
                <a:solidFill>
                  <a:schemeClr val="accent1"/>
                </a:solidFill>
              </a:rPr>
              <a:t> established, </a:t>
            </a:r>
            <a:r>
              <a:rPr lang="en-US" sz="2200" dirty="0" err="1">
                <a:solidFill>
                  <a:schemeClr val="accent1"/>
                </a:solidFill>
              </a:rPr>
              <a:t>Kiswa</a:t>
            </a:r>
            <a:r>
              <a:rPr lang="en-US" sz="2200" dirty="0">
                <a:solidFill>
                  <a:schemeClr val="accent1"/>
                </a:solidFill>
              </a:rPr>
              <a:t> preparation in Egypt</a:t>
            </a:r>
          </a:p>
          <a:p>
            <a:pPr marL="742950" lvl="1" indent="-285750">
              <a:buFont typeface="Arial" panose="020B0604020202020204" pitchFamily="34" charset="0"/>
              <a:buChar char="•"/>
            </a:pPr>
            <a:r>
              <a:rPr lang="en-US" sz="2200" dirty="0">
                <a:solidFill>
                  <a:schemeClr val="accent1"/>
                </a:solidFill>
              </a:rPr>
              <a:t>Medina: Fortifications around Medina, Renovations in mosque, Scholars were given permanent positions, Budget allocated for staff serving masjid, Renovated tomb of Aisha</a:t>
            </a:r>
          </a:p>
          <a:p>
            <a:pPr marL="742950" lvl="1" indent="-285750">
              <a:buFont typeface="Arial" panose="020B0604020202020204" pitchFamily="34" charset="0"/>
              <a:buChar char="•"/>
            </a:pPr>
            <a:r>
              <a:rPr lang="en-US" sz="2200" dirty="0">
                <a:solidFill>
                  <a:schemeClr val="accent1"/>
                </a:solidFill>
              </a:rPr>
              <a:t>City walls encircling Jerusalem</a:t>
            </a:r>
          </a:p>
          <a:p>
            <a:pPr marL="742950" lvl="1" indent="-285750">
              <a:buFont typeface="Arial" panose="020B0604020202020204" pitchFamily="34" charset="0"/>
              <a:buChar char="•"/>
            </a:pPr>
            <a:r>
              <a:rPr lang="en-US" sz="2200" dirty="0">
                <a:solidFill>
                  <a:schemeClr val="accent1"/>
                </a:solidFill>
              </a:rPr>
              <a:t>Fortresses with water reservoirs on the caravan route for pilgrims</a:t>
            </a:r>
          </a:p>
          <a:p>
            <a:pPr marL="742950" lvl="1" indent="-285750">
              <a:buFont typeface="Arial" panose="020B0604020202020204" pitchFamily="34" charset="0"/>
              <a:buChar char="•"/>
            </a:pPr>
            <a:r>
              <a:rPr lang="en-US" sz="2200" dirty="0" err="1">
                <a:solidFill>
                  <a:schemeClr val="accent1"/>
                </a:solidFill>
              </a:rPr>
              <a:t>Mihrimah</a:t>
            </a:r>
            <a:r>
              <a:rPr lang="en-US" sz="2200" dirty="0">
                <a:solidFill>
                  <a:schemeClr val="accent1"/>
                </a:solidFill>
              </a:rPr>
              <a:t> spent a fortune to bring from </a:t>
            </a:r>
            <a:r>
              <a:rPr lang="en-US" sz="2200" dirty="0" err="1">
                <a:solidFill>
                  <a:schemeClr val="accent1"/>
                </a:solidFill>
              </a:rPr>
              <a:t>Arafah</a:t>
            </a:r>
            <a:r>
              <a:rPr lang="en-US" sz="2200" dirty="0">
                <a:solidFill>
                  <a:schemeClr val="accent1"/>
                </a:solidFill>
              </a:rPr>
              <a:t> to Makkah the reservoir of Ayn Al </a:t>
            </a:r>
            <a:r>
              <a:rPr lang="en-US" sz="2200" dirty="0" err="1">
                <a:solidFill>
                  <a:schemeClr val="accent1"/>
                </a:solidFill>
              </a:rPr>
              <a:t>Zubayda</a:t>
            </a:r>
            <a:endParaRPr lang="en-US" sz="2200" dirty="0">
              <a:solidFill>
                <a:schemeClr val="accent1"/>
              </a:solidFill>
            </a:endParaRPr>
          </a:p>
        </p:txBody>
      </p:sp>
      <p:sp>
        <p:nvSpPr>
          <p:cNvPr id="2" name="TextBox 1">
            <a:extLst>
              <a:ext uri="{FF2B5EF4-FFF2-40B4-BE49-F238E27FC236}">
                <a16:creationId xmlns:a16="http://schemas.microsoft.com/office/drawing/2014/main" id="{FD2FFA5C-DC66-D2C7-1F8D-BA4C1DFE93E6}"/>
              </a:ext>
            </a:extLst>
          </p:cNvPr>
          <p:cNvSpPr txBox="1"/>
          <p:nvPr/>
        </p:nvSpPr>
        <p:spPr>
          <a:xfrm>
            <a:off x="270934" y="0"/>
            <a:ext cx="11650131" cy="769441"/>
          </a:xfrm>
          <a:prstGeom prst="rect">
            <a:avLst/>
          </a:prstGeom>
          <a:noFill/>
        </p:spPr>
        <p:txBody>
          <a:bodyPr wrap="square" lIns="91440" tIns="45720" rIns="91440" bIns="45720" rtlCol="0">
            <a:spAutoFit/>
          </a:bodyPr>
          <a:lstStyle/>
          <a:p>
            <a:pPr algn="ctr"/>
            <a:r>
              <a:rPr lang="en-US" sz="4400" dirty="0">
                <a:solidFill>
                  <a:schemeClr val="accent1"/>
                </a:solidFill>
              </a:rPr>
              <a:t>Suleyman The Magnificent (1520-1566)</a:t>
            </a:r>
          </a:p>
        </p:txBody>
      </p:sp>
    </p:spTree>
    <p:extLst>
      <p:ext uri="{BB962C8B-B14F-4D97-AF65-F5344CB8AC3E}">
        <p14:creationId xmlns:p14="http://schemas.microsoft.com/office/powerpoint/2010/main" val="124025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865212" y="0"/>
            <a:ext cx="8461576" cy="769441"/>
          </a:xfrm>
          <a:prstGeom prst="rect">
            <a:avLst/>
          </a:prstGeom>
          <a:noFill/>
        </p:spPr>
        <p:txBody>
          <a:bodyPr wrap="square">
            <a:spAutoFit/>
          </a:bodyPr>
          <a:lstStyle/>
          <a:p>
            <a:pPr algn="ctr"/>
            <a:r>
              <a:rPr lang="en-US" sz="4400" dirty="0">
                <a:solidFill>
                  <a:schemeClr val="accent1"/>
                </a:solidFill>
              </a:rPr>
              <a:t>Suleyman’s Sons</a:t>
            </a:r>
          </a:p>
        </p:txBody>
      </p:sp>
      <p:sp>
        <p:nvSpPr>
          <p:cNvPr id="5" name="TextBox 4">
            <a:extLst>
              <a:ext uri="{FF2B5EF4-FFF2-40B4-BE49-F238E27FC236}">
                <a16:creationId xmlns:a16="http://schemas.microsoft.com/office/drawing/2014/main" id="{B0106225-1392-D13A-83E5-7E326EBEE678}"/>
              </a:ext>
            </a:extLst>
          </p:cNvPr>
          <p:cNvSpPr txBox="1"/>
          <p:nvPr/>
        </p:nvSpPr>
        <p:spPr>
          <a:xfrm>
            <a:off x="285767" y="671691"/>
            <a:ext cx="11620466" cy="6186309"/>
          </a:xfrm>
          <a:prstGeom prst="rect">
            <a:avLst/>
          </a:prstGeom>
          <a:noFill/>
        </p:spPr>
        <p:txBody>
          <a:bodyPr wrap="square">
            <a:spAutoFit/>
          </a:bodyPr>
          <a:lstStyle/>
          <a:p>
            <a:pPr algn="l"/>
            <a:r>
              <a:rPr lang="en-US" sz="2200" b="1" i="0" dirty="0" err="1">
                <a:solidFill>
                  <a:schemeClr val="accent1"/>
                </a:solidFill>
                <a:effectLst/>
              </a:rPr>
              <a:t>Shahzade</a:t>
            </a:r>
            <a:r>
              <a:rPr lang="en-US" sz="2200" b="1" i="0" dirty="0">
                <a:solidFill>
                  <a:schemeClr val="accent1"/>
                </a:solidFill>
                <a:effectLst/>
              </a:rPr>
              <a:t> Mehmed</a:t>
            </a:r>
            <a:r>
              <a:rPr lang="en-US" sz="2200" b="1" dirty="0">
                <a:solidFill>
                  <a:schemeClr val="accent1"/>
                </a:solidFill>
              </a:rPr>
              <a:t> </a:t>
            </a:r>
            <a:r>
              <a:rPr lang="en-US" sz="2200" b="1" i="0" dirty="0">
                <a:solidFill>
                  <a:schemeClr val="accent1"/>
                </a:solidFill>
                <a:effectLst/>
              </a:rPr>
              <a:t>(1521-1543)</a:t>
            </a:r>
            <a:endParaRPr lang="en-US" sz="2200" b="0" i="0" dirty="0">
              <a:solidFill>
                <a:schemeClr val="accent1"/>
              </a:solidFill>
              <a:effectLst/>
            </a:endParaRPr>
          </a:p>
          <a:p>
            <a:pPr marL="285750" indent="-285750">
              <a:buFont typeface="Arial" panose="020B0604020202020204" pitchFamily="34" charset="0"/>
              <a:buChar char="•"/>
            </a:pPr>
            <a:r>
              <a:rPr lang="en-US" sz="2200" b="0" i="0" dirty="0">
                <a:solidFill>
                  <a:schemeClr val="accent1"/>
                </a:solidFill>
                <a:effectLst/>
              </a:rPr>
              <a:t>Eldest son of Sultan Suleiman the Magnificent.</a:t>
            </a:r>
          </a:p>
          <a:p>
            <a:pPr marL="285750" indent="-285750">
              <a:buFont typeface="Arial" panose="020B0604020202020204" pitchFamily="34" charset="0"/>
              <a:buChar char="•"/>
            </a:pPr>
            <a:r>
              <a:rPr lang="en-US" sz="2200" b="0" i="0" dirty="0">
                <a:solidFill>
                  <a:schemeClr val="accent1"/>
                </a:solidFill>
                <a:effectLst/>
              </a:rPr>
              <a:t>Heir apparent to the Ottoman throne, well-educated in military and statecraft.</a:t>
            </a:r>
          </a:p>
          <a:p>
            <a:pPr marL="285750" indent="-285750">
              <a:buFont typeface="Arial" panose="020B0604020202020204" pitchFamily="34" charset="0"/>
              <a:buChar char="•"/>
            </a:pPr>
            <a:r>
              <a:rPr lang="en-US" sz="2200" b="0" i="0" dirty="0">
                <a:solidFill>
                  <a:schemeClr val="accent1"/>
                </a:solidFill>
                <a:effectLst/>
              </a:rPr>
              <a:t>Tragically died of small pox at 22, impacting Ottoman succession plans.</a:t>
            </a:r>
          </a:p>
          <a:p>
            <a:pPr algn="l"/>
            <a:r>
              <a:rPr lang="en-US" sz="2200" b="1" i="0" dirty="0" err="1">
                <a:solidFill>
                  <a:schemeClr val="accent1"/>
                </a:solidFill>
                <a:effectLst/>
              </a:rPr>
              <a:t>Shahzade</a:t>
            </a:r>
            <a:r>
              <a:rPr lang="en-US" sz="2200" b="1" i="0" dirty="0">
                <a:solidFill>
                  <a:schemeClr val="accent1"/>
                </a:solidFill>
                <a:effectLst/>
              </a:rPr>
              <a:t> Mustafa (Executed in 1553)</a:t>
            </a:r>
            <a:endParaRPr lang="en-US" sz="2200" b="0" i="0" dirty="0">
              <a:solidFill>
                <a:schemeClr val="accent1"/>
              </a:solidFill>
              <a:effectLst/>
            </a:endParaRPr>
          </a:p>
          <a:p>
            <a:pPr marL="285750" indent="-285750">
              <a:buFont typeface="Arial" panose="020B0604020202020204" pitchFamily="34" charset="0"/>
              <a:buChar char="•"/>
            </a:pPr>
            <a:r>
              <a:rPr lang="en-US" sz="2200" b="0" i="0" dirty="0">
                <a:solidFill>
                  <a:schemeClr val="accent1"/>
                </a:solidFill>
                <a:effectLst/>
              </a:rPr>
              <a:t>Eldest son of Suleiman and </a:t>
            </a:r>
            <a:r>
              <a:rPr lang="en-US" sz="2200" b="0" i="0" dirty="0" err="1">
                <a:solidFill>
                  <a:schemeClr val="accent1"/>
                </a:solidFill>
                <a:effectLst/>
              </a:rPr>
              <a:t>Mahidevran</a:t>
            </a:r>
            <a:r>
              <a:rPr lang="en-US" sz="2200" dirty="0">
                <a:solidFill>
                  <a:schemeClr val="accent1"/>
                </a:solidFill>
              </a:rPr>
              <a:t>, much loved</a:t>
            </a:r>
            <a:endParaRPr lang="en-US" sz="2200" b="0" i="0" dirty="0">
              <a:solidFill>
                <a:schemeClr val="accent1"/>
              </a:solidFill>
              <a:effectLst/>
            </a:endParaRPr>
          </a:p>
          <a:p>
            <a:pPr marL="285750" indent="-285750">
              <a:buFont typeface="Arial" panose="020B0604020202020204" pitchFamily="34" charset="0"/>
              <a:buChar char="•"/>
            </a:pPr>
            <a:r>
              <a:rPr lang="en-US" sz="2200" b="0" i="0" dirty="0">
                <a:solidFill>
                  <a:schemeClr val="accent1"/>
                </a:solidFill>
                <a:effectLst/>
              </a:rPr>
              <a:t>Involved in a political struggle with stepmother </a:t>
            </a:r>
            <a:r>
              <a:rPr lang="en-US" sz="2200" b="0" i="0" dirty="0" err="1">
                <a:solidFill>
                  <a:schemeClr val="accent1"/>
                </a:solidFill>
                <a:effectLst/>
              </a:rPr>
              <a:t>Hürrem</a:t>
            </a:r>
            <a:r>
              <a:rPr lang="en-US" sz="2200" b="0" i="0" dirty="0">
                <a:solidFill>
                  <a:schemeClr val="accent1"/>
                </a:solidFill>
                <a:effectLst/>
              </a:rPr>
              <a:t> Sultan for the throne.</a:t>
            </a:r>
          </a:p>
          <a:p>
            <a:pPr marL="285750" indent="-285750">
              <a:buFont typeface="Arial" panose="020B0604020202020204" pitchFamily="34" charset="0"/>
              <a:buChar char="•"/>
            </a:pPr>
            <a:r>
              <a:rPr lang="en-US" sz="2200" dirty="0">
                <a:solidFill>
                  <a:schemeClr val="accent1"/>
                </a:solidFill>
              </a:rPr>
              <a:t>Plot hatched that he was planning to overthrow his father</a:t>
            </a:r>
            <a:endParaRPr lang="en-US" sz="2200" b="0" i="0" dirty="0">
              <a:solidFill>
                <a:schemeClr val="accent1"/>
              </a:solidFill>
              <a:effectLst/>
            </a:endParaRPr>
          </a:p>
          <a:p>
            <a:pPr marL="285750" indent="-285750">
              <a:buFont typeface="Arial" panose="020B0604020202020204" pitchFamily="34" charset="0"/>
              <a:buChar char="•"/>
            </a:pPr>
            <a:r>
              <a:rPr lang="en-US" sz="2200" b="0" i="0" dirty="0">
                <a:solidFill>
                  <a:schemeClr val="accent1"/>
                </a:solidFill>
                <a:effectLst/>
              </a:rPr>
              <a:t>Executed by order of Suleiman to secure succession for Selim II.</a:t>
            </a:r>
          </a:p>
          <a:p>
            <a:pPr algn="l"/>
            <a:r>
              <a:rPr lang="en-US" sz="2200" b="1" i="0" dirty="0" err="1">
                <a:solidFill>
                  <a:schemeClr val="accent1"/>
                </a:solidFill>
                <a:effectLst/>
              </a:rPr>
              <a:t>Cihangir</a:t>
            </a:r>
            <a:r>
              <a:rPr lang="en-US" sz="2200" b="1" i="0" dirty="0">
                <a:solidFill>
                  <a:schemeClr val="accent1"/>
                </a:solidFill>
                <a:effectLst/>
              </a:rPr>
              <a:t> (Illness and Death in 1553)</a:t>
            </a:r>
            <a:endParaRPr lang="en-US" sz="2200" b="0" i="0" dirty="0">
              <a:solidFill>
                <a:schemeClr val="accent1"/>
              </a:solidFill>
              <a:effectLst/>
            </a:endParaRPr>
          </a:p>
          <a:p>
            <a:pPr marL="342900" indent="-342900">
              <a:buFont typeface="Arial" panose="020B0604020202020204" pitchFamily="34" charset="0"/>
              <a:buChar char="•"/>
            </a:pPr>
            <a:r>
              <a:rPr lang="en-US" sz="2200" b="0" i="0" dirty="0">
                <a:solidFill>
                  <a:schemeClr val="accent1"/>
                </a:solidFill>
                <a:effectLst/>
              </a:rPr>
              <a:t>Youngest son of Suleiman, hunchback, suffered from mental illness.</a:t>
            </a:r>
          </a:p>
          <a:p>
            <a:pPr marL="342900" indent="-342900">
              <a:buFont typeface="Arial" panose="020B0604020202020204" pitchFamily="34" charset="0"/>
              <a:buChar char="•"/>
            </a:pPr>
            <a:r>
              <a:rPr lang="en-US" sz="2200" b="0" i="0" dirty="0">
                <a:solidFill>
                  <a:schemeClr val="accent1"/>
                </a:solidFill>
                <a:effectLst/>
              </a:rPr>
              <a:t>His death opened the path for the succession struggle between Selim II and Bayezid.</a:t>
            </a:r>
          </a:p>
          <a:p>
            <a:pPr algn="l"/>
            <a:r>
              <a:rPr lang="en-US" sz="2200" b="1" i="0" dirty="0">
                <a:solidFill>
                  <a:schemeClr val="accent1"/>
                </a:solidFill>
                <a:effectLst/>
              </a:rPr>
              <a:t>Bayezid (Executed in 1559)</a:t>
            </a:r>
            <a:endParaRPr lang="en-US" sz="2200" b="0" i="0" dirty="0">
              <a:solidFill>
                <a:schemeClr val="accent1"/>
              </a:solidFill>
              <a:effectLst/>
            </a:endParaRPr>
          </a:p>
          <a:p>
            <a:pPr marL="285750" indent="-285750">
              <a:buFont typeface="Arial" panose="020B0604020202020204" pitchFamily="34" charset="0"/>
              <a:buChar char="•"/>
            </a:pPr>
            <a:r>
              <a:rPr lang="en-US" sz="2200" b="0" i="0" dirty="0">
                <a:solidFill>
                  <a:schemeClr val="accent1"/>
                </a:solidFill>
                <a:effectLst/>
              </a:rPr>
              <a:t>Elder son of Suleiman, involved in a power struggle with Selim II.</a:t>
            </a:r>
          </a:p>
          <a:p>
            <a:pPr marL="285750" indent="-285750">
              <a:buFont typeface="Arial" panose="020B0604020202020204" pitchFamily="34" charset="0"/>
              <a:buChar char="•"/>
            </a:pPr>
            <a:r>
              <a:rPr lang="en-US" sz="2200" b="0" i="0" dirty="0">
                <a:solidFill>
                  <a:schemeClr val="accent1"/>
                </a:solidFill>
                <a:effectLst/>
              </a:rPr>
              <a:t>Flees to Safavids, considered treachery</a:t>
            </a:r>
          </a:p>
          <a:p>
            <a:pPr marL="285750" indent="-285750">
              <a:buFont typeface="Arial" panose="020B0604020202020204" pitchFamily="34" charset="0"/>
              <a:buChar char="•"/>
            </a:pPr>
            <a:r>
              <a:rPr lang="en-US" sz="2200" b="0" i="0" dirty="0">
                <a:solidFill>
                  <a:schemeClr val="accent1"/>
                </a:solidFill>
                <a:effectLst/>
              </a:rPr>
              <a:t>Defeated at the Battle of Konya in 1559, captured, and executed.</a:t>
            </a:r>
          </a:p>
          <a:p>
            <a:pPr algn="l"/>
            <a:r>
              <a:rPr lang="en-US" sz="2200" b="1" i="0" dirty="0">
                <a:solidFill>
                  <a:schemeClr val="accent1"/>
                </a:solidFill>
                <a:effectLst/>
              </a:rPr>
              <a:t>Selim II (Reign 1566-1574)</a:t>
            </a:r>
            <a:endParaRPr lang="en-US" sz="2200" b="0" i="0" dirty="0">
              <a:solidFill>
                <a:schemeClr val="accent1"/>
              </a:solidFill>
              <a:effectLst/>
            </a:endParaRPr>
          </a:p>
          <a:p>
            <a:pPr marL="285750" indent="-285750">
              <a:buFont typeface="Arial" panose="020B0604020202020204" pitchFamily="34" charset="0"/>
              <a:buChar char="•"/>
            </a:pPr>
            <a:r>
              <a:rPr lang="en-US" sz="2200" b="0" i="0" dirty="0">
                <a:solidFill>
                  <a:schemeClr val="accent1"/>
                </a:solidFill>
                <a:effectLst/>
              </a:rPr>
              <a:t>Last choice, succeeded Suleiman as Sultan</a:t>
            </a:r>
          </a:p>
        </p:txBody>
      </p:sp>
    </p:spTree>
    <p:extLst>
      <p:ext uri="{BB962C8B-B14F-4D97-AF65-F5344CB8AC3E}">
        <p14:creationId xmlns:p14="http://schemas.microsoft.com/office/powerpoint/2010/main" val="4014777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1B2871-004A-1A53-0B33-6809A8DD4E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5849" y="0"/>
            <a:ext cx="9006151" cy="6858000"/>
          </a:xfrm>
          <a:prstGeom prst="rect">
            <a:avLst/>
          </a:prstGeom>
        </p:spPr>
      </p:pic>
      <p:sp>
        <p:nvSpPr>
          <p:cNvPr id="4" name="TextBox 3">
            <a:extLst>
              <a:ext uri="{FF2B5EF4-FFF2-40B4-BE49-F238E27FC236}">
                <a16:creationId xmlns:a16="http://schemas.microsoft.com/office/drawing/2014/main" id="{F23526C2-B1F7-6865-A9B9-CAE4E96E2BC7}"/>
              </a:ext>
            </a:extLst>
          </p:cNvPr>
          <p:cNvSpPr txBox="1"/>
          <p:nvPr/>
        </p:nvSpPr>
        <p:spPr>
          <a:xfrm>
            <a:off x="340744" y="1914756"/>
            <a:ext cx="11153273" cy="2767745"/>
          </a:xfrm>
          <a:prstGeom prst="rect">
            <a:avLst/>
          </a:prstGeom>
          <a:noFill/>
        </p:spPr>
        <p:txBody>
          <a:bodyPr wrap="square">
            <a:spAutoFit/>
          </a:bodyPr>
          <a:lstStyle/>
          <a:p>
            <a:pPr>
              <a:lnSpc>
                <a:spcPct val="110000"/>
              </a:lnSpc>
            </a:pPr>
            <a:r>
              <a:rPr lang="en-US" sz="2800" b="1" dirty="0">
                <a:solidFill>
                  <a:schemeClr val="accent1"/>
                </a:solidFill>
              </a:rPr>
              <a:t>Seas</a:t>
            </a:r>
          </a:p>
          <a:p>
            <a:pPr marL="285750" indent="-285750">
              <a:lnSpc>
                <a:spcPct val="110000"/>
              </a:lnSpc>
              <a:buFont typeface="Arial" panose="020B0604020202020204" pitchFamily="34" charset="0"/>
              <a:buChar char="•"/>
            </a:pPr>
            <a:endParaRPr lang="en-US" sz="2200"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Mediterranean Sea</a:t>
            </a:r>
          </a:p>
          <a:p>
            <a:pPr marL="285750" indent="-285750">
              <a:lnSpc>
                <a:spcPct val="110000"/>
              </a:lnSpc>
              <a:buFont typeface="Arial" panose="020B0604020202020204" pitchFamily="34" charset="0"/>
              <a:buChar char="•"/>
            </a:pPr>
            <a:r>
              <a:rPr lang="en-US" sz="2200" dirty="0">
                <a:solidFill>
                  <a:schemeClr val="accent1"/>
                </a:solidFill>
              </a:rPr>
              <a:t>Black Sea</a:t>
            </a:r>
          </a:p>
          <a:p>
            <a:pPr marL="285750" indent="-285750">
              <a:lnSpc>
                <a:spcPct val="110000"/>
              </a:lnSpc>
              <a:buFont typeface="Arial" panose="020B0604020202020204" pitchFamily="34" charset="0"/>
              <a:buChar char="•"/>
            </a:pPr>
            <a:r>
              <a:rPr lang="en-US" sz="2200" dirty="0">
                <a:solidFill>
                  <a:schemeClr val="accent1"/>
                </a:solidFill>
              </a:rPr>
              <a:t>Aegean Sea</a:t>
            </a:r>
          </a:p>
          <a:p>
            <a:pPr marL="285750" indent="-285750">
              <a:lnSpc>
                <a:spcPct val="110000"/>
              </a:lnSpc>
              <a:buFont typeface="Arial" panose="020B0604020202020204" pitchFamily="34" charset="0"/>
              <a:buChar char="•"/>
            </a:pPr>
            <a:r>
              <a:rPr lang="en-US" sz="2200" dirty="0">
                <a:solidFill>
                  <a:schemeClr val="accent1"/>
                </a:solidFill>
              </a:rPr>
              <a:t>Marmara Sea</a:t>
            </a:r>
          </a:p>
          <a:p>
            <a:pPr marL="285750" indent="-285750">
              <a:lnSpc>
                <a:spcPct val="110000"/>
              </a:lnSpc>
              <a:buFont typeface="Arial" panose="020B0604020202020204" pitchFamily="34" charset="0"/>
              <a:buChar char="•"/>
            </a:pPr>
            <a:endParaRPr lang="en-US" sz="2200" dirty="0">
              <a:solidFill>
                <a:schemeClr val="accent1"/>
              </a:solidFill>
            </a:endParaRPr>
          </a:p>
        </p:txBody>
      </p:sp>
    </p:spTree>
    <p:extLst>
      <p:ext uri="{BB962C8B-B14F-4D97-AF65-F5344CB8AC3E}">
        <p14:creationId xmlns:p14="http://schemas.microsoft.com/office/powerpoint/2010/main" val="715852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avigational Regimes of Particular Straits, Bosporus and ...">
            <a:extLst>
              <a:ext uri="{FF2B5EF4-FFF2-40B4-BE49-F238E27FC236}">
                <a16:creationId xmlns:a16="http://schemas.microsoft.com/office/drawing/2014/main" id="{2DB1C02D-5EA8-7D7C-C412-52077A6399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2470" y="184269"/>
            <a:ext cx="7858608" cy="6496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387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8195BD-5994-0F07-14DB-D681219E9A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6038"/>
          <a:stretch/>
        </p:blipFill>
        <p:spPr>
          <a:xfrm>
            <a:off x="5624423" y="241538"/>
            <a:ext cx="6567577" cy="6443932"/>
          </a:xfrm>
          <a:prstGeom prst="rect">
            <a:avLst/>
          </a:prstGeom>
        </p:spPr>
      </p:pic>
      <p:pic>
        <p:nvPicPr>
          <p:cNvPr id="7170" name="Picture 2" descr="Sea Of Marmara - WorldAtlas">
            <a:extLst>
              <a:ext uri="{FF2B5EF4-FFF2-40B4-BE49-F238E27FC236}">
                <a16:creationId xmlns:a16="http://schemas.microsoft.com/office/drawing/2014/main" id="{50B85919-04E3-ABCA-084C-507F32D758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038"/>
          <a:stretch/>
        </p:blipFill>
        <p:spPr bwMode="auto">
          <a:xfrm>
            <a:off x="0" y="241538"/>
            <a:ext cx="5624423" cy="6443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612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170274-B17F-86D3-B5D2-20162BAE1944}"/>
              </a:ext>
            </a:extLst>
          </p:cNvPr>
          <p:cNvSpPr txBox="1"/>
          <p:nvPr/>
        </p:nvSpPr>
        <p:spPr>
          <a:xfrm>
            <a:off x="0" y="0"/>
            <a:ext cx="12128989" cy="707886"/>
          </a:xfrm>
          <a:prstGeom prst="rect">
            <a:avLst/>
          </a:prstGeom>
          <a:noFill/>
        </p:spPr>
        <p:txBody>
          <a:bodyPr wrap="square">
            <a:spAutoFit/>
          </a:bodyPr>
          <a:lstStyle/>
          <a:p>
            <a:r>
              <a:rPr lang="en-US" sz="4000" dirty="0">
                <a:solidFill>
                  <a:schemeClr val="accent1"/>
                </a:solidFill>
              </a:rPr>
              <a:t>      Thrace                 Rumelia                   Balkans</a:t>
            </a:r>
          </a:p>
        </p:txBody>
      </p:sp>
      <p:pic>
        <p:nvPicPr>
          <p:cNvPr id="10242" name="Picture 2" descr="Thrace - Wikipedia">
            <a:extLst>
              <a:ext uri="{FF2B5EF4-FFF2-40B4-BE49-F238E27FC236}">
                <a16:creationId xmlns:a16="http://schemas.microsoft.com/office/drawing/2014/main" id="{7B3E3568-0E0C-CBBA-6983-8F2AE69A99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07886"/>
            <a:ext cx="3461793" cy="41448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869BEB6-8603-D833-1567-24D7FF8A5B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1794" y="707886"/>
            <a:ext cx="3959032" cy="4144812"/>
          </a:xfrm>
          <a:prstGeom prst="rect">
            <a:avLst/>
          </a:prstGeom>
        </p:spPr>
      </p:pic>
      <p:pic>
        <p:nvPicPr>
          <p:cNvPr id="10248" name="Picture 8">
            <a:extLst>
              <a:ext uri="{FF2B5EF4-FFF2-40B4-BE49-F238E27FC236}">
                <a16:creationId xmlns:a16="http://schemas.microsoft.com/office/drawing/2014/main" id="{936119B1-ABDB-E3F9-FE7D-BA22A63C91E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379"/>
          <a:stretch/>
        </p:blipFill>
        <p:spPr bwMode="auto">
          <a:xfrm>
            <a:off x="7420826" y="726317"/>
            <a:ext cx="4782003" cy="54237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A4F3EB-5F6B-9861-FD5E-2EBB08A2DAB3}"/>
              </a:ext>
            </a:extLst>
          </p:cNvPr>
          <p:cNvSpPr txBox="1"/>
          <p:nvPr/>
        </p:nvSpPr>
        <p:spPr>
          <a:xfrm>
            <a:off x="0" y="4852698"/>
            <a:ext cx="4310743" cy="1754326"/>
          </a:xfrm>
          <a:prstGeom prst="rect">
            <a:avLst/>
          </a:prstGeom>
          <a:noFill/>
        </p:spPr>
        <p:txBody>
          <a:bodyPr wrap="square">
            <a:spAutoFit/>
          </a:bodyPr>
          <a:lstStyle/>
          <a:p>
            <a:pPr algn="ctr"/>
            <a:r>
              <a:rPr lang="en-US" b="0" i="0" u="none" strike="noStrike" dirty="0">
                <a:solidFill>
                  <a:schemeClr val="accent1"/>
                </a:solidFill>
                <a:effectLst/>
              </a:rPr>
              <a:t>Balkan Mountains</a:t>
            </a:r>
            <a:r>
              <a:rPr lang="en-US" b="0" i="0" dirty="0">
                <a:solidFill>
                  <a:schemeClr val="accent1"/>
                </a:solidFill>
                <a:effectLst/>
              </a:rPr>
              <a:t> to the north</a:t>
            </a:r>
          </a:p>
          <a:p>
            <a:pPr algn="ctr"/>
            <a:r>
              <a:rPr lang="en-US" b="0" i="0" u="none" strike="noStrike" dirty="0">
                <a:solidFill>
                  <a:schemeClr val="accent1"/>
                </a:solidFill>
                <a:effectLst/>
              </a:rPr>
              <a:t>Aegean Sea</a:t>
            </a:r>
            <a:r>
              <a:rPr lang="en-US" b="0" i="0" dirty="0">
                <a:solidFill>
                  <a:schemeClr val="accent1"/>
                </a:solidFill>
                <a:effectLst/>
              </a:rPr>
              <a:t> to the south</a:t>
            </a:r>
          </a:p>
          <a:p>
            <a:pPr algn="ctr"/>
            <a:r>
              <a:rPr lang="en-US" b="0" i="0" u="none" strike="noStrike" dirty="0">
                <a:solidFill>
                  <a:schemeClr val="accent1"/>
                </a:solidFill>
                <a:effectLst/>
              </a:rPr>
              <a:t>Black Sea</a:t>
            </a:r>
            <a:r>
              <a:rPr lang="en-US" b="0" i="0" dirty="0">
                <a:solidFill>
                  <a:schemeClr val="accent1"/>
                </a:solidFill>
                <a:effectLst/>
              </a:rPr>
              <a:t> to the east</a:t>
            </a:r>
          </a:p>
          <a:p>
            <a:pPr algn="ctr"/>
            <a:r>
              <a:rPr lang="en-US" dirty="0">
                <a:solidFill>
                  <a:schemeClr val="accent1"/>
                </a:solidFill>
              </a:rPr>
              <a:t>S</a:t>
            </a:r>
            <a:r>
              <a:rPr lang="en-US" b="0" i="0" dirty="0">
                <a:solidFill>
                  <a:schemeClr val="accent1"/>
                </a:solidFill>
                <a:effectLst/>
              </a:rPr>
              <a:t>outheastern Bulgaria (</a:t>
            </a:r>
            <a:r>
              <a:rPr lang="en-US" b="0" i="0" u="none" strike="noStrike" dirty="0">
                <a:solidFill>
                  <a:schemeClr val="accent1"/>
                </a:solidFill>
                <a:effectLst/>
              </a:rPr>
              <a:t>Northern Thrace</a:t>
            </a:r>
            <a:r>
              <a:rPr lang="en-US" b="0" i="0" dirty="0">
                <a:solidFill>
                  <a:schemeClr val="accent1"/>
                </a:solidFill>
                <a:effectLst/>
              </a:rPr>
              <a:t>)</a:t>
            </a:r>
          </a:p>
          <a:p>
            <a:pPr algn="ctr"/>
            <a:r>
              <a:rPr lang="en-US" b="0" i="0" dirty="0">
                <a:solidFill>
                  <a:schemeClr val="accent1"/>
                </a:solidFill>
                <a:effectLst/>
              </a:rPr>
              <a:t>Northeastern Greece (</a:t>
            </a:r>
            <a:r>
              <a:rPr lang="en-US" b="0" i="0" u="none" strike="noStrike" dirty="0">
                <a:solidFill>
                  <a:schemeClr val="accent1"/>
                </a:solidFill>
                <a:effectLst/>
              </a:rPr>
              <a:t>Western Thrace</a:t>
            </a:r>
            <a:r>
              <a:rPr lang="en-US" b="0" i="0" dirty="0">
                <a:solidFill>
                  <a:schemeClr val="accent1"/>
                </a:solidFill>
                <a:effectLst/>
              </a:rPr>
              <a:t>) </a:t>
            </a:r>
          </a:p>
          <a:p>
            <a:pPr algn="ctr"/>
            <a:r>
              <a:rPr lang="en-US" b="0" i="0" dirty="0">
                <a:solidFill>
                  <a:schemeClr val="accent1"/>
                </a:solidFill>
                <a:effectLst/>
              </a:rPr>
              <a:t>European part of Turkey (</a:t>
            </a:r>
            <a:r>
              <a:rPr lang="en-US" b="0" i="0" u="none" strike="noStrike" dirty="0">
                <a:solidFill>
                  <a:schemeClr val="accent1"/>
                </a:solidFill>
                <a:effectLst/>
              </a:rPr>
              <a:t>East Thrace</a:t>
            </a:r>
            <a:r>
              <a:rPr lang="en-US" b="0" i="0" dirty="0">
                <a:solidFill>
                  <a:schemeClr val="accent1"/>
                </a:solidFill>
                <a:effectLst/>
              </a:rPr>
              <a:t>)</a:t>
            </a:r>
            <a:endParaRPr lang="en-US" dirty="0">
              <a:solidFill>
                <a:schemeClr val="accent1"/>
              </a:solidFill>
            </a:endParaRPr>
          </a:p>
        </p:txBody>
      </p:sp>
      <p:sp>
        <p:nvSpPr>
          <p:cNvPr id="7" name="TextBox 6">
            <a:extLst>
              <a:ext uri="{FF2B5EF4-FFF2-40B4-BE49-F238E27FC236}">
                <a16:creationId xmlns:a16="http://schemas.microsoft.com/office/drawing/2014/main" id="{6296CFB2-46B2-3188-E502-AB1FDE58B074}"/>
              </a:ext>
            </a:extLst>
          </p:cNvPr>
          <p:cNvSpPr txBox="1"/>
          <p:nvPr/>
        </p:nvSpPr>
        <p:spPr>
          <a:xfrm>
            <a:off x="4632286" y="4852698"/>
            <a:ext cx="2065054"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Thrace plus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North Macedonia, Bulgaria, Albania, Greece, Serbia, Bosnia </a:t>
            </a:r>
          </a:p>
        </p:txBody>
      </p:sp>
      <p:sp>
        <p:nvSpPr>
          <p:cNvPr id="8" name="TextBox 7">
            <a:extLst>
              <a:ext uri="{FF2B5EF4-FFF2-40B4-BE49-F238E27FC236}">
                <a16:creationId xmlns:a16="http://schemas.microsoft.com/office/drawing/2014/main" id="{5A69E625-55E0-62D5-CB54-7037121524AE}"/>
              </a:ext>
            </a:extLst>
          </p:cNvPr>
          <p:cNvSpPr txBox="1"/>
          <p:nvPr/>
        </p:nvSpPr>
        <p:spPr>
          <a:xfrm>
            <a:off x="7494664" y="6196879"/>
            <a:ext cx="463432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Rumelia plus Slovenia, Croatia, Romania, Kosovo, Montenegro</a:t>
            </a:r>
          </a:p>
        </p:txBody>
      </p:sp>
    </p:spTree>
    <p:extLst>
      <p:ext uri="{BB962C8B-B14F-4D97-AF65-F5344CB8AC3E}">
        <p14:creationId xmlns:p14="http://schemas.microsoft.com/office/powerpoint/2010/main" val="365486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3C990AD-4B37-65D3-9945-D34D2D293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90500"/>
            <a:ext cx="77724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759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icture">
            <a:extLst>
              <a:ext uri="{FF2B5EF4-FFF2-40B4-BE49-F238E27FC236}">
                <a16:creationId xmlns:a16="http://schemas.microsoft.com/office/drawing/2014/main" id="{722EA43D-28B5-1C22-A690-D816A9B3F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66" y="-33831"/>
            <a:ext cx="10737267" cy="692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775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933FB-839D-8E92-DA95-EA3D47BDC7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2385" y="0"/>
            <a:ext cx="7927229" cy="6858000"/>
          </a:xfrm>
          <a:prstGeom prst="rect">
            <a:avLst/>
          </a:prstGeom>
        </p:spPr>
      </p:pic>
    </p:spTree>
    <p:extLst>
      <p:ext uri="{BB962C8B-B14F-4D97-AF65-F5344CB8AC3E}">
        <p14:creationId xmlns:p14="http://schemas.microsoft.com/office/powerpoint/2010/main" val="1140594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6B271B-477D-672D-9B98-B2E043D4C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9616"/>
            <a:ext cx="12192000" cy="6146800"/>
          </a:xfrm>
          <a:prstGeom prst="rect">
            <a:avLst/>
          </a:prstGeom>
        </p:spPr>
      </p:pic>
    </p:spTree>
    <p:extLst>
      <p:ext uri="{BB962C8B-B14F-4D97-AF65-F5344CB8AC3E}">
        <p14:creationId xmlns:p14="http://schemas.microsoft.com/office/powerpoint/2010/main" val="2450908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6023CA8-0DDF-0616-B619-543FC77E4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142" y="349411"/>
            <a:ext cx="9623716" cy="6159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75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E322368-E767-8B06-A37A-519E1393B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984338"/>
            <a:ext cx="6020753" cy="44805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07470DE6-A23E-4FC4-7100-6B6E793A1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 y="984338"/>
            <a:ext cx="6020751" cy="4480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CE999CF-18C0-184A-1959-0A6B33A3B95B}"/>
              </a:ext>
            </a:extLst>
          </p:cNvPr>
          <p:cNvSpPr txBox="1"/>
          <p:nvPr/>
        </p:nvSpPr>
        <p:spPr>
          <a:xfrm>
            <a:off x="1794746" y="5650014"/>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Osman (1281-1326)</a:t>
            </a:r>
          </a:p>
        </p:txBody>
      </p:sp>
      <p:sp>
        <p:nvSpPr>
          <p:cNvPr id="10" name="TextBox 9">
            <a:extLst>
              <a:ext uri="{FF2B5EF4-FFF2-40B4-BE49-F238E27FC236}">
                <a16:creationId xmlns:a16="http://schemas.microsoft.com/office/drawing/2014/main" id="{8D13F35C-CD57-82FB-D200-DC90E930EA5D}"/>
              </a:ext>
            </a:extLst>
          </p:cNvPr>
          <p:cNvSpPr txBox="1"/>
          <p:nvPr/>
        </p:nvSpPr>
        <p:spPr>
          <a:xfrm>
            <a:off x="8033617" y="5628277"/>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Orhan (1326-1362)</a:t>
            </a:r>
          </a:p>
        </p:txBody>
      </p:sp>
    </p:spTree>
    <p:extLst>
      <p:ext uri="{BB962C8B-B14F-4D97-AF65-F5344CB8AC3E}">
        <p14:creationId xmlns:p14="http://schemas.microsoft.com/office/powerpoint/2010/main" val="696767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7E6DA4D-B48F-2043-F791-9F53A852A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034" y="0"/>
            <a:ext cx="861596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D3C0E41-2060-07D4-B747-73C316C1098A}"/>
              </a:ext>
            </a:extLst>
          </p:cNvPr>
          <p:cNvSpPr txBox="1"/>
          <p:nvPr/>
        </p:nvSpPr>
        <p:spPr>
          <a:xfrm>
            <a:off x="201687" y="606272"/>
            <a:ext cx="3224893" cy="5645456"/>
          </a:xfrm>
          <a:prstGeom prst="rect">
            <a:avLst/>
          </a:prstGeom>
          <a:noFill/>
        </p:spPr>
        <p:txBody>
          <a:bodyPr wrap="square">
            <a:spAutoFit/>
          </a:bodyPr>
          <a:lstStyle/>
          <a:p>
            <a:pPr>
              <a:lnSpc>
                <a:spcPct val="110000"/>
              </a:lnSpc>
            </a:pPr>
            <a:r>
              <a:rPr lang="en-US" sz="2200" b="1" dirty="0">
                <a:solidFill>
                  <a:schemeClr val="accent1"/>
                </a:solidFill>
              </a:rPr>
              <a:t>Murad expanded Ottoman territory by over 400,000 Sq kms</a:t>
            </a:r>
          </a:p>
          <a:p>
            <a:pPr marL="342900" indent="-342900">
              <a:lnSpc>
                <a:spcPct val="110000"/>
              </a:lnSpc>
              <a:buFont typeface="Arial" panose="020B0604020202020204" pitchFamily="34" charset="0"/>
              <a:buChar char="•"/>
            </a:pPr>
            <a:r>
              <a:rPr lang="en-US" sz="2200" dirty="0">
                <a:solidFill>
                  <a:schemeClr val="accent1"/>
                </a:solidFill>
              </a:rPr>
              <a:t>95,000 Sq kms when Orhan died</a:t>
            </a:r>
          </a:p>
          <a:p>
            <a:pPr marL="342900" indent="-342900">
              <a:lnSpc>
                <a:spcPct val="110000"/>
              </a:lnSpc>
              <a:buFont typeface="Arial" panose="020B0604020202020204" pitchFamily="34" charset="0"/>
              <a:buChar char="•"/>
            </a:pPr>
            <a:r>
              <a:rPr lang="en-US" sz="2200" dirty="0">
                <a:solidFill>
                  <a:schemeClr val="accent1"/>
                </a:solidFill>
              </a:rPr>
              <a:t>500,000 Sq kms when Murad died</a:t>
            </a:r>
          </a:p>
          <a:p>
            <a:pPr marL="342900" indent="-342900">
              <a:lnSpc>
                <a:spcPct val="110000"/>
              </a:lnSpc>
              <a:buFont typeface="Arial" panose="020B0604020202020204" pitchFamily="34" charset="0"/>
              <a:buChar char="•"/>
            </a:pPr>
            <a:r>
              <a:rPr lang="en-US" sz="2200" dirty="0">
                <a:solidFill>
                  <a:schemeClr val="accent1"/>
                </a:solidFill>
              </a:rPr>
              <a:t>He was at the forefront of bringing Islam into Europe</a:t>
            </a:r>
          </a:p>
          <a:p>
            <a:pPr marL="342900" indent="-342900">
              <a:lnSpc>
                <a:spcPct val="110000"/>
              </a:lnSpc>
              <a:buFont typeface="Arial" panose="020B0604020202020204" pitchFamily="34" charset="0"/>
              <a:buChar char="•"/>
            </a:pPr>
            <a:r>
              <a:rPr lang="en-US" sz="2200" dirty="0">
                <a:solidFill>
                  <a:schemeClr val="accent1"/>
                </a:solidFill>
              </a:rPr>
              <a:t>Albania and Bosnia still remain majority Muslims as a result of this Ottoman expansion</a:t>
            </a:r>
          </a:p>
        </p:txBody>
      </p:sp>
    </p:spTree>
    <p:extLst>
      <p:ext uri="{BB962C8B-B14F-4D97-AF65-F5344CB8AC3E}">
        <p14:creationId xmlns:p14="http://schemas.microsoft.com/office/powerpoint/2010/main" val="3281935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E322368-E767-8B06-A37A-519E1393B00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2420" y="1717587"/>
            <a:ext cx="3931920"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07470DE6-A23E-4FC4-7100-6B6E793A1EA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 y="1717587"/>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CE999CF-18C0-184A-1959-0A6B33A3B95B}"/>
              </a:ext>
            </a:extLst>
          </p:cNvPr>
          <p:cNvSpPr txBox="1"/>
          <p:nvPr/>
        </p:nvSpPr>
        <p:spPr>
          <a:xfrm>
            <a:off x="787952" y="4654017"/>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Osman (1281-1326)</a:t>
            </a:r>
          </a:p>
        </p:txBody>
      </p:sp>
      <p:sp>
        <p:nvSpPr>
          <p:cNvPr id="10" name="TextBox 9">
            <a:extLst>
              <a:ext uri="{FF2B5EF4-FFF2-40B4-BE49-F238E27FC236}">
                <a16:creationId xmlns:a16="http://schemas.microsoft.com/office/drawing/2014/main" id="{8D13F35C-CD57-82FB-D200-DC90E930EA5D}"/>
              </a:ext>
            </a:extLst>
          </p:cNvPr>
          <p:cNvSpPr txBox="1"/>
          <p:nvPr/>
        </p:nvSpPr>
        <p:spPr>
          <a:xfrm>
            <a:off x="4969750" y="4643667"/>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Orhan (1326-1362)</a:t>
            </a:r>
          </a:p>
        </p:txBody>
      </p:sp>
      <p:pic>
        <p:nvPicPr>
          <p:cNvPr id="3" name="Picture 2">
            <a:extLst>
              <a:ext uri="{FF2B5EF4-FFF2-40B4-BE49-F238E27FC236}">
                <a16:creationId xmlns:a16="http://schemas.microsoft.com/office/drawing/2014/main" id="{6CE33122-E1FB-400D-D233-7FD7BC861E3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080" y="1727937"/>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E3A9F2-B37E-D387-C36D-C1992AA258B5}"/>
              </a:ext>
            </a:extLst>
          </p:cNvPr>
          <p:cNvSpPr txBox="1"/>
          <p:nvPr/>
        </p:nvSpPr>
        <p:spPr>
          <a:xfrm>
            <a:off x="9133433" y="4643666"/>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Murad (1362-1389)</a:t>
            </a:r>
          </a:p>
        </p:txBody>
      </p:sp>
    </p:spTree>
    <p:extLst>
      <p:ext uri="{BB962C8B-B14F-4D97-AF65-F5344CB8AC3E}">
        <p14:creationId xmlns:p14="http://schemas.microsoft.com/office/powerpoint/2010/main" val="4209989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8A206B-959B-41B2-82A4-75A57B928CB2}"/>
              </a:ext>
            </a:extLst>
          </p:cNvPr>
          <p:cNvSpPr txBox="1"/>
          <p:nvPr/>
        </p:nvSpPr>
        <p:spPr>
          <a:xfrm>
            <a:off x="46809" y="4534854"/>
            <a:ext cx="4177241" cy="630942"/>
          </a:xfrm>
          <a:prstGeom prst="rect">
            <a:avLst/>
          </a:prstGeom>
          <a:noFill/>
        </p:spPr>
        <p:txBody>
          <a:bodyPr wrap="square">
            <a:spAutoFit/>
          </a:bodyPr>
          <a:lstStyle/>
          <a:p>
            <a:r>
              <a:rPr lang="en-US" sz="3500" dirty="0">
                <a:solidFill>
                  <a:schemeClr val="accent1"/>
                </a:solidFill>
              </a:rPr>
              <a:t>Unifying Anatolia</a:t>
            </a:r>
          </a:p>
        </p:txBody>
      </p:sp>
      <p:sp>
        <p:nvSpPr>
          <p:cNvPr id="6" name="TextBox 5">
            <a:extLst>
              <a:ext uri="{FF2B5EF4-FFF2-40B4-BE49-F238E27FC236}">
                <a16:creationId xmlns:a16="http://schemas.microsoft.com/office/drawing/2014/main" id="{CB83A321-AB18-4D93-87E4-467F00911FC4}"/>
              </a:ext>
            </a:extLst>
          </p:cNvPr>
          <p:cNvSpPr txBox="1"/>
          <p:nvPr/>
        </p:nvSpPr>
        <p:spPr>
          <a:xfrm>
            <a:off x="46809" y="948978"/>
            <a:ext cx="1800729" cy="584775"/>
          </a:xfrm>
          <a:prstGeom prst="rect">
            <a:avLst/>
          </a:prstGeom>
          <a:noFill/>
        </p:spPr>
        <p:txBody>
          <a:bodyPr wrap="square">
            <a:spAutoFit/>
          </a:bodyPr>
          <a:lstStyle/>
          <a:p>
            <a:pPr algn="ctr"/>
            <a:r>
              <a:rPr lang="en-US" sz="3200" dirty="0">
                <a:solidFill>
                  <a:schemeClr val="accent1"/>
                </a:solidFill>
              </a:rPr>
              <a:t>1300</a:t>
            </a:r>
          </a:p>
        </p:txBody>
      </p:sp>
      <p:sp>
        <p:nvSpPr>
          <p:cNvPr id="7" name="TextBox 6">
            <a:extLst>
              <a:ext uri="{FF2B5EF4-FFF2-40B4-BE49-F238E27FC236}">
                <a16:creationId xmlns:a16="http://schemas.microsoft.com/office/drawing/2014/main" id="{6C414E7F-AC88-4C71-BA76-E32CC1C7F32C}"/>
              </a:ext>
            </a:extLst>
          </p:cNvPr>
          <p:cNvSpPr txBox="1"/>
          <p:nvPr/>
        </p:nvSpPr>
        <p:spPr>
          <a:xfrm>
            <a:off x="7591436" y="2161878"/>
            <a:ext cx="4696173" cy="584775"/>
          </a:xfrm>
          <a:prstGeom prst="rect">
            <a:avLst/>
          </a:prstGeom>
          <a:noFill/>
        </p:spPr>
        <p:txBody>
          <a:bodyPr wrap="square">
            <a:spAutoFit/>
          </a:bodyPr>
          <a:lstStyle/>
          <a:p>
            <a:pPr algn="ctr"/>
            <a:r>
              <a:rPr lang="en-US" sz="3200" dirty="0">
                <a:solidFill>
                  <a:schemeClr val="accent1"/>
                </a:solidFill>
              </a:rPr>
              <a:t>1400</a:t>
            </a:r>
          </a:p>
        </p:txBody>
      </p:sp>
      <p:pic>
        <p:nvPicPr>
          <p:cNvPr id="1026" name="Picture 2">
            <a:extLst>
              <a:ext uri="{FF2B5EF4-FFF2-40B4-BE49-F238E27FC236}">
                <a16:creationId xmlns:a16="http://schemas.microsoft.com/office/drawing/2014/main" id="{A5494155-3D6C-40B3-8D52-2132117D6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292" y="-10629"/>
            <a:ext cx="5468989" cy="27572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CFFA32D-F75A-F8AA-09F9-9F76ED3EB3BA}"/>
              </a:ext>
            </a:extLst>
          </p:cNvPr>
          <p:cNvSpPr txBox="1"/>
          <p:nvPr/>
        </p:nvSpPr>
        <p:spPr>
          <a:xfrm>
            <a:off x="46809" y="3903912"/>
            <a:ext cx="4177241" cy="630942"/>
          </a:xfrm>
          <a:prstGeom prst="rect">
            <a:avLst/>
          </a:prstGeom>
          <a:noFill/>
        </p:spPr>
        <p:txBody>
          <a:bodyPr wrap="square">
            <a:spAutoFit/>
          </a:bodyPr>
          <a:lstStyle/>
          <a:p>
            <a:r>
              <a:rPr lang="en-US" sz="3500" dirty="0">
                <a:solidFill>
                  <a:schemeClr val="accent1"/>
                </a:solidFill>
              </a:rPr>
              <a:t>Bayezid’s Reign</a:t>
            </a:r>
          </a:p>
        </p:txBody>
      </p:sp>
      <p:pic>
        <p:nvPicPr>
          <p:cNvPr id="10" name="Picture 6">
            <a:extLst>
              <a:ext uri="{FF2B5EF4-FFF2-40B4-BE49-F238E27FC236}">
                <a16:creationId xmlns:a16="http://schemas.microsoft.com/office/drawing/2014/main" id="{CC612BCC-7FEA-4CFC-9B83-FAFA68C441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189" t="27872" r="21901" b="41390"/>
          <a:stretch/>
        </p:blipFill>
        <p:spPr bwMode="auto">
          <a:xfrm>
            <a:off x="4005986" y="2751307"/>
            <a:ext cx="8186014" cy="41066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651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8A206B-959B-41B2-82A4-75A57B928CB2}"/>
              </a:ext>
            </a:extLst>
          </p:cNvPr>
          <p:cNvSpPr txBox="1"/>
          <p:nvPr/>
        </p:nvSpPr>
        <p:spPr>
          <a:xfrm>
            <a:off x="3888870" y="99628"/>
            <a:ext cx="5752266" cy="707886"/>
          </a:xfrm>
          <a:prstGeom prst="rect">
            <a:avLst/>
          </a:prstGeom>
          <a:noFill/>
        </p:spPr>
        <p:txBody>
          <a:bodyPr wrap="square">
            <a:spAutoFit/>
          </a:bodyPr>
          <a:lstStyle/>
          <a:p>
            <a:r>
              <a:rPr lang="en-US" sz="4000" dirty="0">
                <a:solidFill>
                  <a:srgbClr val="000000"/>
                </a:solidFill>
              </a:rPr>
              <a:t>After Battle of Ankara</a:t>
            </a:r>
          </a:p>
        </p:txBody>
      </p:sp>
      <p:sp>
        <p:nvSpPr>
          <p:cNvPr id="7" name="TextBox 6">
            <a:extLst>
              <a:ext uri="{FF2B5EF4-FFF2-40B4-BE49-F238E27FC236}">
                <a16:creationId xmlns:a16="http://schemas.microsoft.com/office/drawing/2014/main" id="{6C414E7F-AC88-4C71-BA76-E32CC1C7F32C}"/>
              </a:ext>
            </a:extLst>
          </p:cNvPr>
          <p:cNvSpPr txBox="1"/>
          <p:nvPr/>
        </p:nvSpPr>
        <p:spPr>
          <a:xfrm>
            <a:off x="-406692" y="3330668"/>
            <a:ext cx="2154470" cy="584775"/>
          </a:xfrm>
          <a:prstGeom prst="rect">
            <a:avLst/>
          </a:prstGeom>
          <a:noFill/>
        </p:spPr>
        <p:txBody>
          <a:bodyPr wrap="square">
            <a:spAutoFit/>
          </a:bodyPr>
          <a:lstStyle/>
          <a:p>
            <a:pPr algn="ctr"/>
            <a:r>
              <a:rPr lang="en-US" sz="3200" dirty="0">
                <a:solidFill>
                  <a:srgbClr val="000000"/>
                </a:solidFill>
              </a:rPr>
              <a:t>1405</a:t>
            </a:r>
          </a:p>
        </p:txBody>
      </p:sp>
      <p:pic>
        <p:nvPicPr>
          <p:cNvPr id="8" name="Picture 7">
            <a:extLst>
              <a:ext uri="{FF2B5EF4-FFF2-40B4-BE49-F238E27FC236}">
                <a16:creationId xmlns:a16="http://schemas.microsoft.com/office/drawing/2014/main" id="{10AB037D-8BC0-44A8-AB0D-FBD33677EB13}"/>
              </a:ext>
            </a:extLst>
          </p:cNvPr>
          <p:cNvPicPr>
            <a:picLocks noChangeAspect="1"/>
          </p:cNvPicPr>
          <p:nvPr/>
        </p:nvPicPr>
        <p:blipFill rotWithShape="1">
          <a:blip r:embed="rId2"/>
          <a:srcRect t="28496" r="62875" b="38664"/>
          <a:stretch/>
        </p:blipFill>
        <p:spPr>
          <a:xfrm>
            <a:off x="1338006" y="923261"/>
            <a:ext cx="10853994" cy="5399590"/>
          </a:xfrm>
          <a:prstGeom prst="rect">
            <a:avLst/>
          </a:prstGeom>
        </p:spPr>
      </p:pic>
    </p:spTree>
    <p:extLst>
      <p:ext uri="{BB962C8B-B14F-4D97-AF65-F5344CB8AC3E}">
        <p14:creationId xmlns:p14="http://schemas.microsoft.com/office/powerpoint/2010/main" val="21363531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9CA6DE31-87D0-EB61-82ED-7B5679A28B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1871" y="58858"/>
            <a:ext cx="4904508" cy="6760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877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B79430-B765-0897-9232-2B483A90E9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048" y="0"/>
            <a:ext cx="10019893" cy="6858000"/>
          </a:xfrm>
          <a:prstGeom prst="rect">
            <a:avLst/>
          </a:prstGeom>
        </p:spPr>
      </p:pic>
    </p:spTree>
    <p:extLst>
      <p:ext uri="{BB962C8B-B14F-4D97-AF65-F5344CB8AC3E}">
        <p14:creationId xmlns:p14="http://schemas.microsoft.com/office/powerpoint/2010/main" val="19568188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25A0BD-535D-1BF5-A471-E3580CE7DFB0}"/>
              </a:ext>
            </a:extLst>
          </p:cNvPr>
          <p:cNvPicPr>
            <a:picLocks noChangeAspect="1"/>
          </p:cNvPicPr>
          <p:nvPr/>
        </p:nvPicPr>
        <p:blipFill rotWithShape="1">
          <a:blip r:embed="rId2"/>
          <a:srcRect l="4522" r="4124" b="50000"/>
          <a:stretch/>
        </p:blipFill>
        <p:spPr>
          <a:xfrm>
            <a:off x="111247" y="198911"/>
            <a:ext cx="11969506" cy="6460177"/>
          </a:xfrm>
          <a:prstGeom prst="rect">
            <a:avLst/>
          </a:prstGeom>
        </p:spPr>
      </p:pic>
    </p:spTree>
    <p:extLst>
      <p:ext uri="{BB962C8B-B14F-4D97-AF65-F5344CB8AC3E}">
        <p14:creationId xmlns:p14="http://schemas.microsoft.com/office/powerpoint/2010/main" val="1833414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defined">
            <a:extLst>
              <a:ext uri="{FF2B5EF4-FFF2-40B4-BE49-F238E27FC236}">
                <a16:creationId xmlns:a16="http://schemas.microsoft.com/office/drawing/2014/main" id="{42C5CF3B-A494-23A8-1F39-44CE69B39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213" y="0"/>
            <a:ext cx="9551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402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ndefined">
            <a:extLst>
              <a:ext uri="{FF2B5EF4-FFF2-40B4-BE49-F238E27FC236}">
                <a16:creationId xmlns:a16="http://schemas.microsoft.com/office/drawing/2014/main" id="{D261EC0A-0B18-601E-0AFC-9D57AA740A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407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CB42D2-95A9-7809-863B-4941816C03F7}"/>
              </a:ext>
            </a:extLst>
          </p:cNvPr>
          <p:cNvSpPr txBox="1"/>
          <p:nvPr/>
        </p:nvSpPr>
        <p:spPr>
          <a:xfrm>
            <a:off x="8608512" y="2382456"/>
            <a:ext cx="2965537" cy="1785104"/>
          </a:xfrm>
          <a:prstGeom prst="rect">
            <a:avLst/>
          </a:prstGeom>
          <a:noFill/>
        </p:spPr>
        <p:txBody>
          <a:bodyPr wrap="square">
            <a:spAutoFit/>
          </a:bodyPr>
          <a:lstStyle/>
          <a:p>
            <a:r>
              <a:rPr lang="en-US" sz="2200" b="1" dirty="0">
                <a:solidFill>
                  <a:schemeClr val="accent1"/>
                </a:solidFill>
              </a:rPr>
              <a:t>Territorial expansion of the Ottoman Empire under Suleiman </a:t>
            </a:r>
          </a:p>
          <a:p>
            <a:r>
              <a:rPr lang="en-US" sz="2200" b="1" dirty="0">
                <a:solidFill>
                  <a:schemeClr val="accent1"/>
                </a:solidFill>
              </a:rPr>
              <a:t>(in red and orange)</a:t>
            </a:r>
          </a:p>
        </p:txBody>
      </p:sp>
    </p:spTree>
    <p:extLst>
      <p:ext uri="{BB962C8B-B14F-4D97-AF65-F5344CB8AC3E}">
        <p14:creationId xmlns:p14="http://schemas.microsoft.com/office/powerpoint/2010/main" val="774654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732100" y="86427"/>
            <a:ext cx="11044988" cy="707886"/>
          </a:xfrm>
          <a:prstGeom prst="rect">
            <a:avLst/>
          </a:prstGeom>
          <a:noFill/>
        </p:spPr>
        <p:txBody>
          <a:bodyPr wrap="square">
            <a:spAutoFit/>
          </a:bodyPr>
          <a:lstStyle/>
          <a:p>
            <a:pPr algn="ctr"/>
            <a:r>
              <a:rPr lang="en-US" sz="4000" dirty="0">
                <a:solidFill>
                  <a:schemeClr val="accent1"/>
                </a:solidFill>
              </a:rPr>
              <a:t>Reason for Ottoman’s Quick Expansion </a:t>
            </a:r>
          </a:p>
        </p:txBody>
      </p:sp>
      <p:sp>
        <p:nvSpPr>
          <p:cNvPr id="2" name="TextBox 1">
            <a:extLst>
              <a:ext uri="{FF2B5EF4-FFF2-40B4-BE49-F238E27FC236}">
                <a16:creationId xmlns:a16="http://schemas.microsoft.com/office/drawing/2014/main" id="{ACE323AE-704C-063F-26A7-F157C57C9435}"/>
              </a:ext>
            </a:extLst>
          </p:cNvPr>
          <p:cNvSpPr txBox="1"/>
          <p:nvPr/>
        </p:nvSpPr>
        <p:spPr>
          <a:xfrm>
            <a:off x="519362" y="3629595"/>
            <a:ext cx="11153273" cy="303858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They were located at the doorstep and frontiers of non-Muslim lands</a:t>
            </a:r>
          </a:p>
          <a:p>
            <a:pPr marL="285750" indent="-285750">
              <a:lnSpc>
                <a:spcPct val="110000"/>
              </a:lnSpc>
              <a:buFont typeface="Arial" panose="020B0604020202020204" pitchFamily="34" charset="0"/>
              <a:buChar char="•"/>
            </a:pPr>
            <a:r>
              <a:rPr lang="en-US" sz="2200" dirty="0">
                <a:solidFill>
                  <a:schemeClr val="accent1"/>
                </a:solidFill>
              </a:rPr>
              <a:t>The intentions of the early Sultans was sincere: they only wanted to protect their subjects from potential threat, to liberate the ones oppressed by tyrannical rulers and to spread the message of Islam into non-Muslim lands</a:t>
            </a:r>
          </a:p>
          <a:p>
            <a:pPr marL="285750" indent="-285750">
              <a:lnSpc>
                <a:spcPct val="110000"/>
              </a:lnSpc>
              <a:buFont typeface="Arial" panose="020B0604020202020204" pitchFamily="34" charset="0"/>
              <a:buChar char="•"/>
            </a:pPr>
            <a:r>
              <a:rPr lang="en-US" sz="2200" dirty="0">
                <a:solidFill>
                  <a:schemeClr val="accent1"/>
                </a:solidFill>
              </a:rPr>
              <a:t>They did not focus on expanding into Muslim lands, just for territory and riches, and so avoided the wrath of the people</a:t>
            </a:r>
          </a:p>
          <a:p>
            <a:pPr marL="285750" indent="-285750">
              <a:lnSpc>
                <a:spcPct val="110000"/>
              </a:lnSpc>
              <a:buFont typeface="Arial" panose="020B0604020202020204" pitchFamily="34" charset="0"/>
              <a:buChar char="•"/>
            </a:pPr>
            <a:r>
              <a:rPr lang="en-US" sz="2200" dirty="0">
                <a:solidFill>
                  <a:schemeClr val="accent1"/>
                </a:solidFill>
              </a:rPr>
              <a:t>The Muslim dynasties in the East struggled more as they fought against fellow Muslims</a:t>
            </a:r>
          </a:p>
          <a:p>
            <a:pPr marL="285750" indent="-285750">
              <a:lnSpc>
                <a:spcPct val="110000"/>
              </a:lnSpc>
              <a:buFont typeface="Arial" panose="020B0604020202020204" pitchFamily="34" charset="0"/>
              <a:buChar char="•"/>
            </a:pPr>
            <a:r>
              <a:rPr lang="en-US" sz="2200" dirty="0">
                <a:solidFill>
                  <a:schemeClr val="accent1"/>
                </a:solidFill>
              </a:rPr>
              <a:t>Intentions of Ottoman Sultans was pure and so victories were easy </a:t>
            </a:r>
          </a:p>
        </p:txBody>
      </p:sp>
      <p:pic>
        <p:nvPicPr>
          <p:cNvPr id="6146" name="Picture 2" descr="Islamic Calligraphy Innamal Amalu Binniyat Which Stock Illustration  1894974412 | Shutterstock">
            <a:extLst>
              <a:ext uri="{FF2B5EF4-FFF2-40B4-BE49-F238E27FC236}">
                <a16:creationId xmlns:a16="http://schemas.microsoft.com/office/drawing/2014/main" id="{5F77648E-1020-3DAF-A5C0-ADFA06F22E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40" b="9648"/>
          <a:stretch/>
        </p:blipFill>
        <p:spPr bwMode="auto">
          <a:xfrm>
            <a:off x="3619498" y="1046325"/>
            <a:ext cx="4953000" cy="233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456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9949" y="20231"/>
            <a:ext cx="11650131" cy="769441"/>
          </a:xfrm>
          <a:prstGeom prst="rect">
            <a:avLst/>
          </a:prstGeom>
          <a:noFill/>
        </p:spPr>
        <p:txBody>
          <a:bodyPr wrap="square" lIns="91440" tIns="45720" rIns="91440" bIns="45720" rtlCol="0">
            <a:spAutoFit/>
          </a:bodyPr>
          <a:lstStyle/>
          <a:p>
            <a:pPr algn="ctr"/>
            <a:r>
              <a:rPr lang="en-US" sz="4400" dirty="0">
                <a:solidFill>
                  <a:schemeClr val="accent1"/>
                </a:solidFill>
              </a:rPr>
              <a:t>Most Important Dates to Remember</a:t>
            </a:r>
          </a:p>
        </p:txBody>
      </p:sp>
      <p:sp>
        <p:nvSpPr>
          <p:cNvPr id="10" name="TextBox 9"/>
          <p:cNvSpPr txBox="1"/>
          <p:nvPr/>
        </p:nvSpPr>
        <p:spPr>
          <a:xfrm>
            <a:off x="169949" y="769441"/>
            <a:ext cx="11852102" cy="6068328"/>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000" dirty="0">
                <a:solidFill>
                  <a:schemeClr val="accent1"/>
                </a:solidFill>
              </a:rPr>
              <a:t>1258: Birth of </a:t>
            </a:r>
            <a:r>
              <a:rPr lang="en-US" sz="2000" b="1" dirty="0">
                <a:solidFill>
                  <a:schemeClr val="accent1"/>
                </a:solidFill>
              </a:rPr>
              <a:t>Osman </a:t>
            </a:r>
          </a:p>
          <a:p>
            <a:pPr marL="342900" indent="-342900">
              <a:spcBef>
                <a:spcPts val="100"/>
              </a:spcBef>
              <a:spcAft>
                <a:spcPts val="100"/>
              </a:spcAft>
              <a:buFont typeface="Arial" panose="020B0604020202020204" pitchFamily="34" charset="0"/>
              <a:buChar char="•"/>
            </a:pPr>
            <a:r>
              <a:rPr lang="en-US" sz="2000" dirty="0">
                <a:solidFill>
                  <a:schemeClr val="accent1"/>
                </a:solidFill>
              </a:rPr>
              <a:t>1299: </a:t>
            </a:r>
            <a:r>
              <a:rPr lang="en-US" sz="2000" dirty="0" err="1">
                <a:solidFill>
                  <a:schemeClr val="accent1"/>
                </a:solidFill>
              </a:rPr>
              <a:t>Bilekoma</a:t>
            </a:r>
            <a:r>
              <a:rPr lang="en-US" sz="2000" dirty="0">
                <a:solidFill>
                  <a:schemeClr val="accent1"/>
                </a:solidFill>
              </a:rPr>
              <a:t> and </a:t>
            </a:r>
            <a:r>
              <a:rPr lang="en-US" sz="2000" dirty="0" err="1">
                <a:solidFill>
                  <a:schemeClr val="accent1"/>
                </a:solidFill>
              </a:rPr>
              <a:t>Yenisehir</a:t>
            </a:r>
            <a:r>
              <a:rPr lang="en-US" sz="2000" dirty="0">
                <a:solidFill>
                  <a:schemeClr val="accent1"/>
                </a:solidFill>
              </a:rPr>
              <a:t> captured by Osman, Ottoman Empire established.</a:t>
            </a:r>
          </a:p>
          <a:p>
            <a:pPr marL="342900" indent="-342900">
              <a:spcBef>
                <a:spcPts val="100"/>
              </a:spcBef>
              <a:spcAft>
                <a:spcPts val="100"/>
              </a:spcAft>
              <a:buFont typeface="Arial" panose="020B0604020202020204" pitchFamily="34" charset="0"/>
              <a:buChar char="•"/>
            </a:pPr>
            <a:r>
              <a:rPr lang="en-US" sz="2000" dirty="0">
                <a:solidFill>
                  <a:schemeClr val="accent1"/>
                </a:solidFill>
              </a:rPr>
              <a:t>1326: Capture of </a:t>
            </a:r>
            <a:r>
              <a:rPr lang="en-US" sz="2000" dirty="0" err="1">
                <a:solidFill>
                  <a:schemeClr val="accent1"/>
                </a:solidFill>
              </a:rPr>
              <a:t>Prousa</a:t>
            </a:r>
            <a:r>
              <a:rPr lang="en-US" sz="2000" dirty="0">
                <a:solidFill>
                  <a:schemeClr val="accent1"/>
                </a:solidFill>
              </a:rPr>
              <a:t> (Bursa) by </a:t>
            </a:r>
            <a:r>
              <a:rPr lang="en-US" sz="2000" b="1" dirty="0">
                <a:solidFill>
                  <a:schemeClr val="accent1"/>
                </a:solidFill>
              </a:rPr>
              <a:t>Orhan</a:t>
            </a:r>
            <a:r>
              <a:rPr lang="en-US" sz="2000" dirty="0">
                <a:solidFill>
                  <a:schemeClr val="accent1"/>
                </a:solidFill>
              </a:rPr>
              <a:t>, death of Osman</a:t>
            </a:r>
          </a:p>
          <a:p>
            <a:pPr marL="342900" indent="-342900">
              <a:spcBef>
                <a:spcPts val="100"/>
              </a:spcBef>
              <a:spcAft>
                <a:spcPts val="100"/>
              </a:spcAft>
              <a:buFont typeface="Arial" panose="020B0604020202020204" pitchFamily="34" charset="0"/>
              <a:buChar char="•"/>
            </a:pPr>
            <a:r>
              <a:rPr lang="en-US" sz="2000" dirty="0">
                <a:solidFill>
                  <a:schemeClr val="accent1"/>
                </a:solidFill>
              </a:rPr>
              <a:t>1352: Suleyman </a:t>
            </a:r>
            <a:r>
              <a:rPr lang="en-US" sz="2000" dirty="0" err="1">
                <a:solidFill>
                  <a:schemeClr val="accent1"/>
                </a:solidFill>
              </a:rPr>
              <a:t>Pasa</a:t>
            </a:r>
            <a:r>
              <a:rPr lang="en-US" sz="2000" dirty="0">
                <a:solidFill>
                  <a:schemeClr val="accent1"/>
                </a:solidFill>
              </a:rPr>
              <a:t>, Orhan’s son expands into Rumelia</a:t>
            </a:r>
          </a:p>
          <a:p>
            <a:pPr marL="342900" indent="-342900">
              <a:spcBef>
                <a:spcPts val="100"/>
              </a:spcBef>
              <a:spcAft>
                <a:spcPts val="100"/>
              </a:spcAft>
              <a:buFont typeface="Arial" panose="020B0604020202020204" pitchFamily="34" charset="0"/>
              <a:buChar char="•"/>
            </a:pPr>
            <a:r>
              <a:rPr lang="en-US" sz="2000" dirty="0">
                <a:solidFill>
                  <a:schemeClr val="accent1"/>
                </a:solidFill>
              </a:rPr>
              <a:t>1365: Edirne became the capital </a:t>
            </a:r>
          </a:p>
          <a:p>
            <a:pPr marL="342900" indent="-342900">
              <a:spcBef>
                <a:spcPts val="100"/>
              </a:spcBef>
              <a:spcAft>
                <a:spcPts val="100"/>
              </a:spcAft>
              <a:buFont typeface="Arial" panose="020B0604020202020204" pitchFamily="34" charset="0"/>
              <a:buChar char="•"/>
            </a:pPr>
            <a:r>
              <a:rPr lang="en-US" sz="2000" dirty="0">
                <a:solidFill>
                  <a:schemeClr val="accent1"/>
                </a:solidFill>
              </a:rPr>
              <a:t>1374: Bulgaria, Constantinople, Serbia became vassals under </a:t>
            </a:r>
            <a:r>
              <a:rPr lang="en-US" sz="2000" b="1" dirty="0">
                <a:solidFill>
                  <a:schemeClr val="accent1"/>
                </a:solidFill>
              </a:rPr>
              <a:t>Murad</a:t>
            </a:r>
          </a:p>
          <a:p>
            <a:pPr marL="342900" indent="-342900">
              <a:spcBef>
                <a:spcPts val="100"/>
              </a:spcBef>
              <a:spcAft>
                <a:spcPts val="100"/>
              </a:spcAft>
              <a:buFont typeface="Arial" panose="020B0604020202020204" pitchFamily="34" charset="0"/>
              <a:buChar char="•"/>
            </a:pPr>
            <a:r>
              <a:rPr lang="en-US" sz="2000" dirty="0">
                <a:solidFill>
                  <a:schemeClr val="accent1"/>
                </a:solidFill>
              </a:rPr>
              <a:t>1389: Battle of Kosovo against Crusader armies, Murad martyred</a:t>
            </a:r>
          </a:p>
          <a:p>
            <a:pPr marL="342900" indent="-342900">
              <a:spcBef>
                <a:spcPts val="100"/>
              </a:spcBef>
              <a:spcAft>
                <a:spcPts val="100"/>
              </a:spcAft>
              <a:buFont typeface="Arial" panose="020B0604020202020204" pitchFamily="34" charset="0"/>
              <a:buChar char="•"/>
            </a:pPr>
            <a:r>
              <a:rPr lang="en-US" sz="2000" dirty="0">
                <a:solidFill>
                  <a:schemeClr val="accent1"/>
                </a:solidFill>
              </a:rPr>
              <a:t>1396: Crusader army is defeated by </a:t>
            </a:r>
            <a:r>
              <a:rPr lang="en-US" sz="2000" b="1" dirty="0">
                <a:solidFill>
                  <a:schemeClr val="accent1"/>
                </a:solidFill>
              </a:rPr>
              <a:t>Bayezid</a:t>
            </a:r>
            <a:r>
              <a:rPr lang="en-US" sz="2000" dirty="0">
                <a:solidFill>
                  <a:schemeClr val="accent1"/>
                </a:solidFill>
              </a:rPr>
              <a:t> Yildirim at the Battle of </a:t>
            </a:r>
            <a:r>
              <a:rPr lang="en-US" sz="2000" dirty="0" err="1">
                <a:solidFill>
                  <a:schemeClr val="accent1"/>
                </a:solidFill>
              </a:rPr>
              <a:t>Nicopolis</a:t>
            </a:r>
            <a:endParaRPr lang="en-US" sz="2000" dirty="0">
              <a:solidFill>
                <a:schemeClr val="accent1"/>
              </a:solidFill>
            </a:endParaRPr>
          </a:p>
          <a:p>
            <a:pPr marL="342900" indent="-342900">
              <a:spcBef>
                <a:spcPts val="100"/>
              </a:spcBef>
              <a:spcAft>
                <a:spcPts val="100"/>
              </a:spcAft>
              <a:buFont typeface="Arial" panose="020B0604020202020204" pitchFamily="34" charset="0"/>
              <a:buChar char="•"/>
            </a:pPr>
            <a:r>
              <a:rPr lang="en-US" sz="2000" dirty="0">
                <a:solidFill>
                  <a:schemeClr val="accent1"/>
                </a:solidFill>
              </a:rPr>
              <a:t>1402: The Ottomans are defeated by Timur at the Battle of Ankara, Bayezid is captured</a:t>
            </a:r>
          </a:p>
          <a:p>
            <a:pPr marL="342900" indent="-342900">
              <a:spcBef>
                <a:spcPts val="100"/>
              </a:spcBef>
              <a:spcAft>
                <a:spcPts val="100"/>
              </a:spcAft>
              <a:buFont typeface="Arial" panose="020B0604020202020204" pitchFamily="34" charset="0"/>
              <a:buChar char="•"/>
            </a:pPr>
            <a:r>
              <a:rPr lang="en-US" sz="2000" dirty="0">
                <a:solidFill>
                  <a:schemeClr val="accent1"/>
                </a:solidFill>
              </a:rPr>
              <a:t>1403-1413: Interregnum Period, </a:t>
            </a:r>
            <a:r>
              <a:rPr lang="en-US" sz="2000" b="1" dirty="0">
                <a:solidFill>
                  <a:schemeClr val="accent1"/>
                </a:solidFill>
              </a:rPr>
              <a:t>Mehmed I</a:t>
            </a:r>
            <a:r>
              <a:rPr lang="en-US" sz="2000" dirty="0">
                <a:solidFill>
                  <a:schemeClr val="accent1"/>
                </a:solidFill>
              </a:rPr>
              <a:t> finally becomes Sultan </a:t>
            </a:r>
          </a:p>
          <a:p>
            <a:pPr marL="342900" indent="-342900">
              <a:spcBef>
                <a:spcPts val="100"/>
              </a:spcBef>
              <a:spcAft>
                <a:spcPts val="100"/>
              </a:spcAft>
              <a:buFont typeface="Arial" panose="020B0604020202020204" pitchFamily="34" charset="0"/>
              <a:buChar char="•"/>
            </a:pPr>
            <a:r>
              <a:rPr lang="en-US" sz="2000" dirty="0">
                <a:solidFill>
                  <a:schemeClr val="accent1"/>
                </a:solidFill>
              </a:rPr>
              <a:t>1444: </a:t>
            </a:r>
            <a:r>
              <a:rPr lang="en-US" sz="2000" b="1" dirty="0">
                <a:solidFill>
                  <a:schemeClr val="accent1"/>
                </a:solidFill>
              </a:rPr>
              <a:t>Murad II </a:t>
            </a:r>
            <a:r>
              <a:rPr lang="en-US" sz="2000" dirty="0">
                <a:solidFill>
                  <a:schemeClr val="accent1"/>
                </a:solidFill>
              </a:rPr>
              <a:t>is victorious at Varna against a Crusader army</a:t>
            </a:r>
          </a:p>
          <a:p>
            <a:pPr marL="342900" indent="-342900">
              <a:spcBef>
                <a:spcPts val="100"/>
              </a:spcBef>
              <a:spcAft>
                <a:spcPts val="100"/>
              </a:spcAft>
              <a:buFont typeface="Arial" panose="020B0604020202020204" pitchFamily="34" charset="0"/>
              <a:buChar char="•"/>
            </a:pPr>
            <a:r>
              <a:rPr lang="en-US" sz="2000" dirty="0">
                <a:solidFill>
                  <a:schemeClr val="accent1"/>
                </a:solidFill>
              </a:rPr>
              <a:t>1451: </a:t>
            </a:r>
            <a:r>
              <a:rPr lang="en-US" sz="2000" b="1" dirty="0">
                <a:solidFill>
                  <a:schemeClr val="accent1"/>
                </a:solidFill>
              </a:rPr>
              <a:t>Mehmet </a:t>
            </a:r>
            <a:r>
              <a:rPr lang="en-US" sz="2000" b="1" dirty="0" err="1">
                <a:solidFill>
                  <a:schemeClr val="accent1"/>
                </a:solidFill>
              </a:rPr>
              <a:t>Fatih</a:t>
            </a:r>
            <a:r>
              <a:rPr lang="en-US" sz="2000" b="1" dirty="0">
                <a:solidFill>
                  <a:schemeClr val="accent1"/>
                </a:solidFill>
              </a:rPr>
              <a:t> </a:t>
            </a:r>
            <a:r>
              <a:rPr lang="en-US" sz="2000" dirty="0">
                <a:solidFill>
                  <a:schemeClr val="accent1"/>
                </a:solidFill>
              </a:rPr>
              <a:t>comes to power at the age of 19</a:t>
            </a:r>
          </a:p>
          <a:p>
            <a:pPr marL="342900" indent="-342900">
              <a:spcBef>
                <a:spcPts val="100"/>
              </a:spcBef>
              <a:spcAft>
                <a:spcPts val="100"/>
              </a:spcAft>
              <a:buFont typeface="Arial" panose="020B0604020202020204" pitchFamily="34" charset="0"/>
              <a:buChar char="•"/>
            </a:pPr>
            <a:r>
              <a:rPr lang="en-US" sz="2000" dirty="0">
                <a:solidFill>
                  <a:schemeClr val="accent1"/>
                </a:solidFill>
              </a:rPr>
              <a:t>1453: Constantinople is taken</a:t>
            </a:r>
          </a:p>
          <a:p>
            <a:pPr marL="342900" indent="-342900">
              <a:spcBef>
                <a:spcPts val="100"/>
              </a:spcBef>
              <a:spcAft>
                <a:spcPts val="100"/>
              </a:spcAft>
              <a:buFont typeface="Arial" panose="020B0604020202020204" pitchFamily="34" charset="0"/>
              <a:buChar char="•"/>
            </a:pPr>
            <a:r>
              <a:rPr lang="en-US" sz="2000" dirty="0">
                <a:solidFill>
                  <a:schemeClr val="accent1"/>
                </a:solidFill>
              </a:rPr>
              <a:t>1492: Reconquista is completed after Granada falls</a:t>
            </a:r>
          </a:p>
          <a:p>
            <a:pPr marL="342900" indent="-342900">
              <a:spcBef>
                <a:spcPts val="100"/>
              </a:spcBef>
              <a:spcAft>
                <a:spcPts val="100"/>
              </a:spcAft>
              <a:buFont typeface="Arial" panose="020B0604020202020204" pitchFamily="34" charset="0"/>
              <a:buChar char="•"/>
            </a:pPr>
            <a:r>
              <a:rPr lang="en-US" sz="2000" dirty="0">
                <a:solidFill>
                  <a:schemeClr val="accent1"/>
                </a:solidFill>
              </a:rPr>
              <a:t>1505: Kemal Reis was sent by </a:t>
            </a:r>
            <a:r>
              <a:rPr lang="en-US" sz="2000" b="1" dirty="0">
                <a:solidFill>
                  <a:schemeClr val="accent1"/>
                </a:solidFill>
              </a:rPr>
              <a:t>Bayezid II </a:t>
            </a:r>
            <a:r>
              <a:rPr lang="en-US" sz="2000" dirty="0">
                <a:solidFill>
                  <a:schemeClr val="accent1"/>
                </a:solidFill>
              </a:rPr>
              <a:t>to help Muslims and Jews in Spain</a:t>
            </a:r>
          </a:p>
          <a:p>
            <a:pPr marL="342900" indent="-342900">
              <a:spcBef>
                <a:spcPts val="100"/>
              </a:spcBef>
              <a:spcAft>
                <a:spcPts val="100"/>
              </a:spcAft>
              <a:buFont typeface="Arial" panose="020B0604020202020204" pitchFamily="34" charset="0"/>
              <a:buChar char="•"/>
            </a:pPr>
            <a:r>
              <a:rPr lang="en-US" sz="2000" dirty="0">
                <a:solidFill>
                  <a:schemeClr val="accent1"/>
                </a:solidFill>
              </a:rPr>
              <a:t>1517: </a:t>
            </a:r>
            <a:r>
              <a:rPr lang="en-US" sz="2000" b="1" dirty="0">
                <a:solidFill>
                  <a:schemeClr val="accent1"/>
                </a:solidFill>
              </a:rPr>
              <a:t>Selim</a:t>
            </a:r>
            <a:r>
              <a:rPr lang="en-US" sz="2000" dirty="0">
                <a:solidFill>
                  <a:schemeClr val="accent1"/>
                </a:solidFill>
              </a:rPr>
              <a:t> defeats Mamluks at </a:t>
            </a:r>
            <a:r>
              <a:rPr lang="en-US" sz="2000" dirty="0" err="1">
                <a:solidFill>
                  <a:schemeClr val="accent1"/>
                </a:solidFill>
              </a:rPr>
              <a:t>Ridaniya</a:t>
            </a:r>
            <a:r>
              <a:rPr lang="en-US" sz="2000" dirty="0">
                <a:solidFill>
                  <a:schemeClr val="accent1"/>
                </a:solidFill>
              </a:rPr>
              <a:t>, controls Egypt and Hijaz, adopts the title of Caliph</a:t>
            </a:r>
          </a:p>
          <a:p>
            <a:pPr marL="342900" indent="-342900">
              <a:spcBef>
                <a:spcPts val="100"/>
              </a:spcBef>
              <a:spcAft>
                <a:spcPts val="100"/>
              </a:spcAft>
              <a:buFont typeface="Arial" panose="020B0604020202020204" pitchFamily="34" charset="0"/>
              <a:buChar char="•"/>
            </a:pPr>
            <a:r>
              <a:rPr lang="en-US" sz="2000" dirty="0">
                <a:solidFill>
                  <a:schemeClr val="accent1"/>
                </a:solidFill>
              </a:rPr>
              <a:t>1534: Khizr Reis Barbarossa appointed as grand admiral</a:t>
            </a:r>
          </a:p>
          <a:p>
            <a:pPr marL="342900" indent="-342900">
              <a:spcBef>
                <a:spcPts val="100"/>
              </a:spcBef>
              <a:spcAft>
                <a:spcPts val="100"/>
              </a:spcAft>
              <a:buFont typeface="Arial" panose="020B0604020202020204" pitchFamily="34" charset="0"/>
              <a:buChar char="•"/>
            </a:pPr>
            <a:r>
              <a:rPr lang="en-US" sz="2000" dirty="0">
                <a:solidFill>
                  <a:schemeClr val="accent1"/>
                </a:solidFill>
              </a:rPr>
              <a:t>1566: Conquest of </a:t>
            </a:r>
            <a:r>
              <a:rPr lang="en-US" sz="2000" dirty="0" err="1">
                <a:solidFill>
                  <a:schemeClr val="accent1"/>
                </a:solidFill>
              </a:rPr>
              <a:t>Szigetvar</a:t>
            </a:r>
            <a:r>
              <a:rPr lang="en-US" sz="2000" dirty="0">
                <a:solidFill>
                  <a:schemeClr val="accent1"/>
                </a:solidFill>
              </a:rPr>
              <a:t>, death of </a:t>
            </a:r>
            <a:r>
              <a:rPr lang="en-US" sz="2000" b="1" dirty="0">
                <a:solidFill>
                  <a:schemeClr val="accent1"/>
                </a:solidFill>
              </a:rPr>
              <a:t>Suleyman</a:t>
            </a:r>
            <a:endParaRPr lang="en-US" sz="2000" dirty="0">
              <a:solidFill>
                <a:schemeClr val="accent1"/>
              </a:solidFill>
            </a:endParaRPr>
          </a:p>
        </p:txBody>
      </p:sp>
    </p:spTree>
    <p:extLst>
      <p:ext uri="{BB962C8B-B14F-4D97-AF65-F5344CB8AC3E}">
        <p14:creationId xmlns:p14="http://schemas.microsoft.com/office/powerpoint/2010/main" val="77598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20041" y="146504"/>
            <a:ext cx="11044988" cy="769441"/>
          </a:xfrm>
          <a:prstGeom prst="rect">
            <a:avLst/>
          </a:prstGeom>
          <a:noFill/>
        </p:spPr>
        <p:txBody>
          <a:bodyPr wrap="square">
            <a:spAutoFit/>
          </a:bodyPr>
          <a:lstStyle/>
          <a:p>
            <a:r>
              <a:rPr lang="en-US" sz="4400" dirty="0">
                <a:solidFill>
                  <a:srgbClr val="52291E"/>
                </a:solidFill>
                <a:latin typeface="Berkshire Swash" panose="02000505000000020003" pitchFamily="2" charset="0"/>
              </a:rPr>
              <a:t>Basic Ottoman Empire Timeline</a:t>
            </a:r>
          </a:p>
        </p:txBody>
      </p:sp>
      <p:sp>
        <p:nvSpPr>
          <p:cNvPr id="5" name="TextBox 4">
            <a:extLst>
              <a:ext uri="{FF2B5EF4-FFF2-40B4-BE49-F238E27FC236}">
                <a16:creationId xmlns:a16="http://schemas.microsoft.com/office/drawing/2014/main" id="{B0106225-1392-D13A-83E5-7E326EBEE678}"/>
              </a:ext>
            </a:extLst>
          </p:cNvPr>
          <p:cNvSpPr txBox="1"/>
          <p:nvPr/>
        </p:nvSpPr>
        <p:spPr>
          <a:xfrm>
            <a:off x="211756" y="915945"/>
            <a:ext cx="11838004"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solidFill>
                  <a:schemeClr val="accent1"/>
                </a:solidFill>
              </a:rPr>
              <a:t>1299-1326 </a:t>
            </a:r>
            <a:r>
              <a:rPr lang="en-US" sz="2000" b="1" dirty="0">
                <a:solidFill>
                  <a:schemeClr val="accent1"/>
                </a:solidFill>
              </a:rPr>
              <a:t>Osman I</a:t>
            </a:r>
            <a:r>
              <a:rPr lang="en-US" sz="2000" dirty="0">
                <a:solidFill>
                  <a:schemeClr val="accent1"/>
                </a:solidFill>
              </a:rPr>
              <a:t> is the ruler of a small state in northwest Anatolia. </a:t>
            </a:r>
          </a:p>
          <a:p>
            <a:pPr marL="285750" indent="-285750">
              <a:lnSpc>
                <a:spcPct val="110000"/>
              </a:lnSpc>
              <a:buFont typeface="Arial" panose="020B0604020202020204" pitchFamily="34" charset="0"/>
              <a:buChar char="•"/>
            </a:pPr>
            <a:r>
              <a:rPr lang="en-US" sz="2000" dirty="0">
                <a:solidFill>
                  <a:schemeClr val="accent1"/>
                </a:solidFill>
              </a:rPr>
              <a:t>1362 </a:t>
            </a:r>
            <a:r>
              <a:rPr lang="en-US" sz="2000" b="1" dirty="0">
                <a:solidFill>
                  <a:schemeClr val="accent1"/>
                </a:solidFill>
              </a:rPr>
              <a:t>Janissary</a:t>
            </a:r>
            <a:r>
              <a:rPr lang="en-US" sz="2000" dirty="0">
                <a:solidFill>
                  <a:schemeClr val="accent1"/>
                </a:solidFill>
              </a:rPr>
              <a:t> conscription instituted by Murad I. </a:t>
            </a:r>
          </a:p>
          <a:p>
            <a:pPr marL="285750" indent="-285750">
              <a:lnSpc>
                <a:spcPct val="110000"/>
              </a:lnSpc>
              <a:buFont typeface="Arial" panose="020B0604020202020204" pitchFamily="34" charset="0"/>
              <a:buChar char="•"/>
            </a:pPr>
            <a:r>
              <a:rPr lang="en-US" sz="2000" dirty="0">
                <a:solidFill>
                  <a:schemeClr val="accent1"/>
                </a:solidFill>
              </a:rPr>
              <a:t>1389 Murad I leads an army against Lazar of Serbia in the </a:t>
            </a:r>
            <a:r>
              <a:rPr lang="en-US" sz="2000" b="1" dirty="0">
                <a:solidFill>
                  <a:schemeClr val="accent1"/>
                </a:solidFill>
              </a:rPr>
              <a:t>Battle of Kosovo</a:t>
            </a:r>
            <a:r>
              <a:rPr lang="en-US" sz="2000" dirty="0">
                <a:solidFill>
                  <a:schemeClr val="accent1"/>
                </a:solidFill>
              </a:rPr>
              <a:t>. </a:t>
            </a:r>
          </a:p>
          <a:p>
            <a:pPr marL="285750" indent="-285750">
              <a:lnSpc>
                <a:spcPct val="110000"/>
              </a:lnSpc>
              <a:buFont typeface="Arial" panose="020B0604020202020204" pitchFamily="34" charset="0"/>
              <a:buChar char="•"/>
            </a:pPr>
            <a:r>
              <a:rPr lang="en-US" sz="2000" dirty="0">
                <a:solidFill>
                  <a:schemeClr val="accent1"/>
                </a:solidFill>
              </a:rPr>
              <a:t>1402 </a:t>
            </a:r>
            <a:r>
              <a:rPr lang="en-US" sz="2000" b="1" dirty="0">
                <a:solidFill>
                  <a:schemeClr val="accent1"/>
                </a:solidFill>
              </a:rPr>
              <a:t>Battle of Ankara </a:t>
            </a:r>
            <a:r>
              <a:rPr lang="en-US" sz="2000" dirty="0">
                <a:solidFill>
                  <a:schemeClr val="accent1"/>
                </a:solidFill>
              </a:rPr>
              <a:t>against the Central Asian ruler Tamerlane in which Bayezid I is captured. </a:t>
            </a:r>
          </a:p>
          <a:p>
            <a:pPr marL="285750" indent="-285750">
              <a:lnSpc>
                <a:spcPct val="110000"/>
              </a:lnSpc>
              <a:buFont typeface="Arial" panose="020B0604020202020204" pitchFamily="34" charset="0"/>
              <a:buChar char="•"/>
            </a:pPr>
            <a:r>
              <a:rPr lang="en-US" sz="2000" dirty="0">
                <a:solidFill>
                  <a:schemeClr val="accent1"/>
                </a:solidFill>
              </a:rPr>
              <a:t>1453 </a:t>
            </a:r>
            <a:r>
              <a:rPr lang="en-US" sz="2000" b="1" dirty="0">
                <a:solidFill>
                  <a:schemeClr val="accent1"/>
                </a:solidFill>
              </a:rPr>
              <a:t>Conquest of Constantinople </a:t>
            </a:r>
            <a:r>
              <a:rPr lang="en-US" sz="2000" dirty="0">
                <a:solidFill>
                  <a:schemeClr val="accent1"/>
                </a:solidFill>
              </a:rPr>
              <a:t>by Sultan Mehmed II.</a:t>
            </a:r>
          </a:p>
          <a:p>
            <a:pPr marL="285750" indent="-285750">
              <a:lnSpc>
                <a:spcPct val="110000"/>
              </a:lnSpc>
              <a:buFont typeface="Arial" panose="020B0604020202020204" pitchFamily="34" charset="0"/>
              <a:buChar char="•"/>
            </a:pPr>
            <a:r>
              <a:rPr lang="en-US" sz="2000" dirty="0">
                <a:solidFill>
                  <a:schemeClr val="accent1"/>
                </a:solidFill>
              </a:rPr>
              <a:t>1459 Mehmed II orders the construction of </a:t>
            </a:r>
            <a:r>
              <a:rPr lang="en-US" sz="2000" b="1" dirty="0">
                <a:solidFill>
                  <a:schemeClr val="accent1"/>
                </a:solidFill>
              </a:rPr>
              <a:t>Top Kapi Palace</a:t>
            </a:r>
            <a:r>
              <a:rPr lang="en-US" sz="2000" dirty="0">
                <a:solidFill>
                  <a:schemeClr val="accent1"/>
                </a:solidFill>
              </a:rPr>
              <a:t>. </a:t>
            </a:r>
          </a:p>
          <a:p>
            <a:pPr marL="285750" indent="-285750">
              <a:lnSpc>
                <a:spcPct val="110000"/>
              </a:lnSpc>
              <a:buFont typeface="Arial" panose="020B0604020202020204" pitchFamily="34" charset="0"/>
              <a:buChar char="•"/>
            </a:pPr>
            <a:r>
              <a:rPr lang="en-US" sz="2000" dirty="0">
                <a:solidFill>
                  <a:schemeClr val="accent1"/>
                </a:solidFill>
              </a:rPr>
              <a:t>1512-1520 </a:t>
            </a:r>
            <a:r>
              <a:rPr lang="en-US" sz="2000" b="1" dirty="0">
                <a:solidFill>
                  <a:schemeClr val="accent1"/>
                </a:solidFill>
              </a:rPr>
              <a:t>Selim </a:t>
            </a:r>
            <a:r>
              <a:rPr lang="en-US" sz="2000" dirty="0">
                <a:solidFill>
                  <a:schemeClr val="accent1"/>
                </a:solidFill>
              </a:rPr>
              <a:t>conquers Syria, Egypt &amp; Hijaz. Takes the title of caliph in 1517. </a:t>
            </a:r>
          </a:p>
          <a:p>
            <a:pPr marL="285750" indent="-285750">
              <a:lnSpc>
                <a:spcPct val="110000"/>
              </a:lnSpc>
              <a:buFont typeface="Arial" panose="020B0604020202020204" pitchFamily="34" charset="0"/>
              <a:buChar char="•"/>
            </a:pPr>
            <a:r>
              <a:rPr lang="en-US" sz="2000" dirty="0">
                <a:solidFill>
                  <a:schemeClr val="accent1"/>
                </a:solidFill>
              </a:rPr>
              <a:t>1516  The Barbarossa brothers captured Algiers from Spain</a:t>
            </a:r>
          </a:p>
          <a:p>
            <a:pPr marL="285750" indent="-285750">
              <a:lnSpc>
                <a:spcPct val="110000"/>
              </a:lnSpc>
              <a:buFont typeface="Arial" panose="020B0604020202020204" pitchFamily="34" charset="0"/>
              <a:buChar char="•"/>
            </a:pPr>
            <a:r>
              <a:rPr lang="en-US" sz="2000" dirty="0">
                <a:solidFill>
                  <a:schemeClr val="accent1"/>
                </a:solidFill>
              </a:rPr>
              <a:t>1520-1566 </a:t>
            </a:r>
            <a:r>
              <a:rPr lang="en-US" sz="2000" b="1" dirty="0">
                <a:solidFill>
                  <a:schemeClr val="accent1"/>
                </a:solidFill>
              </a:rPr>
              <a:t>Suleiman the Magnificent </a:t>
            </a:r>
            <a:r>
              <a:rPr lang="en-US" sz="2000" dirty="0">
                <a:solidFill>
                  <a:schemeClr val="accent1"/>
                </a:solidFill>
              </a:rPr>
              <a:t>extends the empire to its greatest extent. </a:t>
            </a:r>
          </a:p>
          <a:p>
            <a:pPr marL="285750" indent="-285750">
              <a:lnSpc>
                <a:spcPct val="110000"/>
              </a:lnSpc>
              <a:buFont typeface="Arial" panose="020B0604020202020204" pitchFamily="34" charset="0"/>
              <a:buChar char="•"/>
            </a:pPr>
            <a:r>
              <a:rPr lang="en-US" sz="2000" dirty="0">
                <a:solidFill>
                  <a:schemeClr val="accent1"/>
                </a:solidFill>
              </a:rPr>
              <a:t>1533 </a:t>
            </a:r>
            <a:r>
              <a:rPr lang="en-US" sz="2000" dirty="0" err="1">
                <a:solidFill>
                  <a:schemeClr val="accent1"/>
                </a:solidFill>
              </a:rPr>
              <a:t>Hayreddin</a:t>
            </a:r>
            <a:r>
              <a:rPr lang="en-US" sz="2000" dirty="0">
                <a:solidFill>
                  <a:schemeClr val="accent1"/>
                </a:solidFill>
              </a:rPr>
              <a:t> Barbarossa was appointed Grand Admiral of the Ottoman Navy</a:t>
            </a:r>
          </a:p>
          <a:p>
            <a:pPr marL="285750" indent="-285750">
              <a:lnSpc>
                <a:spcPct val="110000"/>
              </a:lnSpc>
              <a:buFont typeface="Arial" panose="020B0604020202020204" pitchFamily="34" charset="0"/>
              <a:buChar char="•"/>
            </a:pPr>
            <a:r>
              <a:rPr lang="en-US" sz="2000" dirty="0">
                <a:solidFill>
                  <a:schemeClr val="accent1"/>
                </a:solidFill>
              </a:rPr>
              <a:t>1539 Suleiman makes </a:t>
            </a:r>
            <a:r>
              <a:rPr lang="en-US" sz="2000" b="1" dirty="0">
                <a:solidFill>
                  <a:schemeClr val="accent1"/>
                </a:solidFill>
              </a:rPr>
              <a:t>Sinan </a:t>
            </a:r>
            <a:r>
              <a:rPr lang="en-US" sz="2000" dirty="0">
                <a:solidFill>
                  <a:schemeClr val="accent1"/>
                </a:solidFill>
              </a:rPr>
              <a:t>his chief architect. He was responsible for the construction of over 300 major structures. </a:t>
            </a:r>
          </a:p>
          <a:p>
            <a:pPr marL="285750" indent="-285750">
              <a:lnSpc>
                <a:spcPct val="110000"/>
              </a:lnSpc>
              <a:buFont typeface="Arial" panose="020B0604020202020204" pitchFamily="34" charset="0"/>
              <a:buChar char="•"/>
            </a:pPr>
            <a:r>
              <a:rPr lang="en-US" sz="2000" dirty="0">
                <a:solidFill>
                  <a:schemeClr val="accent1"/>
                </a:solidFill>
              </a:rPr>
              <a:t>1571 Ottomans lose in the naval </a:t>
            </a:r>
            <a:r>
              <a:rPr lang="en-US" sz="2000" b="1" dirty="0">
                <a:solidFill>
                  <a:schemeClr val="accent1"/>
                </a:solidFill>
              </a:rPr>
              <a:t>Battle of Lepanto </a:t>
            </a:r>
            <a:r>
              <a:rPr lang="en-US" sz="2000" dirty="0">
                <a:solidFill>
                  <a:schemeClr val="accent1"/>
                </a:solidFill>
              </a:rPr>
              <a:t>against Holy League led by Spain. </a:t>
            </a:r>
          </a:p>
          <a:p>
            <a:pPr marL="285750" indent="-285750">
              <a:lnSpc>
                <a:spcPct val="110000"/>
              </a:lnSpc>
              <a:buFont typeface="Arial" panose="020B0604020202020204" pitchFamily="34" charset="0"/>
              <a:buChar char="•"/>
            </a:pPr>
            <a:r>
              <a:rPr lang="en-US" sz="2000" dirty="0">
                <a:solidFill>
                  <a:schemeClr val="accent1"/>
                </a:solidFill>
              </a:rPr>
              <a:t>1683 Second failed attempt to take </a:t>
            </a:r>
            <a:r>
              <a:rPr lang="en-US" sz="2000" b="1" dirty="0">
                <a:solidFill>
                  <a:schemeClr val="accent1"/>
                </a:solidFill>
              </a:rPr>
              <a:t>Vienna</a:t>
            </a:r>
            <a:r>
              <a:rPr lang="en-US" sz="2000" dirty="0">
                <a:solidFill>
                  <a:schemeClr val="accent1"/>
                </a:solidFill>
              </a:rPr>
              <a:t>. </a:t>
            </a:r>
          </a:p>
          <a:p>
            <a:pPr marL="285750" indent="-285750">
              <a:lnSpc>
                <a:spcPct val="110000"/>
              </a:lnSpc>
              <a:buFont typeface="Arial" panose="020B0604020202020204" pitchFamily="34" charset="0"/>
              <a:buChar char="•"/>
            </a:pPr>
            <a:r>
              <a:rPr lang="en-US" sz="2000" dirty="0">
                <a:solidFill>
                  <a:schemeClr val="accent1"/>
                </a:solidFill>
              </a:rPr>
              <a:t>1718-1730 </a:t>
            </a:r>
            <a:r>
              <a:rPr lang="en-US" sz="2000" b="1" dirty="0">
                <a:solidFill>
                  <a:schemeClr val="accent1"/>
                </a:solidFill>
              </a:rPr>
              <a:t>Tulip Period, </a:t>
            </a:r>
            <a:r>
              <a:rPr lang="en-US" sz="2000" dirty="0">
                <a:solidFill>
                  <a:schemeClr val="accent1"/>
                </a:solidFill>
              </a:rPr>
              <a:t>fascination with tulips, Art and poetry also flourishes in this period. </a:t>
            </a:r>
          </a:p>
          <a:p>
            <a:pPr marL="285750" indent="-285750">
              <a:lnSpc>
                <a:spcPct val="110000"/>
              </a:lnSpc>
              <a:buFont typeface="Arial" panose="020B0604020202020204" pitchFamily="34" charset="0"/>
              <a:buChar char="•"/>
            </a:pPr>
            <a:r>
              <a:rPr lang="en-US" sz="2000" dirty="0">
                <a:solidFill>
                  <a:schemeClr val="accent1"/>
                </a:solidFill>
              </a:rPr>
              <a:t>1774 Ottomans officially lose </a:t>
            </a:r>
            <a:r>
              <a:rPr lang="en-US" sz="2000" b="1" dirty="0">
                <a:solidFill>
                  <a:schemeClr val="accent1"/>
                </a:solidFill>
              </a:rPr>
              <a:t>Crimea</a:t>
            </a:r>
            <a:r>
              <a:rPr lang="en-US" sz="2000" dirty="0">
                <a:solidFill>
                  <a:schemeClr val="accent1"/>
                </a:solidFill>
              </a:rPr>
              <a:t> to the Russians.</a:t>
            </a:r>
          </a:p>
          <a:p>
            <a:pPr marL="285750" indent="-285750">
              <a:lnSpc>
                <a:spcPct val="110000"/>
              </a:lnSpc>
              <a:buFont typeface="Arial" panose="020B0604020202020204" pitchFamily="34" charset="0"/>
              <a:buChar char="•"/>
            </a:pPr>
            <a:r>
              <a:rPr lang="en-US" sz="2000" dirty="0">
                <a:solidFill>
                  <a:schemeClr val="accent1"/>
                </a:solidFill>
              </a:rPr>
              <a:t>1798 </a:t>
            </a:r>
            <a:r>
              <a:rPr lang="en-US" sz="2000" b="1" dirty="0">
                <a:solidFill>
                  <a:schemeClr val="accent1"/>
                </a:solidFill>
              </a:rPr>
              <a:t>Napoleon</a:t>
            </a:r>
            <a:r>
              <a:rPr lang="en-US" sz="2000" dirty="0">
                <a:solidFill>
                  <a:schemeClr val="accent1"/>
                </a:solidFill>
              </a:rPr>
              <a:t> invades Egypt. </a:t>
            </a:r>
          </a:p>
        </p:txBody>
      </p:sp>
    </p:spTree>
    <p:extLst>
      <p:ext uri="{BB962C8B-B14F-4D97-AF65-F5344CB8AC3E}">
        <p14:creationId xmlns:p14="http://schemas.microsoft.com/office/powerpoint/2010/main" val="15375295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11756" y="146504"/>
            <a:ext cx="11044988" cy="769441"/>
          </a:xfrm>
          <a:prstGeom prst="rect">
            <a:avLst/>
          </a:prstGeom>
          <a:noFill/>
        </p:spPr>
        <p:txBody>
          <a:bodyPr wrap="square">
            <a:spAutoFit/>
          </a:bodyPr>
          <a:lstStyle/>
          <a:p>
            <a:r>
              <a:rPr lang="en-US" sz="4400" dirty="0">
                <a:solidFill>
                  <a:schemeClr val="accent1"/>
                </a:solidFill>
                <a:latin typeface="Berkshire Swash" panose="02000505000000020003" pitchFamily="2" charset="0"/>
              </a:rPr>
              <a:t>Basic Ottoman Empire Timeline</a:t>
            </a:r>
          </a:p>
        </p:txBody>
      </p:sp>
      <p:sp>
        <p:nvSpPr>
          <p:cNvPr id="5" name="TextBox 4">
            <a:extLst>
              <a:ext uri="{FF2B5EF4-FFF2-40B4-BE49-F238E27FC236}">
                <a16:creationId xmlns:a16="http://schemas.microsoft.com/office/drawing/2014/main" id="{B0106225-1392-D13A-83E5-7E326EBEE678}"/>
              </a:ext>
            </a:extLst>
          </p:cNvPr>
          <p:cNvSpPr txBox="1"/>
          <p:nvPr/>
        </p:nvSpPr>
        <p:spPr>
          <a:xfrm>
            <a:off x="211756" y="915945"/>
            <a:ext cx="11838004"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solidFill>
                  <a:schemeClr val="accent1"/>
                </a:solidFill>
              </a:rPr>
              <a:t>1811 </a:t>
            </a:r>
            <a:r>
              <a:rPr lang="en-US" sz="2000" b="1" dirty="0">
                <a:solidFill>
                  <a:schemeClr val="accent1"/>
                </a:solidFill>
              </a:rPr>
              <a:t>Mamluks</a:t>
            </a:r>
            <a:r>
              <a:rPr lang="en-US" sz="2000" dirty="0">
                <a:solidFill>
                  <a:schemeClr val="accent1"/>
                </a:solidFill>
              </a:rPr>
              <a:t> were massacred by Mohammad Ali.</a:t>
            </a:r>
          </a:p>
          <a:p>
            <a:pPr marL="285750" indent="-285750">
              <a:lnSpc>
                <a:spcPct val="110000"/>
              </a:lnSpc>
              <a:buFont typeface="Arial" panose="020B0604020202020204" pitchFamily="34" charset="0"/>
              <a:buChar char="•"/>
            </a:pPr>
            <a:r>
              <a:rPr lang="en-US" sz="2000" dirty="0">
                <a:solidFill>
                  <a:schemeClr val="accent1"/>
                </a:solidFill>
              </a:rPr>
              <a:t>1830 </a:t>
            </a:r>
            <a:r>
              <a:rPr lang="en-US" sz="2000" b="1" dirty="0">
                <a:solidFill>
                  <a:schemeClr val="accent1"/>
                </a:solidFill>
              </a:rPr>
              <a:t>Algeria</a:t>
            </a:r>
            <a:r>
              <a:rPr lang="en-US" sz="2000" dirty="0">
                <a:solidFill>
                  <a:schemeClr val="accent1"/>
                </a:solidFill>
              </a:rPr>
              <a:t> is lost to the French. </a:t>
            </a:r>
          </a:p>
          <a:p>
            <a:pPr marL="285750" indent="-285750">
              <a:lnSpc>
                <a:spcPct val="110000"/>
              </a:lnSpc>
              <a:buFont typeface="Arial" panose="020B0604020202020204" pitchFamily="34" charset="0"/>
              <a:buChar char="•"/>
            </a:pPr>
            <a:r>
              <a:rPr lang="en-US" sz="2000" dirty="0">
                <a:solidFill>
                  <a:schemeClr val="accent1"/>
                </a:solidFill>
              </a:rPr>
              <a:t>1839-1876 </a:t>
            </a:r>
            <a:r>
              <a:rPr lang="en-US" sz="2000" b="1" dirty="0" err="1">
                <a:solidFill>
                  <a:schemeClr val="accent1"/>
                </a:solidFill>
              </a:rPr>
              <a:t>Tanzimat</a:t>
            </a:r>
            <a:r>
              <a:rPr lang="en-US" sz="2000" b="1" dirty="0">
                <a:solidFill>
                  <a:schemeClr val="accent1"/>
                </a:solidFill>
              </a:rPr>
              <a:t> Reforms </a:t>
            </a:r>
            <a:r>
              <a:rPr lang="en-US" sz="2000" dirty="0">
                <a:solidFill>
                  <a:schemeClr val="accent1"/>
                </a:solidFill>
              </a:rPr>
              <a:t>instituted. </a:t>
            </a:r>
          </a:p>
          <a:p>
            <a:pPr marL="285750" indent="-285750">
              <a:lnSpc>
                <a:spcPct val="110000"/>
              </a:lnSpc>
              <a:buFont typeface="Arial" panose="020B0604020202020204" pitchFamily="34" charset="0"/>
              <a:buChar char="•"/>
            </a:pPr>
            <a:r>
              <a:rPr lang="en-US" sz="2000" dirty="0">
                <a:solidFill>
                  <a:schemeClr val="accent1"/>
                </a:solidFill>
              </a:rPr>
              <a:t>1853-1856 The Ottomans with the help of Britain and France face off Russia in the </a:t>
            </a:r>
            <a:r>
              <a:rPr lang="en-US" sz="2000" b="1" dirty="0">
                <a:solidFill>
                  <a:schemeClr val="accent1"/>
                </a:solidFill>
              </a:rPr>
              <a:t>Crimean War. </a:t>
            </a:r>
          </a:p>
          <a:p>
            <a:pPr marL="285750" indent="-285750">
              <a:lnSpc>
                <a:spcPct val="110000"/>
              </a:lnSpc>
              <a:buFont typeface="Arial" panose="020B0604020202020204" pitchFamily="34" charset="0"/>
              <a:buChar char="•"/>
            </a:pPr>
            <a:r>
              <a:rPr lang="en-US" sz="2000" dirty="0">
                <a:solidFill>
                  <a:schemeClr val="accent1"/>
                </a:solidFill>
              </a:rPr>
              <a:t>1912-1913 </a:t>
            </a:r>
            <a:r>
              <a:rPr lang="en-US" sz="2000" b="1" dirty="0">
                <a:solidFill>
                  <a:schemeClr val="accent1"/>
                </a:solidFill>
              </a:rPr>
              <a:t>Balkan Wars </a:t>
            </a:r>
            <a:r>
              <a:rPr lang="en-US" sz="2000" dirty="0">
                <a:solidFill>
                  <a:schemeClr val="accent1"/>
                </a:solidFill>
              </a:rPr>
              <a:t>leave the Ottomans with almost no territory in Europe. </a:t>
            </a:r>
          </a:p>
          <a:p>
            <a:pPr marL="285750" indent="-285750">
              <a:lnSpc>
                <a:spcPct val="110000"/>
              </a:lnSpc>
              <a:buFont typeface="Arial" panose="020B0604020202020204" pitchFamily="34" charset="0"/>
              <a:buChar char="•"/>
            </a:pPr>
            <a:r>
              <a:rPr lang="en-US" sz="2000" dirty="0">
                <a:solidFill>
                  <a:schemeClr val="accent1"/>
                </a:solidFill>
              </a:rPr>
              <a:t>1914 The Ottomans join </a:t>
            </a:r>
            <a:r>
              <a:rPr lang="en-US" sz="2000" b="1" dirty="0">
                <a:solidFill>
                  <a:schemeClr val="accent1"/>
                </a:solidFill>
              </a:rPr>
              <a:t>World War I </a:t>
            </a:r>
            <a:r>
              <a:rPr lang="en-US" sz="2000" dirty="0">
                <a:solidFill>
                  <a:schemeClr val="accent1"/>
                </a:solidFill>
              </a:rPr>
              <a:t>on the side of Germany, Austria-Hungary against Russia, England and France </a:t>
            </a:r>
          </a:p>
          <a:p>
            <a:pPr marL="285750" indent="-285750">
              <a:lnSpc>
                <a:spcPct val="110000"/>
              </a:lnSpc>
              <a:buFont typeface="Arial" panose="020B0604020202020204" pitchFamily="34" charset="0"/>
              <a:buChar char="•"/>
            </a:pPr>
            <a:r>
              <a:rPr lang="en-US" sz="2000" dirty="0">
                <a:solidFill>
                  <a:schemeClr val="accent1"/>
                </a:solidFill>
              </a:rPr>
              <a:t>1915 The </a:t>
            </a:r>
            <a:r>
              <a:rPr lang="en-US" sz="2000" b="1" dirty="0">
                <a:solidFill>
                  <a:schemeClr val="accent1"/>
                </a:solidFill>
              </a:rPr>
              <a:t>Gallipoli Campaign</a:t>
            </a:r>
            <a:r>
              <a:rPr lang="en-US" sz="2000" dirty="0">
                <a:solidFill>
                  <a:schemeClr val="accent1"/>
                </a:solidFill>
              </a:rPr>
              <a:t>: Under the command of Mustafa Kemal, the Ottoman army successfully repels Britain's invasion of the Dardanelles in Turkey. </a:t>
            </a:r>
          </a:p>
          <a:p>
            <a:pPr marL="285750" indent="-285750">
              <a:lnSpc>
                <a:spcPct val="110000"/>
              </a:lnSpc>
              <a:buFont typeface="Arial" panose="020B0604020202020204" pitchFamily="34" charset="0"/>
              <a:buChar char="•"/>
            </a:pPr>
            <a:r>
              <a:rPr lang="en-US" sz="2000" dirty="0">
                <a:solidFill>
                  <a:schemeClr val="accent1"/>
                </a:solidFill>
              </a:rPr>
              <a:t>1918 Ottomans surrender and </a:t>
            </a:r>
            <a:r>
              <a:rPr lang="en-US" sz="2000" b="1" dirty="0">
                <a:solidFill>
                  <a:schemeClr val="accent1"/>
                </a:solidFill>
              </a:rPr>
              <a:t>Armistice of Mudros </a:t>
            </a:r>
            <a:r>
              <a:rPr lang="en-US" sz="2000" dirty="0">
                <a:solidFill>
                  <a:schemeClr val="accent1"/>
                </a:solidFill>
              </a:rPr>
              <a:t>is concluded. </a:t>
            </a:r>
          </a:p>
          <a:p>
            <a:pPr marL="285750" indent="-285750">
              <a:lnSpc>
                <a:spcPct val="110000"/>
              </a:lnSpc>
              <a:buFont typeface="Arial" panose="020B0604020202020204" pitchFamily="34" charset="0"/>
              <a:buChar char="•"/>
            </a:pPr>
            <a:r>
              <a:rPr lang="en-US" sz="2000" dirty="0">
                <a:solidFill>
                  <a:schemeClr val="accent1"/>
                </a:solidFill>
              </a:rPr>
              <a:t>1916-1919 </a:t>
            </a:r>
            <a:r>
              <a:rPr lang="en-US" sz="2000" b="1" dirty="0">
                <a:solidFill>
                  <a:schemeClr val="accent1"/>
                </a:solidFill>
              </a:rPr>
              <a:t>Siege of Madinah </a:t>
            </a:r>
            <a:r>
              <a:rPr lang="en-US" sz="2000" dirty="0">
                <a:solidFill>
                  <a:schemeClr val="accent1"/>
                </a:solidFill>
              </a:rPr>
              <a:t>led by the sons of Sharif Hussain, Ali, Abdullah and Faisal. </a:t>
            </a:r>
          </a:p>
          <a:p>
            <a:pPr marL="285750" indent="-285750">
              <a:lnSpc>
                <a:spcPct val="110000"/>
              </a:lnSpc>
              <a:buFont typeface="Arial" panose="020B0604020202020204" pitchFamily="34" charset="0"/>
              <a:buChar char="•"/>
            </a:pPr>
            <a:r>
              <a:rPr lang="en-US" sz="2000" dirty="0">
                <a:solidFill>
                  <a:schemeClr val="accent1"/>
                </a:solidFill>
              </a:rPr>
              <a:t>1917 </a:t>
            </a:r>
            <a:r>
              <a:rPr lang="en-US" sz="2000" b="1" dirty="0">
                <a:solidFill>
                  <a:schemeClr val="accent1"/>
                </a:solidFill>
              </a:rPr>
              <a:t>Jerusalem</a:t>
            </a:r>
            <a:r>
              <a:rPr lang="en-US" sz="2000" dirty="0">
                <a:solidFill>
                  <a:schemeClr val="accent1"/>
                </a:solidFill>
              </a:rPr>
              <a:t> is surrendered to the British</a:t>
            </a:r>
          </a:p>
          <a:p>
            <a:pPr marL="285750" indent="-285750">
              <a:lnSpc>
                <a:spcPct val="110000"/>
              </a:lnSpc>
              <a:buFont typeface="Arial" panose="020B0604020202020204" pitchFamily="34" charset="0"/>
              <a:buChar char="•"/>
            </a:pPr>
            <a:r>
              <a:rPr lang="en-US" sz="2000" dirty="0">
                <a:solidFill>
                  <a:schemeClr val="accent1"/>
                </a:solidFill>
              </a:rPr>
              <a:t>1919 Turkish </a:t>
            </a:r>
            <a:r>
              <a:rPr lang="en-US" sz="2000" b="1" dirty="0">
                <a:solidFill>
                  <a:schemeClr val="accent1"/>
                </a:solidFill>
              </a:rPr>
              <a:t>War of Independence </a:t>
            </a:r>
            <a:r>
              <a:rPr lang="en-US" sz="2000" dirty="0">
                <a:solidFill>
                  <a:schemeClr val="accent1"/>
                </a:solidFill>
              </a:rPr>
              <a:t>commences. </a:t>
            </a:r>
          </a:p>
          <a:p>
            <a:pPr marL="285750" indent="-285750">
              <a:lnSpc>
                <a:spcPct val="110000"/>
              </a:lnSpc>
              <a:buFont typeface="Arial" panose="020B0604020202020204" pitchFamily="34" charset="0"/>
              <a:buChar char="•"/>
            </a:pPr>
            <a:r>
              <a:rPr lang="en-US" sz="2000" dirty="0">
                <a:solidFill>
                  <a:schemeClr val="accent1"/>
                </a:solidFill>
              </a:rPr>
              <a:t>1922 The Ottoman </a:t>
            </a:r>
            <a:r>
              <a:rPr lang="en-US" sz="2000" b="1" dirty="0">
                <a:solidFill>
                  <a:schemeClr val="accent1"/>
                </a:solidFill>
              </a:rPr>
              <a:t>sultanate is abolished </a:t>
            </a:r>
            <a:r>
              <a:rPr lang="en-US" sz="2000" dirty="0">
                <a:solidFill>
                  <a:schemeClr val="accent1"/>
                </a:solidFill>
              </a:rPr>
              <a:t>and the last sultan, Mehmed VI is exiled. </a:t>
            </a:r>
          </a:p>
          <a:p>
            <a:pPr marL="285750" indent="-285750">
              <a:lnSpc>
                <a:spcPct val="110000"/>
              </a:lnSpc>
              <a:buFont typeface="Arial" panose="020B0604020202020204" pitchFamily="34" charset="0"/>
              <a:buChar char="•"/>
            </a:pPr>
            <a:r>
              <a:rPr lang="en-US" sz="2000" dirty="0">
                <a:solidFill>
                  <a:schemeClr val="accent1"/>
                </a:solidFill>
              </a:rPr>
              <a:t>1923 The </a:t>
            </a:r>
            <a:r>
              <a:rPr lang="en-US" sz="2000" b="1" dirty="0">
                <a:solidFill>
                  <a:schemeClr val="accent1"/>
                </a:solidFill>
              </a:rPr>
              <a:t>Republic of Turkey </a:t>
            </a:r>
            <a:r>
              <a:rPr lang="en-US" sz="2000" dirty="0">
                <a:solidFill>
                  <a:schemeClr val="accent1"/>
                </a:solidFill>
              </a:rPr>
              <a:t>is proclaimed on 29 October, with Mustafa Kemal as president. </a:t>
            </a:r>
          </a:p>
          <a:p>
            <a:pPr marL="285750" indent="-285750">
              <a:lnSpc>
                <a:spcPct val="110000"/>
              </a:lnSpc>
              <a:buFont typeface="Arial" panose="020B0604020202020204" pitchFamily="34" charset="0"/>
              <a:buChar char="•"/>
            </a:pPr>
            <a:r>
              <a:rPr lang="en-US" sz="2000" dirty="0">
                <a:solidFill>
                  <a:schemeClr val="accent1"/>
                </a:solidFill>
              </a:rPr>
              <a:t>1924 </a:t>
            </a:r>
            <a:r>
              <a:rPr lang="en-US" sz="2000" b="1" dirty="0">
                <a:solidFill>
                  <a:schemeClr val="accent1"/>
                </a:solidFill>
              </a:rPr>
              <a:t>Abolition of the Caliphate </a:t>
            </a:r>
            <a:r>
              <a:rPr lang="en-US" sz="2000" dirty="0">
                <a:solidFill>
                  <a:schemeClr val="accent1"/>
                </a:solidFill>
              </a:rPr>
              <a:t>by Grand National Assembly of Turkey. </a:t>
            </a:r>
          </a:p>
          <a:p>
            <a:pPr marL="285750" indent="-285750">
              <a:lnSpc>
                <a:spcPct val="110000"/>
              </a:lnSpc>
              <a:buFont typeface="Arial" panose="020B0604020202020204" pitchFamily="34" charset="0"/>
              <a:buChar char="•"/>
            </a:pPr>
            <a:r>
              <a:rPr lang="en-US" sz="2000" dirty="0">
                <a:solidFill>
                  <a:schemeClr val="accent1"/>
                </a:solidFill>
              </a:rPr>
              <a:t>1928 </a:t>
            </a:r>
            <a:r>
              <a:rPr lang="en-US" sz="2000" b="1" dirty="0">
                <a:solidFill>
                  <a:schemeClr val="accent1"/>
                </a:solidFill>
              </a:rPr>
              <a:t>Islam removed </a:t>
            </a:r>
            <a:r>
              <a:rPr lang="en-US" sz="2000" dirty="0">
                <a:solidFill>
                  <a:schemeClr val="accent1"/>
                </a:solidFill>
              </a:rPr>
              <a:t>as the religion of the state. </a:t>
            </a:r>
          </a:p>
        </p:txBody>
      </p:sp>
    </p:spTree>
    <p:extLst>
      <p:ext uri="{BB962C8B-B14F-4D97-AF65-F5344CB8AC3E}">
        <p14:creationId xmlns:p14="http://schemas.microsoft.com/office/powerpoint/2010/main" val="2182204453"/>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34242</TotalTime>
  <Words>5158</Words>
  <Application>Microsoft Office PowerPoint</Application>
  <PresentationFormat>Widescreen</PresentationFormat>
  <Paragraphs>501</Paragraphs>
  <Slides>50</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-apple-system</vt:lpstr>
      <vt:lpstr>Arial</vt:lpstr>
      <vt:lpstr>Berkshire Swash</vt:lpstr>
      <vt:lpstr>Calibri</vt:lpstr>
      <vt:lpstr>EB Garamond</vt:lpstr>
      <vt:lpstr>Lato</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489</cp:revision>
  <dcterms:created xsi:type="dcterms:W3CDTF">2019-05-03T02:15:26Z</dcterms:created>
  <dcterms:modified xsi:type="dcterms:W3CDTF">2024-10-06T04:45:32Z</dcterms:modified>
</cp:coreProperties>
</file>